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3688" r:id="rId2"/>
    <p:sldMasterId id="2147483704" r:id="rId3"/>
  </p:sldMasterIdLst>
  <p:notesMasterIdLst>
    <p:notesMasterId r:id="rId54"/>
  </p:notesMasterIdLst>
  <p:sldIdLst>
    <p:sldId id="329" r:id="rId4"/>
    <p:sldId id="325" r:id="rId5"/>
    <p:sldId id="328" r:id="rId6"/>
    <p:sldId id="358" r:id="rId7"/>
    <p:sldId id="717" r:id="rId8"/>
    <p:sldId id="716" r:id="rId9"/>
    <p:sldId id="713" r:id="rId10"/>
    <p:sldId id="714" r:id="rId11"/>
    <p:sldId id="715" r:id="rId12"/>
    <p:sldId id="708" r:id="rId13"/>
    <p:sldId id="710" r:id="rId14"/>
    <p:sldId id="711" r:id="rId15"/>
    <p:sldId id="360" r:id="rId16"/>
    <p:sldId id="361" r:id="rId17"/>
    <p:sldId id="686" r:id="rId18"/>
    <p:sldId id="687" r:id="rId19"/>
    <p:sldId id="690" r:id="rId20"/>
    <p:sldId id="688" r:id="rId21"/>
    <p:sldId id="689" r:id="rId22"/>
    <p:sldId id="691" r:id="rId23"/>
    <p:sldId id="692" r:id="rId24"/>
    <p:sldId id="722" r:id="rId25"/>
    <p:sldId id="726" r:id="rId26"/>
    <p:sldId id="727" r:id="rId27"/>
    <p:sldId id="723" r:id="rId28"/>
    <p:sldId id="728" r:id="rId29"/>
    <p:sldId id="724" r:id="rId30"/>
    <p:sldId id="730" r:id="rId31"/>
    <p:sldId id="729" r:id="rId32"/>
    <p:sldId id="725" r:id="rId33"/>
    <p:sldId id="732" r:id="rId34"/>
    <p:sldId id="731" r:id="rId35"/>
    <p:sldId id="721" r:id="rId36"/>
    <p:sldId id="733" r:id="rId37"/>
    <p:sldId id="735" r:id="rId38"/>
    <p:sldId id="738" r:id="rId39"/>
    <p:sldId id="737" r:id="rId40"/>
    <p:sldId id="736" r:id="rId41"/>
    <p:sldId id="741" r:id="rId42"/>
    <p:sldId id="742" r:id="rId43"/>
    <p:sldId id="743" r:id="rId44"/>
    <p:sldId id="744" r:id="rId45"/>
    <p:sldId id="745" r:id="rId46"/>
    <p:sldId id="746" r:id="rId47"/>
    <p:sldId id="701" r:id="rId48"/>
    <p:sldId id="702" r:id="rId49"/>
    <p:sldId id="747" r:id="rId50"/>
    <p:sldId id="705" r:id="rId51"/>
    <p:sldId id="706" r:id="rId52"/>
    <p:sldId id="357" r:id="rId53"/>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ksandra Kotowicz" initials="AK" lastIdx="0" clrIdx="0">
    <p:extLst>
      <p:ext uri="{19B8F6BF-5375-455C-9EA6-DF929625EA0E}">
        <p15:presenceInfo xmlns:p15="http://schemas.microsoft.com/office/powerpoint/2012/main" userId="S-1-5-21-2461864457-3429278161-1836735263-363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7" autoAdjust="0"/>
    <p:restoredTop sz="94660"/>
  </p:normalViewPr>
  <p:slideViewPr>
    <p:cSldViewPr snapToGrid="0">
      <p:cViewPr varScale="1">
        <p:scale>
          <a:sx n="82" d="100"/>
          <a:sy n="82" d="100"/>
        </p:scale>
        <p:origin x="581"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commentAuthors" Target="commentAuthor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theme" Target="theme/theme1.xml"/><Relationship Id="rId5" Type="http://schemas.openxmlformats.org/officeDocument/2006/relationships/slide" Target="slides/slide2.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viewProps" Target="viewProps.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D98A6B-1447-4AC0-B599-8C4EDC9F4EFE}"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pl-PL"/>
        </a:p>
      </dgm:t>
    </dgm:pt>
    <dgm:pt modelId="{AFEA96A5-F016-440A-B40A-B39E24816BB0}">
      <dgm:prSet phldrT="[Tekst]"/>
      <dgm:spPr>
        <a:xfrm>
          <a:off x="4087" y="379875"/>
          <a:ext cx="2218531" cy="1331118"/>
        </a:xfrm>
        <a:prstGeom prst="roundRect">
          <a:avLst>
            <a:gd name="adj" fmla="val 10000"/>
          </a:avLst>
        </a:prstGeom>
        <a:solidFill>
          <a:schemeClr val="tx2"/>
        </a:solidFill>
        <a:ln w="25400" cap="flat" cmpd="sng" algn="ctr">
          <a:solidFill>
            <a:sysClr val="window" lastClr="FFFFFF">
              <a:hueOff val="0"/>
              <a:satOff val="0"/>
              <a:lumOff val="0"/>
              <a:alphaOff val="0"/>
            </a:sysClr>
          </a:solidFill>
          <a:prstDash val="solid"/>
        </a:ln>
        <a:effectLst/>
      </dgm:spPr>
      <dgm:t>
        <a:bodyPr/>
        <a:lstStyle/>
        <a:p>
          <a:pPr>
            <a:buNone/>
          </a:pPr>
          <a:r>
            <a:rPr lang="pl-PL" dirty="0">
              <a:solidFill>
                <a:sysClr val="window" lastClr="FFFFFF"/>
              </a:solidFill>
              <a:latin typeface="Playfair Display"/>
              <a:ea typeface="+mn-ea"/>
              <a:cs typeface="+mn-cs"/>
            </a:rPr>
            <a:t>30.06.2021r. zakończenie naboru</a:t>
          </a:r>
        </a:p>
      </dgm:t>
    </dgm:pt>
    <dgm:pt modelId="{688FE881-B191-4865-B9E9-B6C20432BA39}" type="parTrans" cxnId="{3FB4899D-813A-4263-BE6B-ADE43A7C56F1}">
      <dgm:prSet/>
      <dgm:spPr/>
      <dgm:t>
        <a:bodyPr/>
        <a:lstStyle/>
        <a:p>
          <a:endParaRPr lang="pl-PL">
            <a:latin typeface="Playfair Display"/>
          </a:endParaRPr>
        </a:p>
      </dgm:t>
    </dgm:pt>
    <dgm:pt modelId="{890F7FD6-861B-4924-B18F-6305B5832376}" type="sibTrans" cxnId="{3FB4899D-813A-4263-BE6B-ADE43A7C56F1}">
      <dgm:prSet/>
      <dgm:spPr>
        <a:xfrm rot="5400000">
          <a:off x="-374328" y="1438591"/>
          <a:ext cx="1654072" cy="199667"/>
        </a:xfrm>
        <a:prstGeom prst="rect">
          <a:avLst/>
        </a:prstGeom>
        <a:solidFill>
          <a:srgbClr val="C00000"/>
        </a:solidFill>
        <a:ln>
          <a:noFill/>
        </a:ln>
        <a:effectLst/>
      </dgm:spPr>
      <dgm:t>
        <a:bodyPr/>
        <a:lstStyle/>
        <a:p>
          <a:endParaRPr lang="pl-PL">
            <a:latin typeface="Playfair Display"/>
          </a:endParaRPr>
        </a:p>
      </dgm:t>
    </dgm:pt>
    <dgm:pt modelId="{2DA3BEB5-133C-4178-9FC2-67D103D11ED3}">
      <dgm:prSet phldrT="[Tekst]"/>
      <dgm:spPr>
        <a:xfrm>
          <a:off x="4087" y="2043774"/>
          <a:ext cx="2218531" cy="1331118"/>
        </a:xfrm>
        <a:prstGeom prst="roundRect">
          <a:avLst>
            <a:gd name="adj" fmla="val 10000"/>
          </a:avLst>
        </a:prstGeom>
        <a:solidFill>
          <a:srgbClr val="C00000"/>
        </a:solidFill>
        <a:ln w="25400" cap="flat" cmpd="sng" algn="ctr">
          <a:solidFill>
            <a:sysClr val="window" lastClr="FFFFFF">
              <a:hueOff val="0"/>
              <a:satOff val="0"/>
              <a:lumOff val="0"/>
              <a:alphaOff val="0"/>
            </a:sysClr>
          </a:solidFill>
          <a:prstDash val="solid"/>
        </a:ln>
        <a:effectLst/>
      </dgm:spPr>
      <dgm:t>
        <a:bodyPr/>
        <a:lstStyle/>
        <a:p>
          <a:pPr>
            <a:buNone/>
          </a:pPr>
          <a:r>
            <a:rPr lang="pl-PL" dirty="0">
              <a:solidFill>
                <a:sysClr val="window" lastClr="FFFFFF"/>
              </a:solidFill>
              <a:latin typeface="Playfair Display"/>
              <a:ea typeface="+mn-ea"/>
              <a:cs typeface="+mn-cs"/>
            </a:rPr>
            <a:t>14 dni na ocenę formalną</a:t>
          </a:r>
        </a:p>
      </dgm:t>
    </dgm:pt>
    <dgm:pt modelId="{9F145DA6-CBAB-4A43-A0C8-9F8CFDBCF771}" type="parTrans" cxnId="{961D1B7E-8CE1-4A5F-9126-1F3D72F1D744}">
      <dgm:prSet/>
      <dgm:spPr/>
      <dgm:t>
        <a:bodyPr/>
        <a:lstStyle/>
        <a:p>
          <a:endParaRPr lang="pl-PL">
            <a:latin typeface="Playfair Display"/>
          </a:endParaRPr>
        </a:p>
      </dgm:t>
    </dgm:pt>
    <dgm:pt modelId="{117AF2F4-44F6-47D9-BD98-946585EDE509}" type="sibTrans" cxnId="{961D1B7E-8CE1-4A5F-9126-1F3D72F1D744}">
      <dgm:prSet/>
      <dgm:spPr>
        <a:xfrm rot="5400000">
          <a:off x="-374328" y="3102489"/>
          <a:ext cx="1654072" cy="199667"/>
        </a:xfrm>
        <a:prstGeom prst="rect">
          <a:avLst/>
        </a:prstGeom>
        <a:solidFill>
          <a:srgbClr val="C00000"/>
        </a:solidFill>
        <a:ln>
          <a:noFill/>
        </a:ln>
        <a:effectLst/>
      </dgm:spPr>
      <dgm:t>
        <a:bodyPr/>
        <a:lstStyle/>
        <a:p>
          <a:endParaRPr lang="pl-PL">
            <a:latin typeface="Playfair Display"/>
          </a:endParaRPr>
        </a:p>
      </dgm:t>
    </dgm:pt>
    <dgm:pt modelId="{8CB7DF9B-6C23-411B-BABB-93A959A76554}">
      <dgm:prSet phldrT="[Tekst]"/>
      <dgm:spPr>
        <a:xfrm>
          <a:off x="4087" y="3707672"/>
          <a:ext cx="2218531" cy="1331118"/>
        </a:xfrm>
        <a:prstGeom prst="roundRect">
          <a:avLst>
            <a:gd name="adj" fmla="val 10000"/>
          </a:avLst>
        </a:prstGeom>
        <a:solidFill>
          <a:schemeClr val="tx2"/>
        </a:solidFill>
        <a:ln w="25400" cap="flat" cmpd="sng" algn="ctr">
          <a:solidFill>
            <a:sysClr val="window" lastClr="FFFFFF">
              <a:hueOff val="0"/>
              <a:satOff val="0"/>
              <a:lumOff val="0"/>
              <a:alphaOff val="0"/>
            </a:sysClr>
          </a:solidFill>
          <a:prstDash val="solid"/>
        </a:ln>
        <a:effectLst/>
      </dgm:spPr>
      <dgm:t>
        <a:bodyPr/>
        <a:lstStyle/>
        <a:p>
          <a:pPr>
            <a:buNone/>
          </a:pPr>
          <a:r>
            <a:rPr lang="pl-PL" dirty="0">
              <a:solidFill>
                <a:sysClr val="window" lastClr="FFFFFF"/>
              </a:solidFill>
              <a:latin typeface="Playfair Display"/>
              <a:ea typeface="+mn-ea"/>
              <a:cs typeface="+mn-cs"/>
            </a:rPr>
            <a:t>Ogłoszenie listy  wniosków przekazanych do oceny merytorycznej</a:t>
          </a:r>
        </a:p>
      </dgm:t>
    </dgm:pt>
    <dgm:pt modelId="{DB0B9CFC-D0EC-411F-8EC7-183EEB61063F}" type="parTrans" cxnId="{717DA86F-40B9-4546-BE7C-417462411890}">
      <dgm:prSet/>
      <dgm:spPr/>
      <dgm:t>
        <a:bodyPr/>
        <a:lstStyle/>
        <a:p>
          <a:endParaRPr lang="pl-PL">
            <a:latin typeface="Playfair Display"/>
          </a:endParaRPr>
        </a:p>
      </dgm:t>
    </dgm:pt>
    <dgm:pt modelId="{C2ABCFC9-0E0A-4059-B98F-125745427278}" type="sibTrans" cxnId="{717DA86F-40B9-4546-BE7C-417462411890}">
      <dgm:prSet/>
      <dgm:spPr>
        <a:xfrm>
          <a:off x="457620" y="3934438"/>
          <a:ext cx="2940820" cy="199667"/>
        </a:xfrm>
        <a:prstGeom prst="rect">
          <a:avLst/>
        </a:prstGeom>
        <a:solidFill>
          <a:srgbClr val="C00000"/>
        </a:solidFill>
        <a:ln>
          <a:noFill/>
        </a:ln>
        <a:effectLst/>
      </dgm:spPr>
      <dgm:t>
        <a:bodyPr/>
        <a:lstStyle/>
        <a:p>
          <a:endParaRPr lang="pl-PL">
            <a:latin typeface="Playfair Display"/>
          </a:endParaRPr>
        </a:p>
      </dgm:t>
    </dgm:pt>
    <dgm:pt modelId="{B423BD14-25F0-431A-B328-5C7BC40F4966}">
      <dgm:prSet phldrT="[Tekst]"/>
      <dgm:spPr>
        <a:xfrm>
          <a:off x="2954734" y="3707672"/>
          <a:ext cx="2218531" cy="1331118"/>
        </a:xfrm>
        <a:prstGeom prst="roundRect">
          <a:avLst>
            <a:gd name="adj" fmla="val 10000"/>
          </a:avLst>
        </a:prstGeom>
        <a:solidFill>
          <a:srgbClr val="C00000"/>
        </a:solidFill>
        <a:ln w="25400" cap="flat" cmpd="sng" algn="ctr">
          <a:solidFill>
            <a:sysClr val="window" lastClr="FFFFFF">
              <a:hueOff val="0"/>
              <a:satOff val="0"/>
              <a:lumOff val="0"/>
              <a:alphaOff val="0"/>
            </a:sysClr>
          </a:solidFill>
          <a:prstDash val="solid"/>
        </a:ln>
        <a:effectLst/>
      </dgm:spPr>
      <dgm:t>
        <a:bodyPr/>
        <a:lstStyle/>
        <a:p>
          <a:pPr>
            <a:buNone/>
          </a:pPr>
          <a:r>
            <a:rPr lang="pl-PL" dirty="0">
              <a:solidFill>
                <a:sysClr val="window" lastClr="FFFFFF"/>
              </a:solidFill>
              <a:latin typeface="Playfair Display"/>
              <a:ea typeface="+mn-ea"/>
              <a:cs typeface="+mn-cs"/>
            </a:rPr>
            <a:t>Ocena merytoryczna</a:t>
          </a:r>
        </a:p>
      </dgm:t>
    </dgm:pt>
    <dgm:pt modelId="{1A365524-FC83-466F-B998-BF6D0D27C2B9}" type="parTrans" cxnId="{B3058449-45CE-4FBC-A195-D5ECD04B33E3}">
      <dgm:prSet/>
      <dgm:spPr/>
      <dgm:t>
        <a:bodyPr/>
        <a:lstStyle/>
        <a:p>
          <a:endParaRPr lang="pl-PL">
            <a:latin typeface="Playfair Display"/>
          </a:endParaRPr>
        </a:p>
      </dgm:t>
    </dgm:pt>
    <dgm:pt modelId="{4A204AD9-49D3-4C91-BE7F-093CC550E70E}" type="sibTrans" cxnId="{B3058449-45CE-4FBC-A195-D5ECD04B33E3}">
      <dgm:prSet/>
      <dgm:spPr>
        <a:xfrm rot="16200000">
          <a:off x="2576317" y="3102489"/>
          <a:ext cx="1654072" cy="199667"/>
        </a:xfrm>
        <a:prstGeom prst="rect">
          <a:avLst/>
        </a:prstGeom>
        <a:solidFill>
          <a:srgbClr val="C00000"/>
        </a:solidFill>
        <a:ln>
          <a:noFill/>
        </a:ln>
        <a:effectLst/>
      </dgm:spPr>
      <dgm:t>
        <a:bodyPr/>
        <a:lstStyle/>
        <a:p>
          <a:endParaRPr lang="pl-PL">
            <a:latin typeface="Playfair Display"/>
          </a:endParaRPr>
        </a:p>
      </dgm:t>
    </dgm:pt>
    <dgm:pt modelId="{37C127F0-E51A-4A16-A9D8-5F5D116B231E}">
      <dgm:prSet phldrT="[Tekst]"/>
      <dgm:spPr>
        <a:xfrm>
          <a:off x="2954734" y="2043774"/>
          <a:ext cx="2218531" cy="1331118"/>
        </a:xfrm>
        <a:prstGeom prst="roundRect">
          <a:avLst>
            <a:gd name="adj" fmla="val 10000"/>
          </a:avLst>
        </a:prstGeom>
        <a:solidFill>
          <a:schemeClr val="tx2"/>
        </a:solidFill>
        <a:ln w="25400" cap="flat" cmpd="sng" algn="ctr">
          <a:solidFill>
            <a:sysClr val="window" lastClr="FFFFFF">
              <a:hueOff val="0"/>
              <a:satOff val="0"/>
              <a:lumOff val="0"/>
              <a:alphaOff val="0"/>
            </a:sysClr>
          </a:solidFill>
          <a:prstDash val="solid"/>
        </a:ln>
        <a:effectLst/>
      </dgm:spPr>
      <dgm:t>
        <a:bodyPr/>
        <a:lstStyle/>
        <a:p>
          <a:pPr>
            <a:buNone/>
          </a:pPr>
          <a:r>
            <a:rPr lang="pl-PL" dirty="0">
              <a:solidFill>
                <a:sysClr val="window" lastClr="FFFFFF"/>
              </a:solidFill>
              <a:latin typeface="Playfair Display"/>
              <a:ea typeface="+mn-ea"/>
              <a:cs typeface="+mn-cs"/>
            </a:rPr>
            <a:t>Ogłoszenie listy rankingowej</a:t>
          </a:r>
        </a:p>
      </dgm:t>
    </dgm:pt>
    <dgm:pt modelId="{962F4AAE-EF19-4D20-AAA8-C395807E6EBB}" type="parTrans" cxnId="{20A186F5-9E03-46E1-B6C3-A64040194559}">
      <dgm:prSet/>
      <dgm:spPr/>
      <dgm:t>
        <a:bodyPr/>
        <a:lstStyle/>
        <a:p>
          <a:endParaRPr lang="pl-PL">
            <a:latin typeface="Playfair Display"/>
          </a:endParaRPr>
        </a:p>
      </dgm:t>
    </dgm:pt>
    <dgm:pt modelId="{608DEEEB-F542-43A1-84C9-1F2FD4946C84}" type="sibTrans" cxnId="{20A186F5-9E03-46E1-B6C3-A64040194559}">
      <dgm:prSet/>
      <dgm:spPr>
        <a:xfrm rot="16200000">
          <a:off x="2576317" y="1438591"/>
          <a:ext cx="1654072" cy="199667"/>
        </a:xfrm>
        <a:prstGeom prst="rect">
          <a:avLst/>
        </a:prstGeom>
        <a:solidFill>
          <a:srgbClr val="C00000"/>
        </a:solidFill>
        <a:ln>
          <a:noFill/>
        </a:ln>
        <a:effectLst/>
      </dgm:spPr>
      <dgm:t>
        <a:bodyPr/>
        <a:lstStyle/>
        <a:p>
          <a:endParaRPr lang="pl-PL">
            <a:latin typeface="Playfair Display"/>
          </a:endParaRPr>
        </a:p>
      </dgm:t>
    </dgm:pt>
    <dgm:pt modelId="{2F505B85-8E2A-4824-A559-2B535B7D3520}">
      <dgm:prSet phldrT="[Tekst]"/>
      <dgm:spPr>
        <a:xfrm>
          <a:off x="2954734" y="379875"/>
          <a:ext cx="2218531" cy="1331118"/>
        </a:xfrm>
        <a:prstGeom prst="roundRect">
          <a:avLst>
            <a:gd name="adj" fmla="val 10000"/>
          </a:avLst>
        </a:prstGeom>
        <a:solidFill>
          <a:srgbClr val="C00000"/>
        </a:solidFill>
        <a:ln w="25400" cap="flat" cmpd="sng" algn="ctr">
          <a:solidFill>
            <a:sysClr val="window" lastClr="FFFFFF">
              <a:hueOff val="0"/>
              <a:satOff val="0"/>
              <a:lumOff val="0"/>
              <a:alphaOff val="0"/>
            </a:sysClr>
          </a:solidFill>
          <a:prstDash val="solid"/>
        </a:ln>
        <a:effectLst/>
      </dgm:spPr>
      <dgm:t>
        <a:bodyPr/>
        <a:lstStyle/>
        <a:p>
          <a:pPr>
            <a:buNone/>
          </a:pPr>
          <a:r>
            <a:rPr lang="pl-PL" dirty="0">
              <a:solidFill>
                <a:sysClr val="window" lastClr="FFFFFF"/>
              </a:solidFill>
              <a:latin typeface="Playfair Display"/>
              <a:ea typeface="+mn-ea"/>
              <a:cs typeface="+mn-cs"/>
            </a:rPr>
            <a:t>Przesłanie pism z informacją o wynikach konkursu</a:t>
          </a:r>
        </a:p>
      </dgm:t>
    </dgm:pt>
    <dgm:pt modelId="{FA7BA61A-2591-4280-8E30-25BC5396EE5D}" type="parTrans" cxnId="{13458080-A8A6-4B88-AE37-E20D415A09CD}">
      <dgm:prSet/>
      <dgm:spPr/>
      <dgm:t>
        <a:bodyPr/>
        <a:lstStyle/>
        <a:p>
          <a:endParaRPr lang="pl-PL">
            <a:latin typeface="Playfair Display"/>
          </a:endParaRPr>
        </a:p>
      </dgm:t>
    </dgm:pt>
    <dgm:pt modelId="{2E58828E-8250-4424-A047-E66885D744DF}" type="sibTrans" cxnId="{13458080-A8A6-4B88-AE37-E20D415A09CD}">
      <dgm:prSet/>
      <dgm:spPr>
        <a:xfrm>
          <a:off x="3408266" y="606641"/>
          <a:ext cx="2940820" cy="199667"/>
        </a:xfrm>
        <a:prstGeom prst="rect">
          <a:avLst/>
        </a:prstGeom>
        <a:solidFill>
          <a:srgbClr val="C00000"/>
        </a:solidFill>
        <a:ln>
          <a:noFill/>
        </a:ln>
        <a:effectLst/>
      </dgm:spPr>
      <dgm:t>
        <a:bodyPr/>
        <a:lstStyle/>
        <a:p>
          <a:endParaRPr lang="pl-PL">
            <a:latin typeface="Playfair Display"/>
          </a:endParaRPr>
        </a:p>
      </dgm:t>
    </dgm:pt>
    <dgm:pt modelId="{A7BD7F8B-3F4F-403B-8EE7-73BBA1A1E601}">
      <dgm:prSet phldrT="[Tekst]"/>
      <dgm:spPr>
        <a:xfrm>
          <a:off x="5905380" y="379875"/>
          <a:ext cx="2218531" cy="1331118"/>
        </a:xfrm>
        <a:prstGeom prst="roundRect">
          <a:avLst>
            <a:gd name="adj" fmla="val 10000"/>
          </a:avLst>
        </a:prstGeom>
        <a:solidFill>
          <a:schemeClr val="tx2"/>
        </a:solidFill>
        <a:ln w="25400" cap="flat" cmpd="sng" algn="ctr">
          <a:solidFill>
            <a:sysClr val="window" lastClr="FFFFFF">
              <a:hueOff val="0"/>
              <a:satOff val="0"/>
              <a:lumOff val="0"/>
              <a:alphaOff val="0"/>
            </a:sysClr>
          </a:solidFill>
          <a:prstDash val="solid"/>
        </a:ln>
        <a:effectLst/>
      </dgm:spPr>
      <dgm:t>
        <a:bodyPr/>
        <a:lstStyle/>
        <a:p>
          <a:pPr>
            <a:buNone/>
          </a:pPr>
          <a:r>
            <a:rPr lang="pl-PL" dirty="0">
              <a:solidFill>
                <a:sysClr val="window" lastClr="FFFFFF"/>
              </a:solidFill>
              <a:latin typeface="Playfair Display"/>
              <a:ea typeface="+mn-ea"/>
              <a:cs typeface="+mn-cs"/>
            </a:rPr>
            <a:t>Beneficjent ma 30 dni  na podpisanie Umowy</a:t>
          </a:r>
        </a:p>
      </dgm:t>
    </dgm:pt>
    <dgm:pt modelId="{CBD493F5-582C-4932-9CED-782CC231CB0E}" type="parTrans" cxnId="{4D3BD231-9C1E-45E2-BD62-800FC435E7DA}">
      <dgm:prSet/>
      <dgm:spPr/>
      <dgm:t>
        <a:bodyPr/>
        <a:lstStyle/>
        <a:p>
          <a:endParaRPr lang="pl-PL">
            <a:latin typeface="Playfair Display"/>
          </a:endParaRPr>
        </a:p>
      </dgm:t>
    </dgm:pt>
    <dgm:pt modelId="{0364F07C-0083-486B-A5E1-EDDB3949AE5A}" type="sibTrans" cxnId="{4D3BD231-9C1E-45E2-BD62-800FC435E7DA}">
      <dgm:prSet/>
      <dgm:spPr>
        <a:xfrm rot="5400000">
          <a:off x="5526964" y="1438591"/>
          <a:ext cx="1654072" cy="199667"/>
        </a:xfrm>
        <a:prstGeom prst="rect">
          <a:avLst/>
        </a:prstGeom>
        <a:solidFill>
          <a:srgbClr val="C00000"/>
        </a:solidFill>
        <a:ln>
          <a:noFill/>
        </a:ln>
        <a:effectLst/>
      </dgm:spPr>
      <dgm:t>
        <a:bodyPr/>
        <a:lstStyle/>
        <a:p>
          <a:endParaRPr lang="pl-PL">
            <a:latin typeface="Playfair Display"/>
          </a:endParaRPr>
        </a:p>
      </dgm:t>
    </dgm:pt>
    <dgm:pt modelId="{A8F408EA-860E-4E1D-9710-E2CBB82D67E1}">
      <dgm:prSet phldrT="[Tekst]"/>
      <dgm:spPr>
        <a:xfrm>
          <a:off x="5905380" y="2043774"/>
          <a:ext cx="2218531" cy="1331118"/>
        </a:xfrm>
        <a:prstGeom prst="roundRect">
          <a:avLst>
            <a:gd name="adj" fmla="val 10000"/>
          </a:avLst>
        </a:prstGeom>
        <a:solidFill>
          <a:srgbClr val="C00000"/>
        </a:solidFill>
        <a:ln w="25400" cap="flat" cmpd="sng" algn="ctr">
          <a:solidFill>
            <a:sysClr val="window" lastClr="FFFFFF">
              <a:hueOff val="0"/>
              <a:satOff val="0"/>
              <a:lumOff val="0"/>
              <a:alphaOff val="0"/>
            </a:sysClr>
          </a:solidFill>
          <a:prstDash val="solid"/>
        </a:ln>
        <a:effectLst/>
      </dgm:spPr>
      <dgm:t>
        <a:bodyPr/>
        <a:lstStyle/>
        <a:p>
          <a:pPr>
            <a:buNone/>
          </a:pPr>
          <a:r>
            <a:rPr lang="pl-PL" dirty="0">
              <a:solidFill>
                <a:sysClr val="window" lastClr="FFFFFF"/>
              </a:solidFill>
              <a:latin typeface="Playfair Display"/>
              <a:ea typeface="+mn-ea"/>
              <a:cs typeface="+mn-cs"/>
            </a:rPr>
            <a:t>Podpisanie Umowy</a:t>
          </a:r>
        </a:p>
      </dgm:t>
    </dgm:pt>
    <dgm:pt modelId="{B2B665A1-6D1A-481F-BF42-56CAC602B7B1}" type="parTrans" cxnId="{7CCEAFC1-5C43-43D4-A377-8E3A64B4E226}">
      <dgm:prSet/>
      <dgm:spPr/>
      <dgm:t>
        <a:bodyPr/>
        <a:lstStyle/>
        <a:p>
          <a:endParaRPr lang="pl-PL">
            <a:latin typeface="Playfair Display"/>
          </a:endParaRPr>
        </a:p>
      </dgm:t>
    </dgm:pt>
    <dgm:pt modelId="{1D8D937B-175D-4A9F-A2AC-54A326848C31}" type="sibTrans" cxnId="{7CCEAFC1-5C43-43D4-A377-8E3A64B4E226}">
      <dgm:prSet/>
      <dgm:spPr>
        <a:xfrm rot="5400000">
          <a:off x="5526964" y="3102489"/>
          <a:ext cx="1654072" cy="199667"/>
        </a:xfrm>
        <a:prstGeom prst="rect">
          <a:avLst/>
        </a:prstGeom>
        <a:solidFill>
          <a:srgbClr val="C00000"/>
        </a:solidFill>
        <a:ln>
          <a:noFill/>
        </a:ln>
        <a:effectLst/>
      </dgm:spPr>
      <dgm:t>
        <a:bodyPr/>
        <a:lstStyle/>
        <a:p>
          <a:endParaRPr lang="pl-PL">
            <a:latin typeface="Playfair Display"/>
          </a:endParaRPr>
        </a:p>
      </dgm:t>
    </dgm:pt>
    <dgm:pt modelId="{BFD76C8E-4896-4C52-B271-8A6E75D067C5}">
      <dgm:prSet phldrT="[Tekst]"/>
      <dgm:spPr>
        <a:xfrm>
          <a:off x="5905380" y="3707672"/>
          <a:ext cx="2218531" cy="1331118"/>
        </a:xfrm>
        <a:prstGeom prst="roundRect">
          <a:avLst>
            <a:gd name="adj" fmla="val 10000"/>
          </a:avLst>
        </a:prstGeom>
        <a:solidFill>
          <a:schemeClr val="tx2"/>
        </a:solidFill>
        <a:ln w="25400" cap="flat" cmpd="sng" algn="ctr">
          <a:solidFill>
            <a:sysClr val="window" lastClr="FFFFFF">
              <a:hueOff val="0"/>
              <a:satOff val="0"/>
              <a:lumOff val="0"/>
              <a:alphaOff val="0"/>
            </a:sysClr>
          </a:solidFill>
          <a:prstDash val="solid"/>
        </a:ln>
        <a:effectLst/>
      </dgm:spPr>
      <dgm:t>
        <a:bodyPr/>
        <a:lstStyle/>
        <a:p>
          <a:pPr>
            <a:buNone/>
          </a:pPr>
          <a:r>
            <a:rPr lang="pl-PL" dirty="0">
              <a:solidFill>
                <a:sysClr val="window" lastClr="FFFFFF"/>
              </a:solidFill>
              <a:latin typeface="Playfair Display"/>
              <a:ea typeface="+mn-ea"/>
              <a:cs typeface="+mn-cs"/>
            </a:rPr>
            <a:t>W ciągu 14 dni Beneficjent  przekazuje zabezpieczenie do Agencji</a:t>
          </a:r>
        </a:p>
      </dgm:t>
    </dgm:pt>
    <dgm:pt modelId="{22082540-F006-48A3-BB4B-926DB2896F52}" type="parTrans" cxnId="{E84D5DA2-21B1-422A-97E3-4B0A32EF99E2}">
      <dgm:prSet/>
      <dgm:spPr/>
      <dgm:t>
        <a:bodyPr/>
        <a:lstStyle/>
        <a:p>
          <a:endParaRPr lang="pl-PL">
            <a:latin typeface="Playfair Display"/>
          </a:endParaRPr>
        </a:p>
      </dgm:t>
    </dgm:pt>
    <dgm:pt modelId="{AE108B81-0C49-4C41-9F80-8CF7507C7148}" type="sibTrans" cxnId="{E84D5DA2-21B1-422A-97E3-4B0A32EF99E2}">
      <dgm:prSet/>
      <dgm:spPr/>
      <dgm:t>
        <a:bodyPr/>
        <a:lstStyle/>
        <a:p>
          <a:endParaRPr lang="pl-PL">
            <a:latin typeface="Playfair Display"/>
          </a:endParaRPr>
        </a:p>
      </dgm:t>
    </dgm:pt>
    <dgm:pt modelId="{1B86A1B7-C578-423C-BE40-4EF303A28113}" type="pres">
      <dgm:prSet presAssocID="{B3D98A6B-1447-4AC0-B599-8C4EDC9F4EFE}" presName="Name0" presStyleCnt="0">
        <dgm:presLayoutVars>
          <dgm:dir/>
          <dgm:resizeHandles/>
        </dgm:presLayoutVars>
      </dgm:prSet>
      <dgm:spPr/>
    </dgm:pt>
    <dgm:pt modelId="{CF1BCB28-6F27-428D-8D3B-F18C3B43D968}" type="pres">
      <dgm:prSet presAssocID="{AFEA96A5-F016-440A-B40A-B39E24816BB0}" presName="compNode" presStyleCnt="0"/>
      <dgm:spPr/>
    </dgm:pt>
    <dgm:pt modelId="{9856FA16-2F4C-4AC0-9400-6A0D161EBEC3}" type="pres">
      <dgm:prSet presAssocID="{AFEA96A5-F016-440A-B40A-B39E24816BB0}" presName="dummyConnPt" presStyleCnt="0"/>
      <dgm:spPr/>
    </dgm:pt>
    <dgm:pt modelId="{F8A5C85A-33BA-4690-B1E9-A2FE91188337}" type="pres">
      <dgm:prSet presAssocID="{AFEA96A5-F016-440A-B40A-B39E24816BB0}" presName="node" presStyleLbl="node1" presStyleIdx="0" presStyleCnt="9">
        <dgm:presLayoutVars>
          <dgm:bulletEnabled val="1"/>
        </dgm:presLayoutVars>
      </dgm:prSet>
      <dgm:spPr/>
    </dgm:pt>
    <dgm:pt modelId="{57F46074-7A6D-4C10-B45B-80B0372B9FD7}" type="pres">
      <dgm:prSet presAssocID="{890F7FD6-861B-4924-B18F-6305B5832376}" presName="sibTrans" presStyleLbl="bgSibTrans2D1" presStyleIdx="0" presStyleCnt="8"/>
      <dgm:spPr/>
    </dgm:pt>
    <dgm:pt modelId="{A9D24513-E460-4212-B320-1FAA618A12A3}" type="pres">
      <dgm:prSet presAssocID="{2DA3BEB5-133C-4178-9FC2-67D103D11ED3}" presName="compNode" presStyleCnt="0"/>
      <dgm:spPr/>
    </dgm:pt>
    <dgm:pt modelId="{006E1623-386E-4A48-BAB2-24833D1B1CEB}" type="pres">
      <dgm:prSet presAssocID="{2DA3BEB5-133C-4178-9FC2-67D103D11ED3}" presName="dummyConnPt" presStyleCnt="0"/>
      <dgm:spPr/>
    </dgm:pt>
    <dgm:pt modelId="{2B803515-7BD3-4047-A4F0-68DBA2D049AB}" type="pres">
      <dgm:prSet presAssocID="{2DA3BEB5-133C-4178-9FC2-67D103D11ED3}" presName="node" presStyleLbl="node1" presStyleIdx="1" presStyleCnt="9">
        <dgm:presLayoutVars>
          <dgm:bulletEnabled val="1"/>
        </dgm:presLayoutVars>
      </dgm:prSet>
      <dgm:spPr/>
    </dgm:pt>
    <dgm:pt modelId="{20DC0CD8-2B8A-4CD3-B786-A5C886557A4B}" type="pres">
      <dgm:prSet presAssocID="{117AF2F4-44F6-47D9-BD98-946585EDE509}" presName="sibTrans" presStyleLbl="bgSibTrans2D1" presStyleIdx="1" presStyleCnt="8"/>
      <dgm:spPr/>
    </dgm:pt>
    <dgm:pt modelId="{F70C0E0E-2F40-4D50-A2DD-0FFC9EE8A4B7}" type="pres">
      <dgm:prSet presAssocID="{8CB7DF9B-6C23-411B-BABB-93A959A76554}" presName="compNode" presStyleCnt="0"/>
      <dgm:spPr/>
    </dgm:pt>
    <dgm:pt modelId="{03117E15-2200-4286-809F-BA7791A73653}" type="pres">
      <dgm:prSet presAssocID="{8CB7DF9B-6C23-411B-BABB-93A959A76554}" presName="dummyConnPt" presStyleCnt="0"/>
      <dgm:spPr/>
    </dgm:pt>
    <dgm:pt modelId="{2F70245D-F4C4-4565-9315-67AA2D8CD4F9}" type="pres">
      <dgm:prSet presAssocID="{8CB7DF9B-6C23-411B-BABB-93A959A76554}" presName="node" presStyleLbl="node1" presStyleIdx="2" presStyleCnt="9">
        <dgm:presLayoutVars>
          <dgm:bulletEnabled val="1"/>
        </dgm:presLayoutVars>
      </dgm:prSet>
      <dgm:spPr/>
    </dgm:pt>
    <dgm:pt modelId="{BCDC4B87-67B5-4B64-8925-0968FD4BE4EC}" type="pres">
      <dgm:prSet presAssocID="{C2ABCFC9-0E0A-4059-B98F-125745427278}" presName="sibTrans" presStyleLbl="bgSibTrans2D1" presStyleIdx="2" presStyleCnt="8"/>
      <dgm:spPr/>
    </dgm:pt>
    <dgm:pt modelId="{C6E15AED-C7A6-4966-BE47-1CD29C806276}" type="pres">
      <dgm:prSet presAssocID="{B423BD14-25F0-431A-B328-5C7BC40F4966}" presName="compNode" presStyleCnt="0"/>
      <dgm:spPr/>
    </dgm:pt>
    <dgm:pt modelId="{3666C751-BE0C-4A4F-B412-A3A74255F7BD}" type="pres">
      <dgm:prSet presAssocID="{B423BD14-25F0-431A-B328-5C7BC40F4966}" presName="dummyConnPt" presStyleCnt="0"/>
      <dgm:spPr/>
    </dgm:pt>
    <dgm:pt modelId="{8F0E8622-BDF3-428B-931A-08365FA5B43C}" type="pres">
      <dgm:prSet presAssocID="{B423BD14-25F0-431A-B328-5C7BC40F4966}" presName="node" presStyleLbl="node1" presStyleIdx="3" presStyleCnt="9">
        <dgm:presLayoutVars>
          <dgm:bulletEnabled val="1"/>
        </dgm:presLayoutVars>
      </dgm:prSet>
      <dgm:spPr/>
    </dgm:pt>
    <dgm:pt modelId="{27A9424C-1B0B-4BA6-84B7-89C7FD6F3007}" type="pres">
      <dgm:prSet presAssocID="{4A204AD9-49D3-4C91-BE7F-093CC550E70E}" presName="sibTrans" presStyleLbl="bgSibTrans2D1" presStyleIdx="3" presStyleCnt="8"/>
      <dgm:spPr/>
    </dgm:pt>
    <dgm:pt modelId="{61C11F06-DA5C-4335-90E6-A4D79A13E31B}" type="pres">
      <dgm:prSet presAssocID="{37C127F0-E51A-4A16-A9D8-5F5D116B231E}" presName="compNode" presStyleCnt="0"/>
      <dgm:spPr/>
    </dgm:pt>
    <dgm:pt modelId="{07349C65-015F-42FE-AC82-FD25E72B2C00}" type="pres">
      <dgm:prSet presAssocID="{37C127F0-E51A-4A16-A9D8-5F5D116B231E}" presName="dummyConnPt" presStyleCnt="0"/>
      <dgm:spPr/>
    </dgm:pt>
    <dgm:pt modelId="{D4DE951D-0422-4F35-ADF0-35EA26976251}" type="pres">
      <dgm:prSet presAssocID="{37C127F0-E51A-4A16-A9D8-5F5D116B231E}" presName="node" presStyleLbl="node1" presStyleIdx="4" presStyleCnt="9">
        <dgm:presLayoutVars>
          <dgm:bulletEnabled val="1"/>
        </dgm:presLayoutVars>
      </dgm:prSet>
      <dgm:spPr/>
    </dgm:pt>
    <dgm:pt modelId="{72140110-2AFB-4C85-8D74-FE04DC4A9506}" type="pres">
      <dgm:prSet presAssocID="{608DEEEB-F542-43A1-84C9-1F2FD4946C84}" presName="sibTrans" presStyleLbl="bgSibTrans2D1" presStyleIdx="4" presStyleCnt="8"/>
      <dgm:spPr/>
    </dgm:pt>
    <dgm:pt modelId="{4B0B2B14-576A-4702-9042-A742B2646B9E}" type="pres">
      <dgm:prSet presAssocID="{2F505B85-8E2A-4824-A559-2B535B7D3520}" presName="compNode" presStyleCnt="0"/>
      <dgm:spPr/>
    </dgm:pt>
    <dgm:pt modelId="{3837E367-EB74-4DCB-A1B0-7E3C1DD1F2B1}" type="pres">
      <dgm:prSet presAssocID="{2F505B85-8E2A-4824-A559-2B535B7D3520}" presName="dummyConnPt" presStyleCnt="0"/>
      <dgm:spPr/>
    </dgm:pt>
    <dgm:pt modelId="{D7EC2BD0-871D-4BC7-AA7F-2E48E6E00142}" type="pres">
      <dgm:prSet presAssocID="{2F505B85-8E2A-4824-A559-2B535B7D3520}" presName="node" presStyleLbl="node1" presStyleIdx="5" presStyleCnt="9">
        <dgm:presLayoutVars>
          <dgm:bulletEnabled val="1"/>
        </dgm:presLayoutVars>
      </dgm:prSet>
      <dgm:spPr/>
    </dgm:pt>
    <dgm:pt modelId="{7BA534CA-3106-4AE5-B224-2BCADAA5CFCB}" type="pres">
      <dgm:prSet presAssocID="{2E58828E-8250-4424-A047-E66885D744DF}" presName="sibTrans" presStyleLbl="bgSibTrans2D1" presStyleIdx="5" presStyleCnt="8"/>
      <dgm:spPr/>
    </dgm:pt>
    <dgm:pt modelId="{371F51D5-1EAA-4311-95A8-3E205CBEBB5B}" type="pres">
      <dgm:prSet presAssocID="{A7BD7F8B-3F4F-403B-8EE7-73BBA1A1E601}" presName="compNode" presStyleCnt="0"/>
      <dgm:spPr/>
    </dgm:pt>
    <dgm:pt modelId="{776BCE1F-793A-4CCA-A1CB-80058316DAEE}" type="pres">
      <dgm:prSet presAssocID="{A7BD7F8B-3F4F-403B-8EE7-73BBA1A1E601}" presName="dummyConnPt" presStyleCnt="0"/>
      <dgm:spPr/>
    </dgm:pt>
    <dgm:pt modelId="{32560373-954D-4AB9-8875-701256408CAF}" type="pres">
      <dgm:prSet presAssocID="{A7BD7F8B-3F4F-403B-8EE7-73BBA1A1E601}" presName="node" presStyleLbl="node1" presStyleIdx="6" presStyleCnt="9">
        <dgm:presLayoutVars>
          <dgm:bulletEnabled val="1"/>
        </dgm:presLayoutVars>
      </dgm:prSet>
      <dgm:spPr/>
    </dgm:pt>
    <dgm:pt modelId="{A4A8CB48-0E9E-48A9-A244-B3A01F70C99A}" type="pres">
      <dgm:prSet presAssocID="{0364F07C-0083-486B-A5E1-EDDB3949AE5A}" presName="sibTrans" presStyleLbl="bgSibTrans2D1" presStyleIdx="6" presStyleCnt="8"/>
      <dgm:spPr/>
    </dgm:pt>
    <dgm:pt modelId="{B02B2A6D-3AAF-4FA0-AEE8-F1099C031901}" type="pres">
      <dgm:prSet presAssocID="{A8F408EA-860E-4E1D-9710-E2CBB82D67E1}" presName="compNode" presStyleCnt="0"/>
      <dgm:spPr/>
    </dgm:pt>
    <dgm:pt modelId="{5A9163B0-1E89-40AC-9DFB-50FC854019C9}" type="pres">
      <dgm:prSet presAssocID="{A8F408EA-860E-4E1D-9710-E2CBB82D67E1}" presName="dummyConnPt" presStyleCnt="0"/>
      <dgm:spPr/>
    </dgm:pt>
    <dgm:pt modelId="{1FDD925A-E051-40F7-9B74-6BBB35E7CFE2}" type="pres">
      <dgm:prSet presAssocID="{A8F408EA-860E-4E1D-9710-E2CBB82D67E1}" presName="node" presStyleLbl="node1" presStyleIdx="7" presStyleCnt="9">
        <dgm:presLayoutVars>
          <dgm:bulletEnabled val="1"/>
        </dgm:presLayoutVars>
      </dgm:prSet>
      <dgm:spPr/>
    </dgm:pt>
    <dgm:pt modelId="{8E00701E-B63A-42A9-92E3-D2E5F75B0092}" type="pres">
      <dgm:prSet presAssocID="{1D8D937B-175D-4A9F-A2AC-54A326848C31}" presName="sibTrans" presStyleLbl="bgSibTrans2D1" presStyleIdx="7" presStyleCnt="8"/>
      <dgm:spPr/>
    </dgm:pt>
    <dgm:pt modelId="{07FFADAE-1362-41C3-9C0D-8579EA2709F9}" type="pres">
      <dgm:prSet presAssocID="{BFD76C8E-4896-4C52-B271-8A6E75D067C5}" presName="compNode" presStyleCnt="0"/>
      <dgm:spPr/>
    </dgm:pt>
    <dgm:pt modelId="{F592A1D2-4952-4CD2-9295-2A877A20E91F}" type="pres">
      <dgm:prSet presAssocID="{BFD76C8E-4896-4C52-B271-8A6E75D067C5}" presName="dummyConnPt" presStyleCnt="0"/>
      <dgm:spPr/>
    </dgm:pt>
    <dgm:pt modelId="{B48A2DBC-DE49-4419-967D-3648A88C67CE}" type="pres">
      <dgm:prSet presAssocID="{BFD76C8E-4896-4C52-B271-8A6E75D067C5}" presName="node" presStyleLbl="node1" presStyleIdx="8" presStyleCnt="9">
        <dgm:presLayoutVars>
          <dgm:bulletEnabled val="1"/>
        </dgm:presLayoutVars>
      </dgm:prSet>
      <dgm:spPr/>
    </dgm:pt>
  </dgm:ptLst>
  <dgm:cxnLst>
    <dgm:cxn modelId="{B539A80E-EC09-496B-AF16-99828D3FBA81}" type="presOf" srcId="{A8F408EA-860E-4E1D-9710-E2CBB82D67E1}" destId="{1FDD925A-E051-40F7-9B74-6BBB35E7CFE2}" srcOrd="0" destOrd="0" presId="urn:microsoft.com/office/officeart/2005/8/layout/bProcess4"/>
    <dgm:cxn modelId="{7DC90D2A-9EB4-438B-9D3F-605163815A4B}" type="presOf" srcId="{0364F07C-0083-486B-A5E1-EDDB3949AE5A}" destId="{A4A8CB48-0E9E-48A9-A244-B3A01F70C99A}" srcOrd="0" destOrd="0" presId="urn:microsoft.com/office/officeart/2005/8/layout/bProcess4"/>
    <dgm:cxn modelId="{4D3BD231-9C1E-45E2-BD62-800FC435E7DA}" srcId="{B3D98A6B-1447-4AC0-B599-8C4EDC9F4EFE}" destId="{A7BD7F8B-3F4F-403B-8EE7-73BBA1A1E601}" srcOrd="6" destOrd="0" parTransId="{CBD493F5-582C-4932-9CED-782CC231CB0E}" sibTransId="{0364F07C-0083-486B-A5E1-EDDB3949AE5A}"/>
    <dgm:cxn modelId="{89E1843D-EF50-4C75-8E0A-ECCFD7EE30AC}" type="presOf" srcId="{117AF2F4-44F6-47D9-BD98-946585EDE509}" destId="{20DC0CD8-2B8A-4CD3-B786-A5C886557A4B}" srcOrd="0" destOrd="0" presId="urn:microsoft.com/office/officeart/2005/8/layout/bProcess4"/>
    <dgm:cxn modelId="{2F2F6A5B-089C-452E-9E60-62DBD1BCC412}" type="presOf" srcId="{AFEA96A5-F016-440A-B40A-B39E24816BB0}" destId="{F8A5C85A-33BA-4690-B1E9-A2FE91188337}" srcOrd="0" destOrd="0" presId="urn:microsoft.com/office/officeart/2005/8/layout/bProcess4"/>
    <dgm:cxn modelId="{98058D41-9CD0-4C84-B0C1-5B2019F37D24}" type="presOf" srcId="{BFD76C8E-4896-4C52-B271-8A6E75D067C5}" destId="{B48A2DBC-DE49-4419-967D-3648A88C67CE}" srcOrd="0" destOrd="0" presId="urn:microsoft.com/office/officeart/2005/8/layout/bProcess4"/>
    <dgm:cxn modelId="{4E19DD62-AB94-4F13-88E2-84E2ADC3D38E}" type="presOf" srcId="{2E58828E-8250-4424-A047-E66885D744DF}" destId="{7BA534CA-3106-4AE5-B224-2BCADAA5CFCB}" srcOrd="0" destOrd="0" presId="urn:microsoft.com/office/officeart/2005/8/layout/bProcess4"/>
    <dgm:cxn modelId="{EE1D0A65-D573-4238-9994-AA121D619FA0}" type="presOf" srcId="{B3D98A6B-1447-4AC0-B599-8C4EDC9F4EFE}" destId="{1B86A1B7-C578-423C-BE40-4EF303A28113}" srcOrd="0" destOrd="0" presId="urn:microsoft.com/office/officeart/2005/8/layout/bProcess4"/>
    <dgm:cxn modelId="{B3058449-45CE-4FBC-A195-D5ECD04B33E3}" srcId="{B3D98A6B-1447-4AC0-B599-8C4EDC9F4EFE}" destId="{B423BD14-25F0-431A-B328-5C7BC40F4966}" srcOrd="3" destOrd="0" parTransId="{1A365524-FC83-466F-B998-BF6D0D27C2B9}" sibTransId="{4A204AD9-49D3-4C91-BE7F-093CC550E70E}"/>
    <dgm:cxn modelId="{87D3734E-9E44-4E61-9E34-588B3A718E55}" type="presOf" srcId="{B423BD14-25F0-431A-B328-5C7BC40F4966}" destId="{8F0E8622-BDF3-428B-931A-08365FA5B43C}" srcOrd="0" destOrd="0" presId="urn:microsoft.com/office/officeart/2005/8/layout/bProcess4"/>
    <dgm:cxn modelId="{717DA86F-40B9-4546-BE7C-417462411890}" srcId="{B3D98A6B-1447-4AC0-B599-8C4EDC9F4EFE}" destId="{8CB7DF9B-6C23-411B-BABB-93A959A76554}" srcOrd="2" destOrd="0" parTransId="{DB0B9CFC-D0EC-411F-8EC7-183EEB61063F}" sibTransId="{C2ABCFC9-0E0A-4059-B98F-125745427278}"/>
    <dgm:cxn modelId="{11963A73-178A-4E6C-93E5-02E4FCCC3AEA}" type="presOf" srcId="{8CB7DF9B-6C23-411B-BABB-93A959A76554}" destId="{2F70245D-F4C4-4565-9315-67AA2D8CD4F9}" srcOrd="0" destOrd="0" presId="urn:microsoft.com/office/officeart/2005/8/layout/bProcess4"/>
    <dgm:cxn modelId="{97AE2279-29A6-49E1-B04F-EF659EB2A86A}" type="presOf" srcId="{37C127F0-E51A-4A16-A9D8-5F5D116B231E}" destId="{D4DE951D-0422-4F35-ADF0-35EA26976251}" srcOrd="0" destOrd="0" presId="urn:microsoft.com/office/officeart/2005/8/layout/bProcess4"/>
    <dgm:cxn modelId="{961D1B7E-8CE1-4A5F-9126-1F3D72F1D744}" srcId="{B3D98A6B-1447-4AC0-B599-8C4EDC9F4EFE}" destId="{2DA3BEB5-133C-4178-9FC2-67D103D11ED3}" srcOrd="1" destOrd="0" parTransId="{9F145DA6-CBAB-4A43-A0C8-9F8CFDBCF771}" sibTransId="{117AF2F4-44F6-47D9-BD98-946585EDE509}"/>
    <dgm:cxn modelId="{13458080-A8A6-4B88-AE37-E20D415A09CD}" srcId="{B3D98A6B-1447-4AC0-B599-8C4EDC9F4EFE}" destId="{2F505B85-8E2A-4824-A559-2B535B7D3520}" srcOrd="5" destOrd="0" parTransId="{FA7BA61A-2591-4280-8E30-25BC5396EE5D}" sibTransId="{2E58828E-8250-4424-A047-E66885D744DF}"/>
    <dgm:cxn modelId="{18BD6891-F57F-4AD1-A004-3E4276F6ECDB}" type="presOf" srcId="{1D8D937B-175D-4A9F-A2AC-54A326848C31}" destId="{8E00701E-B63A-42A9-92E3-D2E5F75B0092}" srcOrd="0" destOrd="0" presId="urn:microsoft.com/office/officeart/2005/8/layout/bProcess4"/>
    <dgm:cxn modelId="{79C7F698-F19F-458F-8EEB-1D8CE01B6445}" type="presOf" srcId="{2DA3BEB5-133C-4178-9FC2-67D103D11ED3}" destId="{2B803515-7BD3-4047-A4F0-68DBA2D049AB}" srcOrd="0" destOrd="0" presId="urn:microsoft.com/office/officeart/2005/8/layout/bProcess4"/>
    <dgm:cxn modelId="{3FB4899D-813A-4263-BE6B-ADE43A7C56F1}" srcId="{B3D98A6B-1447-4AC0-B599-8C4EDC9F4EFE}" destId="{AFEA96A5-F016-440A-B40A-B39E24816BB0}" srcOrd="0" destOrd="0" parTransId="{688FE881-B191-4865-B9E9-B6C20432BA39}" sibTransId="{890F7FD6-861B-4924-B18F-6305B5832376}"/>
    <dgm:cxn modelId="{7BEED49E-0832-47B7-A9EE-75A01903FAD4}" type="presOf" srcId="{890F7FD6-861B-4924-B18F-6305B5832376}" destId="{57F46074-7A6D-4C10-B45B-80B0372B9FD7}" srcOrd="0" destOrd="0" presId="urn:microsoft.com/office/officeart/2005/8/layout/bProcess4"/>
    <dgm:cxn modelId="{E84D5DA2-21B1-422A-97E3-4B0A32EF99E2}" srcId="{B3D98A6B-1447-4AC0-B599-8C4EDC9F4EFE}" destId="{BFD76C8E-4896-4C52-B271-8A6E75D067C5}" srcOrd="8" destOrd="0" parTransId="{22082540-F006-48A3-BB4B-926DB2896F52}" sibTransId="{AE108B81-0C49-4C41-9F80-8CF7507C7148}"/>
    <dgm:cxn modelId="{7CCEAFC1-5C43-43D4-A377-8E3A64B4E226}" srcId="{B3D98A6B-1447-4AC0-B599-8C4EDC9F4EFE}" destId="{A8F408EA-860E-4E1D-9710-E2CBB82D67E1}" srcOrd="7" destOrd="0" parTransId="{B2B665A1-6D1A-481F-BF42-56CAC602B7B1}" sibTransId="{1D8D937B-175D-4A9F-A2AC-54A326848C31}"/>
    <dgm:cxn modelId="{03FDCCDE-D090-40D1-8861-A3A540AABE32}" type="presOf" srcId="{608DEEEB-F542-43A1-84C9-1F2FD4946C84}" destId="{72140110-2AFB-4C85-8D74-FE04DC4A9506}" srcOrd="0" destOrd="0" presId="urn:microsoft.com/office/officeart/2005/8/layout/bProcess4"/>
    <dgm:cxn modelId="{1CB863EE-FC06-40DC-B781-FDB17C56A82A}" type="presOf" srcId="{C2ABCFC9-0E0A-4059-B98F-125745427278}" destId="{BCDC4B87-67B5-4B64-8925-0968FD4BE4EC}" srcOrd="0" destOrd="0" presId="urn:microsoft.com/office/officeart/2005/8/layout/bProcess4"/>
    <dgm:cxn modelId="{20A186F5-9E03-46E1-B6C3-A64040194559}" srcId="{B3D98A6B-1447-4AC0-B599-8C4EDC9F4EFE}" destId="{37C127F0-E51A-4A16-A9D8-5F5D116B231E}" srcOrd="4" destOrd="0" parTransId="{962F4AAE-EF19-4D20-AAA8-C395807E6EBB}" sibTransId="{608DEEEB-F542-43A1-84C9-1F2FD4946C84}"/>
    <dgm:cxn modelId="{72A5A4F7-6E61-451E-98E0-8346A8290B1D}" type="presOf" srcId="{2F505B85-8E2A-4824-A559-2B535B7D3520}" destId="{D7EC2BD0-871D-4BC7-AA7F-2E48E6E00142}" srcOrd="0" destOrd="0" presId="urn:microsoft.com/office/officeart/2005/8/layout/bProcess4"/>
    <dgm:cxn modelId="{979800FE-07F3-42DE-B638-E6F1AA6744E1}" type="presOf" srcId="{A7BD7F8B-3F4F-403B-8EE7-73BBA1A1E601}" destId="{32560373-954D-4AB9-8875-701256408CAF}" srcOrd="0" destOrd="0" presId="urn:microsoft.com/office/officeart/2005/8/layout/bProcess4"/>
    <dgm:cxn modelId="{8EC583FE-499A-4768-ADD8-B61567F97862}" type="presOf" srcId="{4A204AD9-49D3-4C91-BE7F-093CC550E70E}" destId="{27A9424C-1B0B-4BA6-84B7-89C7FD6F3007}" srcOrd="0" destOrd="0" presId="urn:microsoft.com/office/officeart/2005/8/layout/bProcess4"/>
    <dgm:cxn modelId="{BA2B6ECD-D0DA-4DCB-BC2A-D7252C94514D}" type="presParOf" srcId="{1B86A1B7-C578-423C-BE40-4EF303A28113}" destId="{CF1BCB28-6F27-428D-8D3B-F18C3B43D968}" srcOrd="0" destOrd="0" presId="urn:microsoft.com/office/officeart/2005/8/layout/bProcess4"/>
    <dgm:cxn modelId="{AEF9E934-A1C5-40FF-9720-AB7EAF651801}" type="presParOf" srcId="{CF1BCB28-6F27-428D-8D3B-F18C3B43D968}" destId="{9856FA16-2F4C-4AC0-9400-6A0D161EBEC3}" srcOrd="0" destOrd="0" presId="urn:microsoft.com/office/officeart/2005/8/layout/bProcess4"/>
    <dgm:cxn modelId="{6E99D143-B593-4EC9-8637-309798B740D3}" type="presParOf" srcId="{CF1BCB28-6F27-428D-8D3B-F18C3B43D968}" destId="{F8A5C85A-33BA-4690-B1E9-A2FE91188337}" srcOrd="1" destOrd="0" presId="urn:microsoft.com/office/officeart/2005/8/layout/bProcess4"/>
    <dgm:cxn modelId="{B4A25AF7-6AE4-4DDE-9A16-CF203A42C55C}" type="presParOf" srcId="{1B86A1B7-C578-423C-BE40-4EF303A28113}" destId="{57F46074-7A6D-4C10-B45B-80B0372B9FD7}" srcOrd="1" destOrd="0" presId="urn:microsoft.com/office/officeart/2005/8/layout/bProcess4"/>
    <dgm:cxn modelId="{196C5B2D-CCE9-415D-A0B9-2196DAC8E58D}" type="presParOf" srcId="{1B86A1B7-C578-423C-BE40-4EF303A28113}" destId="{A9D24513-E460-4212-B320-1FAA618A12A3}" srcOrd="2" destOrd="0" presId="urn:microsoft.com/office/officeart/2005/8/layout/bProcess4"/>
    <dgm:cxn modelId="{6B426ECE-7530-409A-9242-F83F84451DFA}" type="presParOf" srcId="{A9D24513-E460-4212-B320-1FAA618A12A3}" destId="{006E1623-386E-4A48-BAB2-24833D1B1CEB}" srcOrd="0" destOrd="0" presId="urn:microsoft.com/office/officeart/2005/8/layout/bProcess4"/>
    <dgm:cxn modelId="{019AA978-7E3F-4E24-8403-FC02373422D2}" type="presParOf" srcId="{A9D24513-E460-4212-B320-1FAA618A12A3}" destId="{2B803515-7BD3-4047-A4F0-68DBA2D049AB}" srcOrd="1" destOrd="0" presId="urn:microsoft.com/office/officeart/2005/8/layout/bProcess4"/>
    <dgm:cxn modelId="{8EE46DA4-6FC5-459A-9327-E5C916205B28}" type="presParOf" srcId="{1B86A1B7-C578-423C-BE40-4EF303A28113}" destId="{20DC0CD8-2B8A-4CD3-B786-A5C886557A4B}" srcOrd="3" destOrd="0" presId="urn:microsoft.com/office/officeart/2005/8/layout/bProcess4"/>
    <dgm:cxn modelId="{9DF71214-A560-4F6A-8E25-50DBD07A9EF9}" type="presParOf" srcId="{1B86A1B7-C578-423C-BE40-4EF303A28113}" destId="{F70C0E0E-2F40-4D50-A2DD-0FFC9EE8A4B7}" srcOrd="4" destOrd="0" presId="urn:microsoft.com/office/officeart/2005/8/layout/bProcess4"/>
    <dgm:cxn modelId="{3FFF32C1-35D1-4E07-8B21-4029D31C0DA3}" type="presParOf" srcId="{F70C0E0E-2F40-4D50-A2DD-0FFC9EE8A4B7}" destId="{03117E15-2200-4286-809F-BA7791A73653}" srcOrd="0" destOrd="0" presId="urn:microsoft.com/office/officeart/2005/8/layout/bProcess4"/>
    <dgm:cxn modelId="{A60D0968-0FE4-43AA-8751-EAB802B83055}" type="presParOf" srcId="{F70C0E0E-2F40-4D50-A2DD-0FFC9EE8A4B7}" destId="{2F70245D-F4C4-4565-9315-67AA2D8CD4F9}" srcOrd="1" destOrd="0" presId="urn:microsoft.com/office/officeart/2005/8/layout/bProcess4"/>
    <dgm:cxn modelId="{1E72D95D-90D2-4FF5-8F26-95EE2C8C7A24}" type="presParOf" srcId="{1B86A1B7-C578-423C-BE40-4EF303A28113}" destId="{BCDC4B87-67B5-4B64-8925-0968FD4BE4EC}" srcOrd="5" destOrd="0" presId="urn:microsoft.com/office/officeart/2005/8/layout/bProcess4"/>
    <dgm:cxn modelId="{77C44CFF-2918-47C8-96BB-EAC6A31D0577}" type="presParOf" srcId="{1B86A1B7-C578-423C-BE40-4EF303A28113}" destId="{C6E15AED-C7A6-4966-BE47-1CD29C806276}" srcOrd="6" destOrd="0" presId="urn:microsoft.com/office/officeart/2005/8/layout/bProcess4"/>
    <dgm:cxn modelId="{114244CB-E950-4A56-9BA1-C46D8E61C312}" type="presParOf" srcId="{C6E15AED-C7A6-4966-BE47-1CD29C806276}" destId="{3666C751-BE0C-4A4F-B412-A3A74255F7BD}" srcOrd="0" destOrd="0" presId="urn:microsoft.com/office/officeart/2005/8/layout/bProcess4"/>
    <dgm:cxn modelId="{1E478469-330F-43B0-8DAF-02CA4718780F}" type="presParOf" srcId="{C6E15AED-C7A6-4966-BE47-1CD29C806276}" destId="{8F0E8622-BDF3-428B-931A-08365FA5B43C}" srcOrd="1" destOrd="0" presId="urn:microsoft.com/office/officeart/2005/8/layout/bProcess4"/>
    <dgm:cxn modelId="{4603D22C-A40F-4CEC-977E-4C96B0DE96F1}" type="presParOf" srcId="{1B86A1B7-C578-423C-BE40-4EF303A28113}" destId="{27A9424C-1B0B-4BA6-84B7-89C7FD6F3007}" srcOrd="7" destOrd="0" presId="urn:microsoft.com/office/officeart/2005/8/layout/bProcess4"/>
    <dgm:cxn modelId="{259E4384-E744-4736-A37A-B582ACE73234}" type="presParOf" srcId="{1B86A1B7-C578-423C-BE40-4EF303A28113}" destId="{61C11F06-DA5C-4335-90E6-A4D79A13E31B}" srcOrd="8" destOrd="0" presId="urn:microsoft.com/office/officeart/2005/8/layout/bProcess4"/>
    <dgm:cxn modelId="{69FE43A1-4799-4564-A8E4-FFCE0EAE6210}" type="presParOf" srcId="{61C11F06-DA5C-4335-90E6-A4D79A13E31B}" destId="{07349C65-015F-42FE-AC82-FD25E72B2C00}" srcOrd="0" destOrd="0" presId="urn:microsoft.com/office/officeart/2005/8/layout/bProcess4"/>
    <dgm:cxn modelId="{8A830DAE-5B6F-4972-891F-0C85479F92D4}" type="presParOf" srcId="{61C11F06-DA5C-4335-90E6-A4D79A13E31B}" destId="{D4DE951D-0422-4F35-ADF0-35EA26976251}" srcOrd="1" destOrd="0" presId="urn:microsoft.com/office/officeart/2005/8/layout/bProcess4"/>
    <dgm:cxn modelId="{723A1558-1E2A-4F06-A1F3-2DAD57D1E2A0}" type="presParOf" srcId="{1B86A1B7-C578-423C-BE40-4EF303A28113}" destId="{72140110-2AFB-4C85-8D74-FE04DC4A9506}" srcOrd="9" destOrd="0" presId="urn:microsoft.com/office/officeart/2005/8/layout/bProcess4"/>
    <dgm:cxn modelId="{A4935025-C99A-4792-A7FC-83BEF80BE73D}" type="presParOf" srcId="{1B86A1B7-C578-423C-BE40-4EF303A28113}" destId="{4B0B2B14-576A-4702-9042-A742B2646B9E}" srcOrd="10" destOrd="0" presId="urn:microsoft.com/office/officeart/2005/8/layout/bProcess4"/>
    <dgm:cxn modelId="{444C4222-7715-4A39-9A83-C4F5A695083A}" type="presParOf" srcId="{4B0B2B14-576A-4702-9042-A742B2646B9E}" destId="{3837E367-EB74-4DCB-A1B0-7E3C1DD1F2B1}" srcOrd="0" destOrd="0" presId="urn:microsoft.com/office/officeart/2005/8/layout/bProcess4"/>
    <dgm:cxn modelId="{20C625FD-6E4C-4017-8A91-CD40E0A5C742}" type="presParOf" srcId="{4B0B2B14-576A-4702-9042-A742B2646B9E}" destId="{D7EC2BD0-871D-4BC7-AA7F-2E48E6E00142}" srcOrd="1" destOrd="0" presId="urn:microsoft.com/office/officeart/2005/8/layout/bProcess4"/>
    <dgm:cxn modelId="{CD4A7DC7-FEA0-41EC-879F-5DA8BBDB264A}" type="presParOf" srcId="{1B86A1B7-C578-423C-BE40-4EF303A28113}" destId="{7BA534CA-3106-4AE5-B224-2BCADAA5CFCB}" srcOrd="11" destOrd="0" presId="urn:microsoft.com/office/officeart/2005/8/layout/bProcess4"/>
    <dgm:cxn modelId="{C6989523-62C5-4ED8-B60A-00B9CC67228B}" type="presParOf" srcId="{1B86A1B7-C578-423C-BE40-4EF303A28113}" destId="{371F51D5-1EAA-4311-95A8-3E205CBEBB5B}" srcOrd="12" destOrd="0" presId="urn:microsoft.com/office/officeart/2005/8/layout/bProcess4"/>
    <dgm:cxn modelId="{F911C52A-8819-44D3-BB73-07C0912191DC}" type="presParOf" srcId="{371F51D5-1EAA-4311-95A8-3E205CBEBB5B}" destId="{776BCE1F-793A-4CCA-A1CB-80058316DAEE}" srcOrd="0" destOrd="0" presId="urn:microsoft.com/office/officeart/2005/8/layout/bProcess4"/>
    <dgm:cxn modelId="{B35491EE-A4D2-45A7-B462-6F37AB2855CF}" type="presParOf" srcId="{371F51D5-1EAA-4311-95A8-3E205CBEBB5B}" destId="{32560373-954D-4AB9-8875-701256408CAF}" srcOrd="1" destOrd="0" presId="urn:microsoft.com/office/officeart/2005/8/layout/bProcess4"/>
    <dgm:cxn modelId="{04B8FA09-B78A-434B-BE68-BCB75EC581B6}" type="presParOf" srcId="{1B86A1B7-C578-423C-BE40-4EF303A28113}" destId="{A4A8CB48-0E9E-48A9-A244-B3A01F70C99A}" srcOrd="13" destOrd="0" presId="urn:microsoft.com/office/officeart/2005/8/layout/bProcess4"/>
    <dgm:cxn modelId="{E876A1B2-7847-4A85-A62A-12636FE091D5}" type="presParOf" srcId="{1B86A1B7-C578-423C-BE40-4EF303A28113}" destId="{B02B2A6D-3AAF-4FA0-AEE8-F1099C031901}" srcOrd="14" destOrd="0" presId="urn:microsoft.com/office/officeart/2005/8/layout/bProcess4"/>
    <dgm:cxn modelId="{F195AB7E-09C3-418B-8099-4D052940FED5}" type="presParOf" srcId="{B02B2A6D-3AAF-4FA0-AEE8-F1099C031901}" destId="{5A9163B0-1E89-40AC-9DFB-50FC854019C9}" srcOrd="0" destOrd="0" presId="urn:microsoft.com/office/officeart/2005/8/layout/bProcess4"/>
    <dgm:cxn modelId="{B7DFC783-31BA-43D0-89DE-9446BDA989E0}" type="presParOf" srcId="{B02B2A6D-3AAF-4FA0-AEE8-F1099C031901}" destId="{1FDD925A-E051-40F7-9B74-6BBB35E7CFE2}" srcOrd="1" destOrd="0" presId="urn:microsoft.com/office/officeart/2005/8/layout/bProcess4"/>
    <dgm:cxn modelId="{4C1BD3A2-2F91-4877-AE93-2324FD463F09}" type="presParOf" srcId="{1B86A1B7-C578-423C-BE40-4EF303A28113}" destId="{8E00701E-B63A-42A9-92E3-D2E5F75B0092}" srcOrd="15" destOrd="0" presId="urn:microsoft.com/office/officeart/2005/8/layout/bProcess4"/>
    <dgm:cxn modelId="{685EE7B2-A8BF-43F0-A0F4-EFCD19AE2D7A}" type="presParOf" srcId="{1B86A1B7-C578-423C-BE40-4EF303A28113}" destId="{07FFADAE-1362-41C3-9C0D-8579EA2709F9}" srcOrd="16" destOrd="0" presId="urn:microsoft.com/office/officeart/2005/8/layout/bProcess4"/>
    <dgm:cxn modelId="{4EDD54AF-3739-4325-A36B-BDF6E09A6ED3}" type="presParOf" srcId="{07FFADAE-1362-41C3-9C0D-8579EA2709F9}" destId="{F592A1D2-4952-4CD2-9295-2A877A20E91F}" srcOrd="0" destOrd="0" presId="urn:microsoft.com/office/officeart/2005/8/layout/bProcess4"/>
    <dgm:cxn modelId="{9263A97F-1C92-473A-9DE6-7C241A06A862}" type="presParOf" srcId="{07FFADAE-1362-41C3-9C0D-8579EA2709F9}" destId="{B48A2DBC-DE49-4419-967D-3648A88C67CE}" srcOrd="1" destOrd="0" presId="urn:microsoft.com/office/officeart/2005/8/layout/bProcess4"/>
  </dgm:cxnLst>
  <dgm:bg>
    <a:noFill/>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F46074-7A6D-4C10-B45B-80B0372B9FD7}">
      <dsp:nvSpPr>
        <dsp:cNvPr id="0" name=""/>
        <dsp:cNvSpPr/>
      </dsp:nvSpPr>
      <dsp:spPr>
        <a:xfrm rot="5400000">
          <a:off x="-341948" y="1222558"/>
          <a:ext cx="1513821" cy="182837"/>
        </a:xfrm>
        <a:prstGeom prst="rect">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sp>
    <dsp:sp modelId="{F8A5C85A-33BA-4690-B1E9-A2FE91188337}">
      <dsp:nvSpPr>
        <dsp:cNvPr id="0" name=""/>
        <dsp:cNvSpPr/>
      </dsp:nvSpPr>
      <dsp:spPr>
        <a:xfrm>
          <a:off x="3743" y="252668"/>
          <a:ext cx="2031530" cy="1218918"/>
        </a:xfrm>
        <a:prstGeom prst="roundRect">
          <a:avLst>
            <a:gd name="adj" fmla="val 10000"/>
          </a:avLst>
        </a:prstGeom>
        <a:solidFill>
          <a:schemeClr val="tx2"/>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pl-PL" sz="1500" kern="1200" dirty="0">
              <a:solidFill>
                <a:sysClr val="window" lastClr="FFFFFF"/>
              </a:solidFill>
              <a:latin typeface="Playfair Display"/>
              <a:ea typeface="+mn-ea"/>
              <a:cs typeface="+mn-cs"/>
            </a:rPr>
            <a:t>30.06.2021r. zakończenie naboru</a:t>
          </a:r>
        </a:p>
      </dsp:txBody>
      <dsp:txXfrm>
        <a:off x="39444" y="288369"/>
        <a:ext cx="1960128" cy="1147516"/>
      </dsp:txXfrm>
    </dsp:sp>
    <dsp:sp modelId="{20DC0CD8-2B8A-4CD3-B786-A5C886557A4B}">
      <dsp:nvSpPr>
        <dsp:cNvPr id="0" name=""/>
        <dsp:cNvSpPr/>
      </dsp:nvSpPr>
      <dsp:spPr>
        <a:xfrm rot="5400000">
          <a:off x="-341948" y="2746205"/>
          <a:ext cx="1513821" cy="182837"/>
        </a:xfrm>
        <a:prstGeom prst="rect">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sp>
    <dsp:sp modelId="{2B803515-7BD3-4047-A4F0-68DBA2D049AB}">
      <dsp:nvSpPr>
        <dsp:cNvPr id="0" name=""/>
        <dsp:cNvSpPr/>
      </dsp:nvSpPr>
      <dsp:spPr>
        <a:xfrm>
          <a:off x="3743" y="1776315"/>
          <a:ext cx="2031530" cy="1218918"/>
        </a:xfrm>
        <a:prstGeom prst="roundRect">
          <a:avLst>
            <a:gd name="adj" fmla="val 10000"/>
          </a:avLst>
        </a:prstGeom>
        <a:solidFill>
          <a:srgbClr val="C00000"/>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pl-PL" sz="1500" kern="1200" dirty="0">
              <a:solidFill>
                <a:sysClr val="window" lastClr="FFFFFF"/>
              </a:solidFill>
              <a:latin typeface="Playfair Display"/>
              <a:ea typeface="+mn-ea"/>
              <a:cs typeface="+mn-cs"/>
            </a:rPr>
            <a:t>14 dni na ocenę formalną</a:t>
          </a:r>
        </a:p>
      </dsp:txBody>
      <dsp:txXfrm>
        <a:off x="39444" y="1812016"/>
        <a:ext cx="1960128" cy="1147516"/>
      </dsp:txXfrm>
    </dsp:sp>
    <dsp:sp modelId="{BCDC4B87-67B5-4B64-8925-0968FD4BE4EC}">
      <dsp:nvSpPr>
        <dsp:cNvPr id="0" name=""/>
        <dsp:cNvSpPr/>
      </dsp:nvSpPr>
      <dsp:spPr>
        <a:xfrm>
          <a:off x="419875" y="3508029"/>
          <a:ext cx="2692109" cy="182837"/>
        </a:xfrm>
        <a:prstGeom prst="rect">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sp>
    <dsp:sp modelId="{2F70245D-F4C4-4565-9315-67AA2D8CD4F9}">
      <dsp:nvSpPr>
        <dsp:cNvPr id="0" name=""/>
        <dsp:cNvSpPr/>
      </dsp:nvSpPr>
      <dsp:spPr>
        <a:xfrm>
          <a:off x="3743" y="3299963"/>
          <a:ext cx="2031530" cy="1218918"/>
        </a:xfrm>
        <a:prstGeom prst="roundRect">
          <a:avLst>
            <a:gd name="adj" fmla="val 10000"/>
          </a:avLst>
        </a:prstGeom>
        <a:solidFill>
          <a:schemeClr val="tx2"/>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pl-PL" sz="1500" kern="1200" dirty="0">
              <a:solidFill>
                <a:sysClr val="window" lastClr="FFFFFF"/>
              </a:solidFill>
              <a:latin typeface="Playfair Display"/>
              <a:ea typeface="+mn-ea"/>
              <a:cs typeface="+mn-cs"/>
            </a:rPr>
            <a:t>Ogłoszenie listy  wniosków przekazanych do oceny merytorycznej</a:t>
          </a:r>
        </a:p>
      </dsp:txBody>
      <dsp:txXfrm>
        <a:off x="39444" y="3335664"/>
        <a:ext cx="1960128" cy="1147516"/>
      </dsp:txXfrm>
    </dsp:sp>
    <dsp:sp modelId="{27A9424C-1B0B-4BA6-84B7-89C7FD6F3007}">
      <dsp:nvSpPr>
        <dsp:cNvPr id="0" name=""/>
        <dsp:cNvSpPr/>
      </dsp:nvSpPr>
      <dsp:spPr>
        <a:xfrm rot="16200000">
          <a:off x="2359987" y="2746205"/>
          <a:ext cx="1513821" cy="182837"/>
        </a:xfrm>
        <a:prstGeom prst="rect">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sp>
    <dsp:sp modelId="{8F0E8622-BDF3-428B-931A-08365FA5B43C}">
      <dsp:nvSpPr>
        <dsp:cNvPr id="0" name=""/>
        <dsp:cNvSpPr/>
      </dsp:nvSpPr>
      <dsp:spPr>
        <a:xfrm>
          <a:off x="2705678" y="3299963"/>
          <a:ext cx="2031530" cy="1218918"/>
        </a:xfrm>
        <a:prstGeom prst="roundRect">
          <a:avLst>
            <a:gd name="adj" fmla="val 10000"/>
          </a:avLst>
        </a:prstGeom>
        <a:solidFill>
          <a:srgbClr val="C00000"/>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pl-PL" sz="1500" kern="1200" dirty="0">
              <a:solidFill>
                <a:sysClr val="window" lastClr="FFFFFF"/>
              </a:solidFill>
              <a:latin typeface="Playfair Display"/>
              <a:ea typeface="+mn-ea"/>
              <a:cs typeface="+mn-cs"/>
            </a:rPr>
            <a:t>Ocena merytoryczna</a:t>
          </a:r>
        </a:p>
      </dsp:txBody>
      <dsp:txXfrm>
        <a:off x="2741379" y="3335664"/>
        <a:ext cx="1960128" cy="1147516"/>
      </dsp:txXfrm>
    </dsp:sp>
    <dsp:sp modelId="{72140110-2AFB-4C85-8D74-FE04DC4A9506}">
      <dsp:nvSpPr>
        <dsp:cNvPr id="0" name=""/>
        <dsp:cNvSpPr/>
      </dsp:nvSpPr>
      <dsp:spPr>
        <a:xfrm rot="16200000">
          <a:off x="2359987" y="1222558"/>
          <a:ext cx="1513821" cy="182837"/>
        </a:xfrm>
        <a:prstGeom prst="rect">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sp>
    <dsp:sp modelId="{D4DE951D-0422-4F35-ADF0-35EA26976251}">
      <dsp:nvSpPr>
        <dsp:cNvPr id="0" name=""/>
        <dsp:cNvSpPr/>
      </dsp:nvSpPr>
      <dsp:spPr>
        <a:xfrm>
          <a:off x="2705678" y="1776315"/>
          <a:ext cx="2031530" cy="1218918"/>
        </a:xfrm>
        <a:prstGeom prst="roundRect">
          <a:avLst>
            <a:gd name="adj" fmla="val 10000"/>
          </a:avLst>
        </a:prstGeom>
        <a:solidFill>
          <a:schemeClr val="tx2"/>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pl-PL" sz="1500" kern="1200" dirty="0">
              <a:solidFill>
                <a:sysClr val="window" lastClr="FFFFFF"/>
              </a:solidFill>
              <a:latin typeface="Playfair Display"/>
              <a:ea typeface="+mn-ea"/>
              <a:cs typeface="+mn-cs"/>
            </a:rPr>
            <a:t>Ogłoszenie listy rankingowej</a:t>
          </a:r>
        </a:p>
      </dsp:txBody>
      <dsp:txXfrm>
        <a:off x="2741379" y="1812016"/>
        <a:ext cx="1960128" cy="1147516"/>
      </dsp:txXfrm>
    </dsp:sp>
    <dsp:sp modelId="{7BA534CA-3106-4AE5-B224-2BCADAA5CFCB}">
      <dsp:nvSpPr>
        <dsp:cNvPr id="0" name=""/>
        <dsp:cNvSpPr/>
      </dsp:nvSpPr>
      <dsp:spPr>
        <a:xfrm>
          <a:off x="3121811" y="460734"/>
          <a:ext cx="2692109" cy="182837"/>
        </a:xfrm>
        <a:prstGeom prst="rect">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sp>
    <dsp:sp modelId="{D7EC2BD0-871D-4BC7-AA7F-2E48E6E00142}">
      <dsp:nvSpPr>
        <dsp:cNvPr id="0" name=""/>
        <dsp:cNvSpPr/>
      </dsp:nvSpPr>
      <dsp:spPr>
        <a:xfrm>
          <a:off x="2705678" y="252668"/>
          <a:ext cx="2031530" cy="1218918"/>
        </a:xfrm>
        <a:prstGeom prst="roundRect">
          <a:avLst>
            <a:gd name="adj" fmla="val 10000"/>
          </a:avLst>
        </a:prstGeom>
        <a:solidFill>
          <a:srgbClr val="C00000"/>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pl-PL" sz="1500" kern="1200" dirty="0">
              <a:solidFill>
                <a:sysClr val="window" lastClr="FFFFFF"/>
              </a:solidFill>
              <a:latin typeface="Playfair Display"/>
              <a:ea typeface="+mn-ea"/>
              <a:cs typeface="+mn-cs"/>
            </a:rPr>
            <a:t>Przesłanie pism z informacją o wynikach konkursu</a:t>
          </a:r>
        </a:p>
      </dsp:txBody>
      <dsp:txXfrm>
        <a:off x="2741379" y="288369"/>
        <a:ext cx="1960128" cy="1147516"/>
      </dsp:txXfrm>
    </dsp:sp>
    <dsp:sp modelId="{A4A8CB48-0E9E-48A9-A244-B3A01F70C99A}">
      <dsp:nvSpPr>
        <dsp:cNvPr id="0" name=""/>
        <dsp:cNvSpPr/>
      </dsp:nvSpPr>
      <dsp:spPr>
        <a:xfrm rot="5400000">
          <a:off x="5061922" y="1222558"/>
          <a:ext cx="1513821" cy="182837"/>
        </a:xfrm>
        <a:prstGeom prst="rect">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sp>
    <dsp:sp modelId="{32560373-954D-4AB9-8875-701256408CAF}">
      <dsp:nvSpPr>
        <dsp:cNvPr id="0" name=""/>
        <dsp:cNvSpPr/>
      </dsp:nvSpPr>
      <dsp:spPr>
        <a:xfrm>
          <a:off x="5407614" y="252668"/>
          <a:ext cx="2031530" cy="1218918"/>
        </a:xfrm>
        <a:prstGeom prst="roundRect">
          <a:avLst>
            <a:gd name="adj" fmla="val 10000"/>
          </a:avLst>
        </a:prstGeom>
        <a:solidFill>
          <a:schemeClr val="tx2"/>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pl-PL" sz="1500" kern="1200" dirty="0">
              <a:solidFill>
                <a:sysClr val="window" lastClr="FFFFFF"/>
              </a:solidFill>
              <a:latin typeface="Playfair Display"/>
              <a:ea typeface="+mn-ea"/>
              <a:cs typeface="+mn-cs"/>
            </a:rPr>
            <a:t>Beneficjent ma 30 dni  na podpisanie Umowy</a:t>
          </a:r>
        </a:p>
      </dsp:txBody>
      <dsp:txXfrm>
        <a:off x="5443315" y="288369"/>
        <a:ext cx="1960128" cy="1147516"/>
      </dsp:txXfrm>
    </dsp:sp>
    <dsp:sp modelId="{8E00701E-B63A-42A9-92E3-D2E5F75B0092}">
      <dsp:nvSpPr>
        <dsp:cNvPr id="0" name=""/>
        <dsp:cNvSpPr/>
      </dsp:nvSpPr>
      <dsp:spPr>
        <a:xfrm rot="5400000">
          <a:off x="5061922" y="2746205"/>
          <a:ext cx="1513821" cy="182837"/>
        </a:xfrm>
        <a:prstGeom prst="rect">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sp>
    <dsp:sp modelId="{1FDD925A-E051-40F7-9B74-6BBB35E7CFE2}">
      <dsp:nvSpPr>
        <dsp:cNvPr id="0" name=""/>
        <dsp:cNvSpPr/>
      </dsp:nvSpPr>
      <dsp:spPr>
        <a:xfrm>
          <a:off x="5407614" y="1776315"/>
          <a:ext cx="2031530" cy="1218918"/>
        </a:xfrm>
        <a:prstGeom prst="roundRect">
          <a:avLst>
            <a:gd name="adj" fmla="val 10000"/>
          </a:avLst>
        </a:prstGeom>
        <a:solidFill>
          <a:srgbClr val="C00000"/>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pl-PL" sz="1500" kern="1200" dirty="0">
              <a:solidFill>
                <a:sysClr val="window" lastClr="FFFFFF"/>
              </a:solidFill>
              <a:latin typeface="Playfair Display"/>
              <a:ea typeface="+mn-ea"/>
              <a:cs typeface="+mn-cs"/>
            </a:rPr>
            <a:t>Podpisanie Umowy</a:t>
          </a:r>
        </a:p>
      </dsp:txBody>
      <dsp:txXfrm>
        <a:off x="5443315" y="1812016"/>
        <a:ext cx="1960128" cy="1147516"/>
      </dsp:txXfrm>
    </dsp:sp>
    <dsp:sp modelId="{B48A2DBC-DE49-4419-967D-3648A88C67CE}">
      <dsp:nvSpPr>
        <dsp:cNvPr id="0" name=""/>
        <dsp:cNvSpPr/>
      </dsp:nvSpPr>
      <dsp:spPr>
        <a:xfrm>
          <a:off x="5407614" y="3299963"/>
          <a:ext cx="2031530" cy="1218918"/>
        </a:xfrm>
        <a:prstGeom prst="roundRect">
          <a:avLst>
            <a:gd name="adj" fmla="val 10000"/>
          </a:avLst>
        </a:prstGeom>
        <a:solidFill>
          <a:schemeClr val="tx2"/>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pl-PL" sz="1500" kern="1200" dirty="0">
              <a:solidFill>
                <a:sysClr val="window" lastClr="FFFFFF"/>
              </a:solidFill>
              <a:latin typeface="Playfair Display"/>
              <a:ea typeface="+mn-ea"/>
              <a:cs typeface="+mn-cs"/>
            </a:rPr>
            <a:t>W ciągu 14 dni Beneficjent  przekazuje zabezpieczenie do Agencji</a:t>
          </a:r>
        </a:p>
      </dsp:txBody>
      <dsp:txXfrm>
        <a:off x="5443315" y="3335664"/>
        <a:ext cx="1960128" cy="1147516"/>
      </dsp:txXfrm>
    </dsp:sp>
  </dsp:spTree>
</dsp:drawing>
</file>

<file path=ppt/diagrams/layout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59A2BE-B8EF-468E-879C-D5BD7109D3D8}" type="datetimeFigureOut">
              <a:rPr lang="pl-PL" smtClean="0"/>
              <a:t>26.05.2021</a:t>
            </a:fld>
            <a:endParaRPr lang="pl-PL"/>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F3D335-2475-459E-B791-1DE476E25BB2}" type="slidenum">
              <a:rPr lang="pl-PL" smtClean="0"/>
              <a:t>‹#›</a:t>
            </a:fld>
            <a:endParaRPr lang="pl-PL"/>
          </a:p>
        </p:txBody>
      </p:sp>
    </p:spTree>
    <p:extLst>
      <p:ext uri="{BB962C8B-B14F-4D97-AF65-F5344CB8AC3E}">
        <p14:creationId xmlns:p14="http://schemas.microsoft.com/office/powerpoint/2010/main" val="25777396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End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663758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Images and Contents Layout">
    <p:spTree>
      <p:nvGrpSpPr>
        <p:cNvPr id="1" name=""/>
        <p:cNvGrpSpPr/>
        <p:nvPr/>
      </p:nvGrpSpPr>
      <p:grpSpPr>
        <a:xfrm>
          <a:off x="0" y="0"/>
          <a:ext cx="0" cy="0"/>
          <a:chOff x="0" y="0"/>
          <a:chExt cx="0" cy="0"/>
        </a:xfrm>
      </p:grpSpPr>
      <p:sp>
        <p:nvSpPr>
          <p:cNvPr id="3" name="Picture Placeholder 2"/>
          <p:cNvSpPr>
            <a:spLocks noGrp="1"/>
          </p:cNvSpPr>
          <p:nvPr>
            <p:ph type="pic" idx="1" hasCustomPrompt="1"/>
          </p:nvPr>
        </p:nvSpPr>
        <p:spPr>
          <a:xfrm>
            <a:off x="5087254" y="538742"/>
            <a:ext cx="6478720" cy="3096000"/>
          </a:xfrm>
          <a:prstGeom prst="rect">
            <a:avLst/>
          </a:prstGeom>
          <a:solidFill>
            <a:schemeClr val="bg1">
              <a:lumMod val="95000"/>
            </a:schemeClr>
          </a:solidFill>
          <a:ln w="19050">
            <a:solidFill>
              <a:schemeClr val="bg1"/>
            </a:solidFill>
          </a:ln>
        </p:spPr>
        <p:txBody>
          <a:bodyPr anchor="ctr"/>
          <a:lstStyle>
            <a:lvl1pPr marL="0" indent="0" algn="ctr">
              <a:buNone/>
              <a:defRPr sz="1200" baseline="0">
                <a:solidFill>
                  <a:schemeClr val="tx1">
                    <a:lumMod val="65000"/>
                    <a:lumOff val="3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4" name="Picture Placeholder 2"/>
          <p:cNvSpPr>
            <a:spLocks noGrp="1"/>
          </p:cNvSpPr>
          <p:nvPr>
            <p:ph type="pic" idx="10" hasCustomPrompt="1"/>
          </p:nvPr>
        </p:nvSpPr>
        <p:spPr>
          <a:xfrm>
            <a:off x="5087254" y="3799258"/>
            <a:ext cx="2016000" cy="2520000"/>
          </a:xfrm>
          <a:prstGeom prst="rect">
            <a:avLst/>
          </a:prstGeom>
          <a:solidFill>
            <a:schemeClr val="bg1">
              <a:lumMod val="95000"/>
            </a:schemeClr>
          </a:solidFill>
          <a:ln w="19050">
            <a:solidFill>
              <a:schemeClr val="bg1"/>
            </a:solidFill>
          </a:ln>
        </p:spPr>
        <p:txBody>
          <a:bodyPr anchor="ctr"/>
          <a:lstStyle>
            <a:lvl1pPr marL="0" indent="0" algn="ctr">
              <a:buNone/>
              <a:defRPr sz="1200" baseline="0">
                <a:solidFill>
                  <a:schemeClr val="tx1">
                    <a:lumMod val="65000"/>
                    <a:lumOff val="3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5" name="Picture Placeholder 2"/>
          <p:cNvSpPr>
            <a:spLocks noGrp="1"/>
          </p:cNvSpPr>
          <p:nvPr>
            <p:ph type="pic" idx="11" hasCustomPrompt="1"/>
          </p:nvPr>
        </p:nvSpPr>
        <p:spPr>
          <a:xfrm>
            <a:off x="7318614" y="3799258"/>
            <a:ext cx="2016000" cy="2520000"/>
          </a:xfrm>
          <a:prstGeom prst="rect">
            <a:avLst/>
          </a:prstGeom>
          <a:solidFill>
            <a:schemeClr val="bg1">
              <a:lumMod val="95000"/>
            </a:schemeClr>
          </a:solidFill>
          <a:ln w="19050">
            <a:solidFill>
              <a:schemeClr val="bg1"/>
            </a:solidFill>
          </a:ln>
        </p:spPr>
        <p:txBody>
          <a:bodyPr anchor="ctr"/>
          <a:lstStyle>
            <a:lvl1pPr marL="0" indent="0" algn="ctr">
              <a:buNone/>
              <a:defRPr sz="1200" baseline="0">
                <a:solidFill>
                  <a:schemeClr val="tx1">
                    <a:lumMod val="65000"/>
                    <a:lumOff val="3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6" name="Picture Placeholder 2"/>
          <p:cNvSpPr>
            <a:spLocks noGrp="1"/>
          </p:cNvSpPr>
          <p:nvPr>
            <p:ph type="pic" idx="12" hasCustomPrompt="1"/>
          </p:nvPr>
        </p:nvSpPr>
        <p:spPr>
          <a:xfrm>
            <a:off x="9549974" y="3799258"/>
            <a:ext cx="2016000" cy="2520000"/>
          </a:xfrm>
          <a:prstGeom prst="rect">
            <a:avLst/>
          </a:prstGeom>
          <a:solidFill>
            <a:schemeClr val="bg1">
              <a:lumMod val="95000"/>
            </a:schemeClr>
          </a:solidFill>
          <a:ln w="19050">
            <a:solidFill>
              <a:schemeClr val="bg1"/>
            </a:solidFill>
          </a:ln>
        </p:spPr>
        <p:txBody>
          <a:bodyPr anchor="ctr"/>
          <a:lstStyle>
            <a:lvl1pPr marL="0" indent="0" algn="ctr">
              <a:buNone/>
              <a:defRPr sz="1200" baseline="0">
                <a:solidFill>
                  <a:schemeClr val="tx1">
                    <a:lumMod val="65000"/>
                    <a:lumOff val="3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7" name="Rectangle 6"/>
          <p:cNvSpPr/>
          <p:nvPr userDrawn="1"/>
        </p:nvSpPr>
        <p:spPr>
          <a:xfrm>
            <a:off x="335360" y="264012"/>
            <a:ext cx="11521280" cy="6329977"/>
          </a:xfrm>
          <a:prstGeom prst="rect">
            <a:avLst/>
          </a:prstGeom>
          <a:no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dirty="0"/>
          </a:p>
        </p:txBody>
      </p:sp>
    </p:spTree>
    <p:extLst>
      <p:ext uri="{BB962C8B-B14F-4D97-AF65-F5344CB8AC3E}">
        <p14:creationId xmlns:p14="http://schemas.microsoft.com/office/powerpoint/2010/main" val="2039516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8_Images and Contents Layout">
    <p:spTree>
      <p:nvGrpSpPr>
        <p:cNvPr id="1" name=""/>
        <p:cNvGrpSpPr/>
        <p:nvPr/>
      </p:nvGrpSpPr>
      <p:grpSpPr>
        <a:xfrm>
          <a:off x="0" y="0"/>
          <a:ext cx="0" cy="0"/>
          <a:chOff x="0" y="0"/>
          <a:chExt cx="0" cy="0"/>
        </a:xfrm>
      </p:grpSpPr>
      <p:sp>
        <p:nvSpPr>
          <p:cNvPr id="5" name="Picture Placeholder 2"/>
          <p:cNvSpPr>
            <a:spLocks noGrp="1"/>
          </p:cNvSpPr>
          <p:nvPr>
            <p:ph type="pic" idx="1" hasCustomPrompt="1"/>
          </p:nvPr>
        </p:nvSpPr>
        <p:spPr>
          <a:xfrm>
            <a:off x="4536453" y="1516026"/>
            <a:ext cx="3096000" cy="3816000"/>
          </a:xfrm>
          <a:prstGeom prst="rect">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6" name="Picture Placeholder 2"/>
          <p:cNvSpPr>
            <a:spLocks noGrp="1"/>
          </p:cNvSpPr>
          <p:nvPr>
            <p:ph type="pic" idx="10" hasCustomPrompt="1"/>
          </p:nvPr>
        </p:nvSpPr>
        <p:spPr>
          <a:xfrm>
            <a:off x="1547742" y="540839"/>
            <a:ext cx="2376000" cy="2736000"/>
          </a:xfrm>
          <a:prstGeom prst="rect">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7" name="Picture Placeholder 2"/>
          <p:cNvSpPr>
            <a:spLocks noGrp="1"/>
          </p:cNvSpPr>
          <p:nvPr>
            <p:ph type="pic" idx="11" hasCustomPrompt="1"/>
          </p:nvPr>
        </p:nvSpPr>
        <p:spPr>
          <a:xfrm>
            <a:off x="8245163" y="3571213"/>
            <a:ext cx="2376000" cy="2736000"/>
          </a:xfrm>
          <a:prstGeom prst="rect">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32800868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Images and Contents Layout">
    <p:spTree>
      <p:nvGrpSpPr>
        <p:cNvPr id="1" name=""/>
        <p:cNvGrpSpPr/>
        <p:nvPr/>
      </p:nvGrpSpPr>
      <p:grpSpPr>
        <a:xfrm>
          <a:off x="0" y="0"/>
          <a:ext cx="0" cy="0"/>
          <a:chOff x="0" y="0"/>
          <a:chExt cx="0" cy="0"/>
        </a:xfrm>
      </p:grpSpPr>
      <p:sp>
        <p:nvSpPr>
          <p:cNvPr id="7" name="Picture Placeholder 2"/>
          <p:cNvSpPr>
            <a:spLocks noGrp="1"/>
          </p:cNvSpPr>
          <p:nvPr>
            <p:ph type="pic" idx="15" hasCustomPrompt="1"/>
          </p:nvPr>
        </p:nvSpPr>
        <p:spPr>
          <a:xfrm>
            <a:off x="0" y="4365104"/>
            <a:ext cx="4223792" cy="2492896"/>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9" name="Picture Placeholder 2"/>
          <p:cNvSpPr>
            <a:spLocks noGrp="1"/>
          </p:cNvSpPr>
          <p:nvPr>
            <p:ph type="pic" idx="16" hasCustomPrompt="1"/>
          </p:nvPr>
        </p:nvSpPr>
        <p:spPr>
          <a:xfrm>
            <a:off x="7968208" y="0"/>
            <a:ext cx="4223792" cy="2492896"/>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24792412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7_Style slide layout">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6AE611C2-19EC-4180-B746-B8E5A871E714}"/>
              </a:ext>
            </a:extLst>
          </p:cNvPr>
          <p:cNvSpPr>
            <a:spLocks noGrp="1"/>
          </p:cNvSpPr>
          <p:nvPr>
            <p:ph type="pic" idx="15" hasCustomPrompt="1"/>
          </p:nvPr>
        </p:nvSpPr>
        <p:spPr>
          <a:xfrm>
            <a:off x="0" y="0"/>
            <a:ext cx="4223792" cy="2492896"/>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3" name="Picture Placeholder 2">
            <a:extLst>
              <a:ext uri="{FF2B5EF4-FFF2-40B4-BE49-F238E27FC236}">
                <a16:creationId xmlns:a16="http://schemas.microsoft.com/office/drawing/2014/main" id="{AB31A7D8-3817-4D41-B0AC-6F6407DDD546}"/>
              </a:ext>
            </a:extLst>
          </p:cNvPr>
          <p:cNvSpPr>
            <a:spLocks noGrp="1"/>
          </p:cNvSpPr>
          <p:nvPr>
            <p:ph type="pic" idx="16" hasCustomPrompt="1"/>
          </p:nvPr>
        </p:nvSpPr>
        <p:spPr>
          <a:xfrm>
            <a:off x="7968208" y="4365104"/>
            <a:ext cx="4223792" cy="2492896"/>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25590922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0_Images &amp; Contents Layout">
    <p:spTree>
      <p:nvGrpSpPr>
        <p:cNvPr id="1" name=""/>
        <p:cNvGrpSpPr/>
        <p:nvPr/>
      </p:nvGrpSpPr>
      <p:grpSpPr>
        <a:xfrm>
          <a:off x="0" y="0"/>
          <a:ext cx="0" cy="0"/>
          <a:chOff x="0" y="0"/>
          <a:chExt cx="0" cy="0"/>
        </a:xfrm>
      </p:grpSpPr>
      <p:sp>
        <p:nvSpPr>
          <p:cNvPr id="4" name="Rectangle 3"/>
          <p:cNvSpPr/>
          <p:nvPr userDrawn="1"/>
        </p:nvSpPr>
        <p:spPr>
          <a:xfrm>
            <a:off x="0" y="2789276"/>
            <a:ext cx="12192000" cy="40687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5" name="Picture Placeholder 2"/>
          <p:cNvSpPr>
            <a:spLocks noGrp="1"/>
          </p:cNvSpPr>
          <p:nvPr>
            <p:ph type="pic" idx="1" hasCustomPrompt="1"/>
          </p:nvPr>
        </p:nvSpPr>
        <p:spPr>
          <a:xfrm>
            <a:off x="6096000" y="3302815"/>
            <a:ext cx="6096000" cy="3041647"/>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21057135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4_Images &amp; Contents Layout">
    <p:spTree>
      <p:nvGrpSpPr>
        <p:cNvPr id="1" name=""/>
        <p:cNvGrpSpPr/>
        <p:nvPr/>
      </p:nvGrpSpPr>
      <p:grpSpPr>
        <a:xfrm>
          <a:off x="0" y="0"/>
          <a:ext cx="0" cy="0"/>
          <a:chOff x="0" y="0"/>
          <a:chExt cx="0" cy="0"/>
        </a:xfrm>
      </p:grpSpPr>
      <p:sp>
        <p:nvSpPr>
          <p:cNvPr id="2" name="제목 1"/>
          <p:cNvSpPr>
            <a:spLocks noGrp="1"/>
          </p:cNvSpPr>
          <p:nvPr>
            <p:ph type="title" hasCustomPrompt="1"/>
          </p:nvPr>
        </p:nvSpPr>
        <p:spPr>
          <a:xfrm>
            <a:off x="5641856" y="733302"/>
            <a:ext cx="5966670" cy="710877"/>
          </a:xfrm>
          <a:prstGeom prst="rect">
            <a:avLst/>
          </a:prstGeom>
        </p:spPr>
        <p:txBody>
          <a:bodyPr anchor="ctr">
            <a:noAutofit/>
          </a:bodyPr>
          <a:lstStyle>
            <a:lvl1pPr algn="l">
              <a:defRPr sz="4000" b="0" baseline="0">
                <a:solidFill>
                  <a:schemeClr val="bg1"/>
                </a:solidFill>
                <a:latin typeface="Arial" pitchFamily="34" charset="0"/>
                <a:cs typeface="Arial" pitchFamily="34" charset="0"/>
              </a:defRPr>
            </a:lvl1pPr>
          </a:lstStyle>
          <a:p>
            <a:r>
              <a:rPr lang="en-US" altLang="ko-KR" dirty="0"/>
              <a:t>Images &amp; Contents</a:t>
            </a:r>
            <a:endParaRPr lang="ko-KR" altLang="en-US" dirty="0"/>
          </a:p>
        </p:txBody>
      </p:sp>
      <p:sp>
        <p:nvSpPr>
          <p:cNvPr id="3" name="그림 개체 틀 2"/>
          <p:cNvSpPr>
            <a:spLocks noGrp="1"/>
          </p:cNvSpPr>
          <p:nvPr>
            <p:ph type="pic" sz="quarter" idx="14" hasCustomPrompt="1"/>
          </p:nvPr>
        </p:nvSpPr>
        <p:spPr>
          <a:xfrm>
            <a:off x="0" y="-1"/>
            <a:ext cx="5039883" cy="6858001"/>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68000" rIns="91440" bIns="45720" numCol="1" spcCol="0" rtlCol="0" fromWordArt="0" anchor="ctr" anchorCtr="0" forceAA="0" compatLnSpc="1">
            <a:prstTxWarp prst="textNoShape">
              <a:avLst/>
            </a:prstTxWarp>
            <a:noAutofit/>
          </a:bodyPr>
          <a:lstStyle>
            <a:lvl1pPr marL="0" indent="0">
              <a:buFontTx/>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5" name="Rectangle 4"/>
          <p:cNvSpPr/>
          <p:nvPr userDrawn="1"/>
        </p:nvSpPr>
        <p:spPr>
          <a:xfrm>
            <a:off x="5353824" y="733302"/>
            <a:ext cx="203696" cy="7227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Tree>
    <p:extLst>
      <p:ext uri="{BB962C8B-B14F-4D97-AF65-F5344CB8AC3E}">
        <p14:creationId xmlns:p14="http://schemas.microsoft.com/office/powerpoint/2010/main" val="27985812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1_Images &amp; Contents Layout">
    <p:spTree>
      <p:nvGrpSpPr>
        <p:cNvPr id="1" name=""/>
        <p:cNvGrpSpPr/>
        <p:nvPr/>
      </p:nvGrpSpPr>
      <p:grpSpPr>
        <a:xfrm>
          <a:off x="0" y="0"/>
          <a:ext cx="0" cy="0"/>
          <a:chOff x="0" y="0"/>
          <a:chExt cx="0" cy="0"/>
        </a:xfrm>
      </p:grpSpPr>
      <p:sp>
        <p:nvSpPr>
          <p:cNvPr id="9" name="자유형: 도형 8">
            <a:extLst>
              <a:ext uri="{FF2B5EF4-FFF2-40B4-BE49-F238E27FC236}">
                <a16:creationId xmlns:a16="http://schemas.microsoft.com/office/drawing/2014/main" id="{C2ABD529-FE83-4068-B43D-09D8C61354D1}"/>
              </a:ext>
            </a:extLst>
          </p:cNvPr>
          <p:cNvSpPr>
            <a:spLocks noGrp="1"/>
          </p:cNvSpPr>
          <p:nvPr>
            <p:ph type="pic" idx="11" hasCustomPrompt="1"/>
          </p:nvPr>
        </p:nvSpPr>
        <p:spPr>
          <a:xfrm>
            <a:off x="2267485" y="846034"/>
            <a:ext cx="5529990" cy="5456343"/>
          </a:xfrm>
          <a:custGeom>
            <a:avLst/>
            <a:gdLst>
              <a:gd name="connsiteX0" fmla="*/ 5203477 w 5529990"/>
              <a:gd name="connsiteY0" fmla="*/ 4996820 h 5456343"/>
              <a:gd name="connsiteX1" fmla="*/ 5205385 w 5529990"/>
              <a:gd name="connsiteY1" fmla="*/ 4997961 h 5456343"/>
              <a:gd name="connsiteX2" fmla="*/ 5204062 w 5529990"/>
              <a:gd name="connsiteY2" fmla="*/ 4999290 h 5456343"/>
              <a:gd name="connsiteX3" fmla="*/ 3285288 w 5529990"/>
              <a:gd name="connsiteY3" fmla="*/ 850958 h 5456343"/>
              <a:gd name="connsiteX4" fmla="*/ 3285287 w 5529990"/>
              <a:gd name="connsiteY4" fmla="*/ 957889 h 5456343"/>
              <a:gd name="connsiteX5" fmla="*/ 3309883 w 5529990"/>
              <a:gd name="connsiteY5" fmla="*/ 964960 h 5456343"/>
              <a:gd name="connsiteX6" fmla="*/ 3342876 w 5529990"/>
              <a:gd name="connsiteY6" fmla="*/ 959101 h 5456343"/>
              <a:gd name="connsiteX7" fmla="*/ 3347625 w 5529990"/>
              <a:gd name="connsiteY7" fmla="*/ 953011 h 5456343"/>
              <a:gd name="connsiteX8" fmla="*/ 3340340 w 5529990"/>
              <a:gd name="connsiteY8" fmla="*/ 917595 h 5456343"/>
              <a:gd name="connsiteX9" fmla="*/ 3323433 w 5529990"/>
              <a:gd name="connsiteY9" fmla="*/ 872062 h 5456343"/>
              <a:gd name="connsiteX10" fmla="*/ 3302259 w 5529990"/>
              <a:gd name="connsiteY10" fmla="*/ 854999 h 5456343"/>
              <a:gd name="connsiteX11" fmla="*/ 97597 w 5529990"/>
              <a:gd name="connsiteY11" fmla="*/ 97597 h 5456343"/>
              <a:gd name="connsiteX12" fmla="*/ 97597 w 5529990"/>
              <a:gd name="connsiteY12" fmla="*/ 3380541 h 5456343"/>
              <a:gd name="connsiteX13" fmla="*/ 925476 w 5529990"/>
              <a:gd name="connsiteY13" fmla="*/ 3380541 h 5456343"/>
              <a:gd name="connsiteX14" fmla="*/ 946229 w 5529990"/>
              <a:gd name="connsiteY14" fmla="*/ 3355733 h 5456343"/>
              <a:gd name="connsiteX15" fmla="*/ 978940 w 5529990"/>
              <a:gd name="connsiteY15" fmla="*/ 3351467 h 5456343"/>
              <a:gd name="connsiteX16" fmla="*/ 1007525 w 5529990"/>
              <a:gd name="connsiteY16" fmla="*/ 3349520 h 5456343"/>
              <a:gd name="connsiteX17" fmla="*/ 1031564 w 5529990"/>
              <a:gd name="connsiteY17" fmla="*/ 3353683 h 5456343"/>
              <a:gd name="connsiteX18" fmla="*/ 1032954 w 5529990"/>
              <a:gd name="connsiteY18" fmla="*/ 3351929 h 5456343"/>
              <a:gd name="connsiteX19" fmla="*/ 1046660 w 5529990"/>
              <a:gd name="connsiteY19" fmla="*/ 3307002 h 5456343"/>
              <a:gd name="connsiteX20" fmla="*/ 1050343 w 5529990"/>
              <a:gd name="connsiteY20" fmla="*/ 3285495 h 5456343"/>
              <a:gd name="connsiteX21" fmla="*/ 1053485 w 5529990"/>
              <a:gd name="connsiteY21" fmla="*/ 3281034 h 5456343"/>
              <a:gd name="connsiteX22" fmla="*/ 213108 w 5529990"/>
              <a:gd name="connsiteY22" fmla="*/ 3281033 h 5456343"/>
              <a:gd name="connsiteX23" fmla="*/ 213107 w 5529990"/>
              <a:gd name="connsiteY23" fmla="*/ 208854 h 5456343"/>
              <a:gd name="connsiteX24" fmla="*/ 3285287 w 5529990"/>
              <a:gd name="connsiteY24" fmla="*/ 208854 h 5456343"/>
              <a:gd name="connsiteX25" fmla="*/ 3285287 w 5529990"/>
              <a:gd name="connsiteY25" fmla="*/ 805089 h 5456343"/>
              <a:gd name="connsiteX26" fmla="*/ 3285421 w 5529990"/>
              <a:gd name="connsiteY26" fmla="*/ 805084 h 5456343"/>
              <a:gd name="connsiteX27" fmla="*/ 3308726 w 5529990"/>
              <a:gd name="connsiteY27" fmla="*/ 825294 h 5456343"/>
              <a:gd name="connsiteX28" fmla="*/ 3343101 w 5529990"/>
              <a:gd name="connsiteY28" fmla="*/ 834936 h 5456343"/>
              <a:gd name="connsiteX29" fmla="*/ 3357542 w 5529990"/>
              <a:gd name="connsiteY29" fmla="*/ 829717 h 5456343"/>
              <a:gd name="connsiteX30" fmla="*/ 3389087 w 5529990"/>
              <a:gd name="connsiteY30" fmla="*/ 840123 h 5456343"/>
              <a:gd name="connsiteX31" fmla="*/ 3389087 w 5529990"/>
              <a:gd name="connsiteY31" fmla="*/ 97597 h 5456343"/>
              <a:gd name="connsiteX32" fmla="*/ 0 w 5529990"/>
              <a:gd name="connsiteY32" fmla="*/ 0 h 5456343"/>
              <a:gd name="connsiteX33" fmla="*/ 3486684 w 5529990"/>
              <a:gd name="connsiteY33" fmla="*/ 0 h 5456343"/>
              <a:gd name="connsiteX34" fmla="*/ 3486684 w 5529990"/>
              <a:gd name="connsiteY34" fmla="*/ 833838 h 5456343"/>
              <a:gd name="connsiteX35" fmla="*/ 3500172 w 5529990"/>
              <a:gd name="connsiteY35" fmla="*/ 834269 h 5456343"/>
              <a:gd name="connsiteX36" fmla="*/ 3516226 w 5529990"/>
              <a:gd name="connsiteY36" fmla="*/ 839003 h 5456343"/>
              <a:gd name="connsiteX37" fmla="*/ 3647545 w 5529990"/>
              <a:gd name="connsiteY37" fmla="*/ 866570 h 5456343"/>
              <a:gd name="connsiteX38" fmla="*/ 3662947 w 5529990"/>
              <a:gd name="connsiteY38" fmla="*/ 857912 h 5456343"/>
              <a:gd name="connsiteX39" fmla="*/ 3656762 w 5529990"/>
              <a:gd name="connsiteY39" fmla="*/ 846906 h 5456343"/>
              <a:gd name="connsiteX40" fmla="*/ 3515960 w 5529990"/>
              <a:gd name="connsiteY40" fmla="*/ 787015 h 5456343"/>
              <a:gd name="connsiteX41" fmla="*/ 3489147 w 5529990"/>
              <a:gd name="connsiteY41" fmla="*/ 770223 h 5456343"/>
              <a:gd name="connsiteX42" fmla="*/ 3498229 w 5529990"/>
              <a:gd name="connsiteY42" fmla="*/ 724565 h 5456343"/>
              <a:gd name="connsiteX43" fmla="*/ 3516829 w 5529990"/>
              <a:gd name="connsiteY43" fmla="*/ 717732 h 5456343"/>
              <a:gd name="connsiteX44" fmla="*/ 3531095 w 5529990"/>
              <a:gd name="connsiteY44" fmla="*/ 726369 h 5456343"/>
              <a:gd name="connsiteX45" fmla="*/ 3557357 w 5529990"/>
              <a:gd name="connsiteY45" fmla="*/ 731881 h 5456343"/>
              <a:gd name="connsiteX46" fmla="*/ 3581695 w 5529990"/>
              <a:gd name="connsiteY46" fmla="*/ 744271 h 5456343"/>
              <a:gd name="connsiteX47" fmla="*/ 3651817 w 5529990"/>
              <a:gd name="connsiteY47" fmla="*/ 791752 h 5456343"/>
              <a:gd name="connsiteX48" fmla="*/ 3701043 w 5529990"/>
              <a:gd name="connsiteY48" fmla="*/ 827808 h 5456343"/>
              <a:gd name="connsiteX49" fmla="*/ 3778589 w 5529990"/>
              <a:gd name="connsiteY49" fmla="*/ 888498 h 5456343"/>
              <a:gd name="connsiteX50" fmla="*/ 3870983 w 5529990"/>
              <a:gd name="connsiteY50" fmla="*/ 975599 h 5456343"/>
              <a:gd name="connsiteX51" fmla="*/ 3913472 w 5529990"/>
              <a:gd name="connsiteY51" fmla="*/ 989372 h 5456343"/>
              <a:gd name="connsiteX52" fmla="*/ 3940973 w 5529990"/>
              <a:gd name="connsiteY52" fmla="*/ 997085 h 5456343"/>
              <a:gd name="connsiteX53" fmla="*/ 3982772 w 5529990"/>
              <a:gd name="connsiteY53" fmla="*/ 1019936 h 5456343"/>
              <a:gd name="connsiteX54" fmla="*/ 3937964 w 5529990"/>
              <a:gd name="connsiteY54" fmla="*/ 888706 h 5456343"/>
              <a:gd name="connsiteX55" fmla="*/ 3899601 w 5529990"/>
              <a:gd name="connsiteY55" fmla="*/ 866821 h 5456343"/>
              <a:gd name="connsiteX56" fmla="*/ 3853267 w 5529990"/>
              <a:gd name="connsiteY56" fmla="*/ 820451 h 5456343"/>
              <a:gd name="connsiteX57" fmla="*/ 3829759 w 5529990"/>
              <a:gd name="connsiteY57" fmla="*/ 778630 h 5456343"/>
              <a:gd name="connsiteX58" fmla="*/ 3899474 w 5529990"/>
              <a:gd name="connsiteY58" fmla="*/ 794477 h 5456343"/>
              <a:gd name="connsiteX59" fmla="*/ 3949113 w 5529990"/>
              <a:gd name="connsiteY59" fmla="*/ 815817 h 5456343"/>
              <a:gd name="connsiteX60" fmla="*/ 3979087 w 5529990"/>
              <a:gd name="connsiteY60" fmla="*/ 827934 h 5456343"/>
              <a:gd name="connsiteX61" fmla="*/ 4029548 w 5529990"/>
              <a:gd name="connsiteY61" fmla="*/ 866192 h 5456343"/>
              <a:gd name="connsiteX62" fmla="*/ 4074646 w 5529990"/>
              <a:gd name="connsiteY62" fmla="*/ 910362 h 5456343"/>
              <a:gd name="connsiteX63" fmla="*/ 4111496 w 5529990"/>
              <a:gd name="connsiteY63" fmla="*/ 924407 h 5456343"/>
              <a:gd name="connsiteX64" fmla="*/ 4161957 w 5529990"/>
              <a:gd name="connsiteY64" fmla="*/ 962664 h 5456343"/>
              <a:gd name="connsiteX65" fmla="*/ 4131426 w 5529990"/>
              <a:gd name="connsiteY65" fmla="*/ 985620 h 5456343"/>
              <a:gd name="connsiteX66" fmla="*/ 4134857 w 5529990"/>
              <a:gd name="connsiteY66" fmla="*/ 1032933 h 5456343"/>
              <a:gd name="connsiteX67" fmla="*/ 4138703 w 5529990"/>
              <a:gd name="connsiteY67" fmla="*/ 1065530 h 5456343"/>
              <a:gd name="connsiteX68" fmla="*/ 4128249 w 5529990"/>
              <a:gd name="connsiteY68" fmla="*/ 1082993 h 5456343"/>
              <a:gd name="connsiteX69" fmla="*/ 4147363 w 5529990"/>
              <a:gd name="connsiteY69" fmla="*/ 1080938 h 5456343"/>
              <a:gd name="connsiteX70" fmla="*/ 4170738 w 5529990"/>
              <a:gd name="connsiteY70" fmla="*/ 1096765 h 5456343"/>
              <a:gd name="connsiteX71" fmla="*/ 4166471 w 5529990"/>
              <a:gd name="connsiteY71" fmla="*/ 1125234 h 5456343"/>
              <a:gd name="connsiteX72" fmla="*/ 4151337 w 5529990"/>
              <a:gd name="connsiteY72" fmla="*/ 1185880 h 5456343"/>
              <a:gd name="connsiteX73" fmla="*/ 4159309 w 5529990"/>
              <a:gd name="connsiteY73" fmla="*/ 1210365 h 5456343"/>
              <a:gd name="connsiteX74" fmla="*/ 4205665 w 5529990"/>
              <a:gd name="connsiteY74" fmla="*/ 1117687 h 5456343"/>
              <a:gd name="connsiteX75" fmla="*/ 4209517 w 5529990"/>
              <a:gd name="connsiteY75" fmla="*/ 1103935 h 5456343"/>
              <a:gd name="connsiteX76" fmla="*/ 4224918 w 5529990"/>
              <a:gd name="connsiteY76" fmla="*/ 1095278 h 5456343"/>
              <a:gd name="connsiteX77" fmla="*/ 4232341 w 5529990"/>
              <a:gd name="connsiteY77" fmla="*/ 1108484 h 5456343"/>
              <a:gd name="connsiteX78" fmla="*/ 4211843 w 5529990"/>
              <a:gd name="connsiteY78" fmla="*/ 1175042 h 5456343"/>
              <a:gd name="connsiteX79" fmla="*/ 4227373 w 5529990"/>
              <a:gd name="connsiteY79" fmla="*/ 1238729 h 5456343"/>
              <a:gd name="connsiteX80" fmla="*/ 4277010 w 5529990"/>
              <a:gd name="connsiteY80" fmla="*/ 1260069 h 5456343"/>
              <a:gd name="connsiteX81" fmla="*/ 4319914 w 5529990"/>
              <a:gd name="connsiteY81" fmla="*/ 1259126 h 5456343"/>
              <a:gd name="connsiteX82" fmla="*/ 4394024 w 5529990"/>
              <a:gd name="connsiteY82" fmla="*/ 1318850 h 5456343"/>
              <a:gd name="connsiteX83" fmla="*/ 4439529 w 5529990"/>
              <a:gd name="connsiteY83" fmla="*/ 1394653 h 5456343"/>
              <a:gd name="connsiteX84" fmla="*/ 4465896 w 5529990"/>
              <a:gd name="connsiteY84" fmla="*/ 1405900 h 5456343"/>
              <a:gd name="connsiteX85" fmla="*/ 4496792 w 5529990"/>
              <a:gd name="connsiteY85" fmla="*/ 1389917 h 5456343"/>
              <a:gd name="connsiteX86" fmla="*/ 4517002 w 5529990"/>
              <a:gd name="connsiteY86" fmla="*/ 1350259 h 5456343"/>
              <a:gd name="connsiteX87" fmla="*/ 4543362 w 5529990"/>
              <a:gd name="connsiteY87" fmla="*/ 1292820 h 5456343"/>
              <a:gd name="connsiteX88" fmla="*/ 4573307 w 5529990"/>
              <a:gd name="connsiteY88" fmla="*/ 1288454 h 5456343"/>
              <a:gd name="connsiteX89" fmla="*/ 4586211 w 5529990"/>
              <a:gd name="connsiteY89" fmla="*/ 1309822 h 5456343"/>
              <a:gd name="connsiteX90" fmla="*/ 4565007 w 5529990"/>
              <a:gd name="connsiteY90" fmla="*/ 1374097 h 5456343"/>
              <a:gd name="connsiteX91" fmla="*/ 4525037 w 5529990"/>
              <a:gd name="connsiteY91" fmla="*/ 1424592 h 5456343"/>
              <a:gd name="connsiteX92" fmla="*/ 4537809 w 5529990"/>
              <a:gd name="connsiteY92" fmla="*/ 1428478 h 5456343"/>
              <a:gd name="connsiteX93" fmla="*/ 4570157 w 5529990"/>
              <a:gd name="connsiteY93" fmla="*/ 1431296 h 5456343"/>
              <a:gd name="connsiteX94" fmla="*/ 4584183 w 5529990"/>
              <a:gd name="connsiteY94" fmla="*/ 1440791 h 5456343"/>
              <a:gd name="connsiteX95" fmla="*/ 4615797 w 5529990"/>
              <a:gd name="connsiteY95" fmla="*/ 1533093 h 5456343"/>
              <a:gd name="connsiteX96" fmla="*/ 4630077 w 5529990"/>
              <a:gd name="connsiteY96" fmla="*/ 1568154 h 5456343"/>
              <a:gd name="connsiteX97" fmla="*/ 4642622 w 5529990"/>
              <a:gd name="connsiteY97" fmla="*/ 1584865 h 5456343"/>
              <a:gd name="connsiteX98" fmla="*/ 4650392 w 5529990"/>
              <a:gd name="connsiteY98" fmla="*/ 1585335 h 5456343"/>
              <a:gd name="connsiteX99" fmla="*/ 4706855 w 5529990"/>
              <a:gd name="connsiteY99" fmla="*/ 1574900 h 5456343"/>
              <a:gd name="connsiteX100" fmla="*/ 4733741 w 5529990"/>
              <a:gd name="connsiteY100" fmla="*/ 1584777 h 5456343"/>
              <a:gd name="connsiteX101" fmla="*/ 4735707 w 5529990"/>
              <a:gd name="connsiteY101" fmla="*/ 1602394 h 5456343"/>
              <a:gd name="connsiteX102" fmla="*/ 4744256 w 5529990"/>
              <a:gd name="connsiteY102" fmla="*/ 1600647 h 5456343"/>
              <a:gd name="connsiteX103" fmla="*/ 4780936 w 5529990"/>
              <a:gd name="connsiteY103" fmla="*/ 1605372 h 5456343"/>
              <a:gd name="connsiteX104" fmla="*/ 4803756 w 5529990"/>
              <a:gd name="connsiteY104" fmla="*/ 1656271 h 5456343"/>
              <a:gd name="connsiteX105" fmla="*/ 4782161 w 5529990"/>
              <a:gd name="connsiteY105" fmla="*/ 1700274 h 5456343"/>
              <a:gd name="connsiteX106" fmla="*/ 4785999 w 5529990"/>
              <a:gd name="connsiteY106" fmla="*/ 1779221 h 5456343"/>
              <a:gd name="connsiteX107" fmla="*/ 4800847 w 5529990"/>
              <a:gd name="connsiteY107" fmla="*/ 1805635 h 5456343"/>
              <a:gd name="connsiteX108" fmla="*/ 4804501 w 5529990"/>
              <a:gd name="connsiteY108" fmla="*/ 1810637 h 5456343"/>
              <a:gd name="connsiteX109" fmla="*/ 4845375 w 5529990"/>
              <a:gd name="connsiteY109" fmla="*/ 1808249 h 5456343"/>
              <a:gd name="connsiteX110" fmla="*/ 4843969 w 5529990"/>
              <a:gd name="connsiteY110" fmla="*/ 1825149 h 5456343"/>
              <a:gd name="connsiteX111" fmla="*/ 4843929 w 5529990"/>
              <a:gd name="connsiteY111" fmla="*/ 1825206 h 5456343"/>
              <a:gd name="connsiteX112" fmla="*/ 4852839 w 5529990"/>
              <a:gd name="connsiteY112" fmla="*/ 1826013 h 5456343"/>
              <a:gd name="connsiteX113" fmla="*/ 4872074 w 5529990"/>
              <a:gd name="connsiteY113" fmla="*/ 1829323 h 5456343"/>
              <a:gd name="connsiteX114" fmla="*/ 4925096 w 5529990"/>
              <a:gd name="connsiteY114" fmla="*/ 1859262 h 5456343"/>
              <a:gd name="connsiteX115" fmla="*/ 4929808 w 5529990"/>
              <a:gd name="connsiteY115" fmla="*/ 1883858 h 5456343"/>
              <a:gd name="connsiteX116" fmla="*/ 4939343 w 5529990"/>
              <a:gd name="connsiteY116" fmla="*/ 1886966 h 5456343"/>
              <a:gd name="connsiteX117" fmla="*/ 4991962 w 5529990"/>
              <a:gd name="connsiteY117" fmla="*/ 1878897 h 5456343"/>
              <a:gd name="connsiteX118" fmla="*/ 5003950 w 5529990"/>
              <a:gd name="connsiteY118" fmla="*/ 1880575 h 5456343"/>
              <a:gd name="connsiteX119" fmla="*/ 4972381 w 5529990"/>
              <a:gd name="connsiteY119" fmla="*/ 1914056 h 5456343"/>
              <a:gd name="connsiteX120" fmla="*/ 4975836 w 5529990"/>
              <a:gd name="connsiteY120" fmla="*/ 1924321 h 5456343"/>
              <a:gd name="connsiteX121" fmla="*/ 5015575 w 5529990"/>
              <a:gd name="connsiteY121" fmla="*/ 2048343 h 5456343"/>
              <a:gd name="connsiteX122" fmla="*/ 5014612 w 5529990"/>
              <a:gd name="connsiteY122" fmla="*/ 2066816 h 5456343"/>
              <a:gd name="connsiteX123" fmla="*/ 5068869 w 5529990"/>
              <a:gd name="connsiteY123" fmla="*/ 2055795 h 5456343"/>
              <a:gd name="connsiteX124" fmla="*/ 5135512 w 5529990"/>
              <a:gd name="connsiteY124" fmla="*/ 2040422 h 5456343"/>
              <a:gd name="connsiteX125" fmla="*/ 5180616 w 5529990"/>
              <a:gd name="connsiteY125" fmla="*/ 2038241 h 5456343"/>
              <a:gd name="connsiteX126" fmla="*/ 5204265 w 5529990"/>
              <a:gd name="connsiteY126" fmla="*/ 2059708 h 5456343"/>
              <a:gd name="connsiteX127" fmla="*/ 5192160 w 5529990"/>
              <a:gd name="connsiteY127" fmla="*/ 2089685 h 5456343"/>
              <a:gd name="connsiteX128" fmla="*/ 5148842 w 5529990"/>
              <a:gd name="connsiteY128" fmla="*/ 2105345 h 5456343"/>
              <a:gd name="connsiteX129" fmla="*/ 5101673 w 5529990"/>
              <a:gd name="connsiteY129" fmla="*/ 2134757 h 5456343"/>
              <a:gd name="connsiteX130" fmla="*/ 5078431 w 5529990"/>
              <a:gd name="connsiteY130" fmla="*/ 2144923 h 5456343"/>
              <a:gd name="connsiteX131" fmla="*/ 5052563 w 5529990"/>
              <a:gd name="connsiteY131" fmla="*/ 2144620 h 5456343"/>
              <a:gd name="connsiteX132" fmla="*/ 5037286 w 5529990"/>
              <a:gd name="connsiteY132" fmla="*/ 2142869 h 5456343"/>
              <a:gd name="connsiteX133" fmla="*/ 5039213 w 5529990"/>
              <a:gd name="connsiteY133" fmla="*/ 2146539 h 5456343"/>
              <a:gd name="connsiteX134" fmla="*/ 5030489 w 5529990"/>
              <a:gd name="connsiteY134" fmla="*/ 2163045 h 5456343"/>
              <a:gd name="connsiteX135" fmla="*/ 5028179 w 5529990"/>
              <a:gd name="connsiteY135" fmla="*/ 2165369 h 5456343"/>
              <a:gd name="connsiteX136" fmla="*/ 5046078 w 5529990"/>
              <a:gd name="connsiteY136" fmla="*/ 2171076 h 5456343"/>
              <a:gd name="connsiteX137" fmla="*/ 5093139 w 5529990"/>
              <a:gd name="connsiteY137" fmla="*/ 2191692 h 5456343"/>
              <a:gd name="connsiteX138" fmla="*/ 5123662 w 5529990"/>
              <a:gd name="connsiteY138" fmla="*/ 2215086 h 5456343"/>
              <a:gd name="connsiteX139" fmla="*/ 5128611 w 5529990"/>
              <a:gd name="connsiteY139" fmla="*/ 2223892 h 5456343"/>
              <a:gd name="connsiteX140" fmla="*/ 5228422 w 5529990"/>
              <a:gd name="connsiteY140" fmla="*/ 2370550 h 5456343"/>
              <a:gd name="connsiteX141" fmla="*/ 5228697 w 5529990"/>
              <a:gd name="connsiteY141" fmla="*/ 2376188 h 5456343"/>
              <a:gd name="connsiteX142" fmla="*/ 5262652 w 5529990"/>
              <a:gd name="connsiteY142" fmla="*/ 2446897 h 5456343"/>
              <a:gd name="connsiteX143" fmla="*/ 5299355 w 5529990"/>
              <a:gd name="connsiteY143" fmla="*/ 2527647 h 5456343"/>
              <a:gd name="connsiteX144" fmla="*/ 5348719 w 5529990"/>
              <a:gd name="connsiteY144" fmla="*/ 2543349 h 5456343"/>
              <a:gd name="connsiteX145" fmla="*/ 5393408 w 5529990"/>
              <a:gd name="connsiteY145" fmla="*/ 2555885 h 5456343"/>
              <a:gd name="connsiteX146" fmla="*/ 5407160 w 5529990"/>
              <a:gd name="connsiteY146" fmla="*/ 2559743 h 5456343"/>
              <a:gd name="connsiteX147" fmla="*/ 5472613 w 5529990"/>
              <a:gd name="connsiteY147" fmla="*/ 2557709 h 5456343"/>
              <a:gd name="connsiteX148" fmla="*/ 5485949 w 5529990"/>
              <a:gd name="connsiteY148" fmla="*/ 2576283 h 5456343"/>
              <a:gd name="connsiteX149" fmla="*/ 5476734 w 5529990"/>
              <a:gd name="connsiteY149" fmla="*/ 2595946 h 5456343"/>
              <a:gd name="connsiteX150" fmla="*/ 5490484 w 5529990"/>
              <a:gd name="connsiteY150" fmla="*/ 2599804 h 5456343"/>
              <a:gd name="connsiteX151" fmla="*/ 5519497 w 5529990"/>
              <a:gd name="connsiteY151" fmla="*/ 2615358 h 5456343"/>
              <a:gd name="connsiteX152" fmla="*/ 5529803 w 5529990"/>
              <a:gd name="connsiteY152" fmla="*/ 2664600 h 5456343"/>
              <a:gd name="connsiteX153" fmla="*/ 5499679 w 5529990"/>
              <a:gd name="connsiteY153" fmla="*/ 2719188 h 5456343"/>
              <a:gd name="connsiteX154" fmla="*/ 5457599 w 5529990"/>
              <a:gd name="connsiteY154" fmla="*/ 2737049 h 5456343"/>
              <a:gd name="connsiteX155" fmla="*/ 5390773 w 5529990"/>
              <a:gd name="connsiteY155" fmla="*/ 2710887 h 5456343"/>
              <a:gd name="connsiteX156" fmla="*/ 5381838 w 5529990"/>
              <a:gd name="connsiteY156" fmla="*/ 2689840 h 5456343"/>
              <a:gd name="connsiteX157" fmla="*/ 5381571 w 5529990"/>
              <a:gd name="connsiteY157" fmla="*/ 2637851 h 5456343"/>
              <a:gd name="connsiteX158" fmla="*/ 5289992 w 5529990"/>
              <a:gd name="connsiteY158" fmla="*/ 2614017 h 5456343"/>
              <a:gd name="connsiteX159" fmla="*/ 5259180 w 5529990"/>
              <a:gd name="connsiteY159" fmla="*/ 2677681 h 5456343"/>
              <a:gd name="connsiteX160" fmla="*/ 5222176 w 5529990"/>
              <a:gd name="connsiteY160" fmla="*/ 2776691 h 5456343"/>
              <a:gd name="connsiteX161" fmla="*/ 5205122 w 5529990"/>
              <a:gd name="connsiteY161" fmla="*/ 2797863 h 5456343"/>
              <a:gd name="connsiteX162" fmla="*/ 5159054 w 5529990"/>
              <a:gd name="connsiteY162" fmla="*/ 2803482 h 5456343"/>
              <a:gd name="connsiteX163" fmla="*/ 5134992 w 5529990"/>
              <a:gd name="connsiteY163" fmla="*/ 2796732 h 5456343"/>
              <a:gd name="connsiteX164" fmla="*/ 5042589 w 5529990"/>
              <a:gd name="connsiteY164" fmla="*/ 2755979 h 5456343"/>
              <a:gd name="connsiteX165" fmla="*/ 5027187 w 5529990"/>
              <a:gd name="connsiteY165" fmla="*/ 2764637 h 5456343"/>
              <a:gd name="connsiteX166" fmla="*/ 5017692 w 5529990"/>
              <a:gd name="connsiteY166" fmla="*/ 2825011 h 5456343"/>
              <a:gd name="connsiteX167" fmla="*/ 4929276 w 5529990"/>
              <a:gd name="connsiteY167" fmla="*/ 2796501 h 5456343"/>
              <a:gd name="connsiteX168" fmla="*/ 4898064 w 5529990"/>
              <a:gd name="connsiteY168" fmla="*/ 2782184 h 5456343"/>
              <a:gd name="connsiteX169" fmla="*/ 4888987 w 5529990"/>
              <a:gd name="connsiteY169" fmla="*/ 2781492 h 5456343"/>
              <a:gd name="connsiteX170" fmla="*/ 4828476 w 5529990"/>
              <a:gd name="connsiteY170" fmla="*/ 2838679 h 5456343"/>
              <a:gd name="connsiteX171" fmla="*/ 4792012 w 5529990"/>
              <a:gd name="connsiteY171" fmla="*/ 2995316 h 5456343"/>
              <a:gd name="connsiteX172" fmla="*/ 4799984 w 5529990"/>
              <a:gd name="connsiteY172" fmla="*/ 3019801 h 5456343"/>
              <a:gd name="connsiteX173" fmla="*/ 4837243 w 5529990"/>
              <a:gd name="connsiteY173" fmla="*/ 3065480 h 5456343"/>
              <a:gd name="connsiteX174" fmla="*/ 4841777 w 5529990"/>
              <a:gd name="connsiteY174" fmla="*/ 3089001 h 5456343"/>
              <a:gd name="connsiteX175" fmla="*/ 4860050 w 5529990"/>
              <a:gd name="connsiteY175" fmla="*/ 3209077 h 5456343"/>
              <a:gd name="connsiteX176" fmla="*/ 4861834 w 5529990"/>
              <a:gd name="connsiteY176" fmla="*/ 3222557 h 5456343"/>
              <a:gd name="connsiteX177" fmla="*/ 4816322 w 5529990"/>
              <a:gd name="connsiteY177" fmla="*/ 3193104 h 5456343"/>
              <a:gd name="connsiteX178" fmla="*/ 4699177 w 5529990"/>
              <a:gd name="connsiteY178" fmla="*/ 3108328 h 5456343"/>
              <a:gd name="connsiteX179" fmla="*/ 4644723 w 5529990"/>
              <a:gd name="connsiteY179" fmla="*/ 3104179 h 5456343"/>
              <a:gd name="connsiteX180" fmla="*/ 4540752 w 5529990"/>
              <a:gd name="connsiteY180" fmla="*/ 3197380 h 5456343"/>
              <a:gd name="connsiteX181" fmla="*/ 4544184 w 5529990"/>
              <a:gd name="connsiteY181" fmla="*/ 3244695 h 5456343"/>
              <a:gd name="connsiteX182" fmla="*/ 4596283 w 5529990"/>
              <a:gd name="connsiteY182" fmla="*/ 3363136 h 5456343"/>
              <a:gd name="connsiteX183" fmla="*/ 4610716 w 5529990"/>
              <a:gd name="connsiteY183" fmla="*/ 3404267 h 5456343"/>
              <a:gd name="connsiteX184" fmla="*/ 4739666 w 5529990"/>
              <a:gd name="connsiteY184" fmla="*/ 3638823 h 5456343"/>
              <a:gd name="connsiteX185" fmla="*/ 4782837 w 5529990"/>
              <a:gd name="connsiteY185" fmla="*/ 3689868 h 5456343"/>
              <a:gd name="connsiteX186" fmla="*/ 4815006 w 5529990"/>
              <a:gd name="connsiteY186" fmla="*/ 3747099 h 5456343"/>
              <a:gd name="connsiteX187" fmla="*/ 4829032 w 5529990"/>
              <a:gd name="connsiteY187" fmla="*/ 3756594 h 5456343"/>
              <a:gd name="connsiteX188" fmla="*/ 4837004 w 5529990"/>
              <a:gd name="connsiteY188" fmla="*/ 3781080 h 5456343"/>
              <a:gd name="connsiteX189" fmla="*/ 4809775 w 5529990"/>
              <a:gd name="connsiteY189" fmla="*/ 3779005 h 5456343"/>
              <a:gd name="connsiteX190" fmla="*/ 4786128 w 5529990"/>
              <a:gd name="connsiteY190" fmla="*/ 3757537 h 5456343"/>
              <a:gd name="connsiteX191" fmla="*/ 4725360 w 5529990"/>
              <a:gd name="connsiteY191" fmla="*/ 3670038 h 5456343"/>
              <a:gd name="connsiteX192" fmla="*/ 4594209 w 5529990"/>
              <a:gd name="connsiteY192" fmla="*/ 3436718 h 5456343"/>
              <a:gd name="connsiteX193" fmla="*/ 4558738 w 5529990"/>
              <a:gd name="connsiteY193" fmla="*/ 3404519 h 5456343"/>
              <a:gd name="connsiteX194" fmla="*/ 4480507 w 5529990"/>
              <a:gd name="connsiteY194" fmla="*/ 3306558 h 5456343"/>
              <a:gd name="connsiteX195" fmla="*/ 4381231 w 5529990"/>
              <a:gd name="connsiteY195" fmla="*/ 3263877 h 5456343"/>
              <a:gd name="connsiteX196" fmla="*/ 4271213 w 5529990"/>
              <a:gd name="connsiteY196" fmla="*/ 3325719 h 5456343"/>
              <a:gd name="connsiteX197" fmla="*/ 4243839 w 5529990"/>
              <a:gd name="connsiteY197" fmla="*/ 3390348 h 5456343"/>
              <a:gd name="connsiteX198" fmla="*/ 4245828 w 5529990"/>
              <a:gd name="connsiteY198" fmla="*/ 3431231 h 5456343"/>
              <a:gd name="connsiteX199" fmla="*/ 4249487 w 5529990"/>
              <a:gd name="connsiteY199" fmla="*/ 3458234 h 5456343"/>
              <a:gd name="connsiteX200" fmla="*/ 4268459 w 5529990"/>
              <a:gd name="connsiteY200" fmla="*/ 3485180 h 5456343"/>
              <a:gd name="connsiteX201" fmla="*/ 4301641 w 5529990"/>
              <a:gd name="connsiteY201" fmla="*/ 3549872 h 5456343"/>
              <a:gd name="connsiteX202" fmla="*/ 4327699 w 5529990"/>
              <a:gd name="connsiteY202" fmla="*/ 3562381 h 5456343"/>
              <a:gd name="connsiteX203" fmla="*/ 4443283 w 5529990"/>
              <a:gd name="connsiteY203" fmla="*/ 3566565 h 5456343"/>
              <a:gd name="connsiteX204" fmla="*/ 4362331 w 5529990"/>
              <a:gd name="connsiteY204" fmla="*/ 3599313 h 5456343"/>
              <a:gd name="connsiteX205" fmla="*/ 4297508 w 5529990"/>
              <a:gd name="connsiteY205" fmla="*/ 3698587 h 5456343"/>
              <a:gd name="connsiteX206" fmla="*/ 4338953 w 5529990"/>
              <a:gd name="connsiteY206" fmla="*/ 3730240 h 5456343"/>
              <a:gd name="connsiteX207" fmla="*/ 4372142 w 5529990"/>
              <a:gd name="connsiteY207" fmla="*/ 3730140 h 5456343"/>
              <a:gd name="connsiteX208" fmla="*/ 4336403 w 5529990"/>
              <a:gd name="connsiteY208" fmla="*/ 3760011 h 5456343"/>
              <a:gd name="connsiteX209" fmla="*/ 4322595 w 5529990"/>
              <a:gd name="connsiteY209" fmla="*/ 3786514 h 5456343"/>
              <a:gd name="connsiteX210" fmla="*/ 4384277 w 5529990"/>
              <a:gd name="connsiteY210" fmla="*/ 3871702 h 5456343"/>
              <a:gd name="connsiteX211" fmla="*/ 4434476 w 5529990"/>
              <a:gd name="connsiteY211" fmla="*/ 3911831 h 5456343"/>
              <a:gd name="connsiteX212" fmla="*/ 4475830 w 5529990"/>
              <a:gd name="connsiteY212" fmla="*/ 3992604 h 5456343"/>
              <a:gd name="connsiteX213" fmla="*/ 4523073 w 5529990"/>
              <a:gd name="connsiteY213" fmla="*/ 4036659 h 5456343"/>
              <a:gd name="connsiteX214" fmla="*/ 4538122 w 5529990"/>
              <a:gd name="connsiteY214" fmla="*/ 4034264 h 5456343"/>
              <a:gd name="connsiteX215" fmla="*/ 4501368 w 5529990"/>
              <a:gd name="connsiteY215" fmla="*/ 4081817 h 5456343"/>
              <a:gd name="connsiteX216" fmla="*/ 4473367 w 5529990"/>
              <a:gd name="connsiteY216" fmla="*/ 4137847 h 5456343"/>
              <a:gd name="connsiteX217" fmla="*/ 4497959 w 5529990"/>
              <a:gd name="connsiteY217" fmla="*/ 4166752 h 5456343"/>
              <a:gd name="connsiteX218" fmla="*/ 4539336 w 5529990"/>
              <a:gd name="connsiteY218" fmla="*/ 4194097 h 5456343"/>
              <a:gd name="connsiteX219" fmla="*/ 4517947 w 5529990"/>
              <a:gd name="connsiteY219" fmla="*/ 4231925 h 5456343"/>
              <a:gd name="connsiteX220" fmla="*/ 4508696 w 5529990"/>
              <a:gd name="connsiteY220" fmla="*/ 4246722 h 5456343"/>
              <a:gd name="connsiteX221" fmla="*/ 4532701 w 5529990"/>
              <a:gd name="connsiteY221" fmla="*/ 4265727 h 5456343"/>
              <a:gd name="connsiteX222" fmla="*/ 4569138 w 5529990"/>
              <a:gd name="connsiteY222" fmla="*/ 4307801 h 5456343"/>
              <a:gd name="connsiteX223" fmla="*/ 4581251 w 5529990"/>
              <a:gd name="connsiteY223" fmla="*/ 4356204 h 5456343"/>
              <a:gd name="connsiteX224" fmla="*/ 4581479 w 5529990"/>
              <a:gd name="connsiteY224" fmla="*/ 4355344 h 5456343"/>
              <a:gd name="connsiteX225" fmla="*/ 4587279 w 5529990"/>
              <a:gd name="connsiteY225" fmla="*/ 4351160 h 5456343"/>
              <a:gd name="connsiteX226" fmla="*/ 4644474 w 5529990"/>
              <a:gd name="connsiteY226" fmla="*/ 4303653 h 5456343"/>
              <a:gd name="connsiteX227" fmla="*/ 4741598 w 5529990"/>
              <a:gd name="connsiteY227" fmla="*/ 4274501 h 5456343"/>
              <a:gd name="connsiteX228" fmla="*/ 4775052 w 5529990"/>
              <a:gd name="connsiteY228" fmla="*/ 4260465 h 5456343"/>
              <a:gd name="connsiteX229" fmla="*/ 4822535 w 5529990"/>
              <a:gd name="connsiteY229" fmla="*/ 4263704 h 5456343"/>
              <a:gd name="connsiteX230" fmla="*/ 4862464 w 5529990"/>
              <a:gd name="connsiteY230" fmla="*/ 4268023 h 5456343"/>
              <a:gd name="connsiteX231" fmla="*/ 4878651 w 5529990"/>
              <a:gd name="connsiteY231" fmla="*/ 4266943 h 5456343"/>
              <a:gd name="connsiteX232" fmla="*/ 4952034 w 5529990"/>
              <a:gd name="connsiteY232" fmla="*/ 4330645 h 5456343"/>
              <a:gd name="connsiteX233" fmla="*/ 4987646 w 5529990"/>
              <a:gd name="connsiteY233" fmla="*/ 4391109 h 5456343"/>
              <a:gd name="connsiteX234" fmla="*/ 5046999 w 5529990"/>
              <a:gd name="connsiteY234" fmla="*/ 4436456 h 5456343"/>
              <a:gd name="connsiteX235" fmla="*/ 5058870 w 5529990"/>
              <a:gd name="connsiteY235" fmla="*/ 4429978 h 5456343"/>
              <a:gd name="connsiteX236" fmla="*/ 5134411 w 5529990"/>
              <a:gd name="connsiteY236" fmla="*/ 4366276 h 5456343"/>
              <a:gd name="connsiteX237" fmla="*/ 5151678 w 5529990"/>
              <a:gd name="connsiteY237" fmla="*/ 4357638 h 5456343"/>
              <a:gd name="connsiteX238" fmla="*/ 5205636 w 5529990"/>
              <a:gd name="connsiteY238" fmla="*/ 4349000 h 5456343"/>
              <a:gd name="connsiteX239" fmla="*/ 5268226 w 5529990"/>
              <a:gd name="connsiteY239" fmla="*/ 4333885 h 5456343"/>
              <a:gd name="connsiteX240" fmla="*/ 5294126 w 5529990"/>
              <a:gd name="connsiteY240" fmla="*/ 4334964 h 5456343"/>
              <a:gd name="connsiteX241" fmla="*/ 5433338 w 5529990"/>
              <a:gd name="connsiteY241" fmla="*/ 4392189 h 5456343"/>
              <a:gd name="connsiteX242" fmla="*/ 5441971 w 5529990"/>
              <a:gd name="connsiteY242" fmla="*/ 4402986 h 5456343"/>
              <a:gd name="connsiteX243" fmla="*/ 5473266 w 5529990"/>
              <a:gd name="connsiteY243" fmla="*/ 4468847 h 5456343"/>
              <a:gd name="connsiteX244" fmla="*/ 5481899 w 5529990"/>
              <a:gd name="connsiteY244" fmla="*/ 4496919 h 5456343"/>
              <a:gd name="connsiteX245" fmla="*/ 5492691 w 5529990"/>
              <a:gd name="connsiteY245" fmla="*/ 4544426 h 5456343"/>
              <a:gd name="connsiteX246" fmla="*/ 5523987 w 5529990"/>
              <a:gd name="connsiteY246" fmla="*/ 4580056 h 5456343"/>
              <a:gd name="connsiteX247" fmla="*/ 5529787 w 5529990"/>
              <a:gd name="connsiteY247" fmla="*/ 4596252 h 5456343"/>
              <a:gd name="connsiteX248" fmla="*/ 5515353 w 5529990"/>
              <a:gd name="connsiteY248" fmla="*/ 4605969 h 5456343"/>
              <a:gd name="connsiteX249" fmla="*/ 5502403 w 5529990"/>
              <a:gd name="connsiteY249" fmla="*/ 4609208 h 5456343"/>
              <a:gd name="connsiteX250" fmla="*/ 5487295 w 5529990"/>
              <a:gd name="connsiteY250" fmla="*/ 4618925 h 5456343"/>
              <a:gd name="connsiteX251" fmla="*/ 5497008 w 5529990"/>
              <a:gd name="connsiteY251" fmla="*/ 4632961 h 5456343"/>
              <a:gd name="connsiteX252" fmla="*/ 5491612 w 5529990"/>
              <a:gd name="connsiteY252" fmla="*/ 4665352 h 5456343"/>
              <a:gd name="connsiteX253" fmla="*/ 5477583 w 5529990"/>
              <a:gd name="connsiteY253" fmla="*/ 4671830 h 5456343"/>
              <a:gd name="connsiteX254" fmla="*/ 5470029 w 5529990"/>
              <a:gd name="connsiteY254" fmla="*/ 4691265 h 5456343"/>
              <a:gd name="connsiteX255" fmla="*/ 5488374 w 5529990"/>
              <a:gd name="connsiteY255" fmla="*/ 4698823 h 5456343"/>
              <a:gd name="connsiteX256" fmla="*/ 5504696 w 5529990"/>
              <a:gd name="connsiteY256" fmla="*/ 4697004 h 5456343"/>
              <a:gd name="connsiteX257" fmla="*/ 5420769 w 5529990"/>
              <a:gd name="connsiteY257" fmla="*/ 4781392 h 5456343"/>
              <a:gd name="connsiteX258" fmla="*/ 5413913 w 5529990"/>
              <a:gd name="connsiteY258" fmla="*/ 4776562 h 5456343"/>
              <a:gd name="connsiteX259" fmla="*/ 5393409 w 5529990"/>
              <a:gd name="connsiteY259" fmla="*/ 4786279 h 5456343"/>
              <a:gd name="connsiteX260" fmla="*/ 5384776 w 5529990"/>
              <a:gd name="connsiteY260" fmla="*/ 4805713 h 5456343"/>
              <a:gd name="connsiteX261" fmla="*/ 5358876 w 5529990"/>
              <a:gd name="connsiteY261" fmla="*/ 4818670 h 5456343"/>
              <a:gd name="connsiteX262" fmla="*/ 5275781 w 5529990"/>
              <a:gd name="connsiteY262" fmla="*/ 4860778 h 5456343"/>
              <a:gd name="connsiteX263" fmla="*/ 5263910 w 5529990"/>
              <a:gd name="connsiteY263" fmla="*/ 4875894 h 5456343"/>
              <a:gd name="connsiteX264" fmla="*/ 5250960 w 5529990"/>
              <a:gd name="connsiteY264" fmla="*/ 4855379 h 5456343"/>
              <a:gd name="connsiteX265" fmla="*/ 5250960 w 5529990"/>
              <a:gd name="connsiteY265" fmla="*/ 4852140 h 5456343"/>
              <a:gd name="connsiteX266" fmla="*/ 5214269 w 5529990"/>
              <a:gd name="connsiteY266" fmla="*/ 4831626 h 5456343"/>
              <a:gd name="connsiteX267" fmla="*/ 5163548 w 5529990"/>
              <a:gd name="connsiteY267" fmla="*/ 4829467 h 5456343"/>
              <a:gd name="connsiteX268" fmla="*/ 5092324 w 5529990"/>
              <a:gd name="connsiteY268" fmla="*/ 4811112 h 5456343"/>
              <a:gd name="connsiteX269" fmla="*/ 5072899 w 5529990"/>
              <a:gd name="connsiteY269" fmla="*/ 4794916 h 5456343"/>
              <a:gd name="connsiteX270" fmla="*/ 5016783 w 5529990"/>
              <a:gd name="connsiteY270" fmla="*/ 4750649 h 5456343"/>
              <a:gd name="connsiteX271" fmla="*/ 5007071 w 5529990"/>
              <a:gd name="connsiteY271" fmla="*/ 4724736 h 5456343"/>
              <a:gd name="connsiteX272" fmla="*/ 4975775 w 5529990"/>
              <a:gd name="connsiteY272" fmla="*/ 4617845 h 5456343"/>
              <a:gd name="connsiteX273" fmla="*/ 4952034 w 5529990"/>
              <a:gd name="connsiteY273" fmla="*/ 4617845 h 5456343"/>
              <a:gd name="connsiteX274" fmla="*/ 4948796 w 5529990"/>
              <a:gd name="connsiteY274" fmla="*/ 4645918 h 5456343"/>
              <a:gd name="connsiteX275" fmla="*/ 4961746 w 5529990"/>
              <a:gd name="connsiteY275" fmla="*/ 4665352 h 5456343"/>
              <a:gd name="connsiteX276" fmla="*/ 4963904 w 5529990"/>
              <a:gd name="connsiteY276" fmla="*/ 4683708 h 5456343"/>
              <a:gd name="connsiteX277" fmla="*/ 4944480 w 5529990"/>
              <a:gd name="connsiteY277" fmla="*/ 4680468 h 5456343"/>
              <a:gd name="connsiteX278" fmla="*/ 4930451 w 5529990"/>
              <a:gd name="connsiteY278" fmla="*/ 4665352 h 5456343"/>
              <a:gd name="connsiteX279" fmla="*/ 4896997 w 5529990"/>
              <a:gd name="connsiteY279" fmla="*/ 4659954 h 5456343"/>
              <a:gd name="connsiteX280" fmla="*/ 4903472 w 5529990"/>
              <a:gd name="connsiteY280" fmla="*/ 4689106 h 5456343"/>
              <a:gd name="connsiteX281" fmla="*/ 4921817 w 5529990"/>
              <a:gd name="connsiteY281" fmla="*/ 4711780 h 5456343"/>
              <a:gd name="connsiteX282" fmla="*/ 4907788 w 5529990"/>
              <a:gd name="connsiteY282" fmla="*/ 4733374 h 5456343"/>
              <a:gd name="connsiteX283" fmla="*/ 4846276 w 5529990"/>
              <a:gd name="connsiteY283" fmla="*/ 4709620 h 5456343"/>
              <a:gd name="connsiteX284" fmla="*/ 4786923 w 5529990"/>
              <a:gd name="connsiteY284" fmla="*/ 4709620 h 5456343"/>
              <a:gd name="connsiteX285" fmla="*/ 4763181 w 5529990"/>
              <a:gd name="connsiteY285" fmla="*/ 4731214 h 5456343"/>
              <a:gd name="connsiteX286" fmla="*/ 4751311 w 5529990"/>
              <a:gd name="connsiteY286" fmla="*/ 4737692 h 5456343"/>
              <a:gd name="connsiteX287" fmla="*/ 4744836 w 5529990"/>
              <a:gd name="connsiteY287" fmla="*/ 4725816 h 5456343"/>
              <a:gd name="connsiteX288" fmla="*/ 4723252 w 5529990"/>
              <a:gd name="connsiteY288" fmla="*/ 4703142 h 5456343"/>
              <a:gd name="connsiteX289" fmla="*/ 4674690 w 5529990"/>
              <a:gd name="connsiteY289" fmla="*/ 4675069 h 5456343"/>
              <a:gd name="connsiteX290" fmla="*/ 4648790 w 5529990"/>
              <a:gd name="connsiteY290" fmla="*/ 4673990 h 5456343"/>
              <a:gd name="connsiteX291" fmla="*/ 4631524 w 5529990"/>
              <a:gd name="connsiteY291" fmla="*/ 4682628 h 5456343"/>
              <a:gd name="connsiteX292" fmla="*/ 4619653 w 5529990"/>
              <a:gd name="connsiteY292" fmla="*/ 4664272 h 5456343"/>
              <a:gd name="connsiteX293" fmla="*/ 4617495 w 5529990"/>
              <a:gd name="connsiteY293" fmla="*/ 4649157 h 5456343"/>
              <a:gd name="connsiteX294" fmla="*/ 4590179 w 5529990"/>
              <a:gd name="connsiteY294" fmla="*/ 4622282 h 5456343"/>
              <a:gd name="connsiteX295" fmla="*/ 4586817 w 5529990"/>
              <a:gd name="connsiteY295" fmla="*/ 4623974 h 5456343"/>
              <a:gd name="connsiteX296" fmla="*/ 4584630 w 5529990"/>
              <a:gd name="connsiteY296" fmla="*/ 4635875 h 5456343"/>
              <a:gd name="connsiteX297" fmla="*/ 4531541 w 5529990"/>
              <a:gd name="connsiteY297" fmla="*/ 4686274 h 5456343"/>
              <a:gd name="connsiteX298" fmla="*/ 4492463 w 5529990"/>
              <a:gd name="connsiteY298" fmla="*/ 4723091 h 5456343"/>
              <a:gd name="connsiteX299" fmla="*/ 4462206 w 5529990"/>
              <a:gd name="connsiteY299" fmla="*/ 4772694 h 5456343"/>
              <a:gd name="connsiteX300" fmla="*/ 4452007 w 5529990"/>
              <a:gd name="connsiteY300" fmla="*/ 4809481 h 5456343"/>
              <a:gd name="connsiteX301" fmla="*/ 4457827 w 5529990"/>
              <a:gd name="connsiteY301" fmla="*/ 4850751 h 5456343"/>
              <a:gd name="connsiteX302" fmla="*/ 4471025 w 5529990"/>
              <a:gd name="connsiteY302" fmla="*/ 4867775 h 5456343"/>
              <a:gd name="connsiteX303" fmla="*/ 4503311 w 5529990"/>
              <a:gd name="connsiteY303" fmla="*/ 4865104 h 5456343"/>
              <a:gd name="connsiteX304" fmla="*/ 4538327 w 5529990"/>
              <a:gd name="connsiteY304" fmla="*/ 4899014 h 5456343"/>
              <a:gd name="connsiteX305" fmla="*/ 4528782 w 5529990"/>
              <a:gd name="connsiteY305" fmla="*/ 4950009 h 5456343"/>
              <a:gd name="connsiteX306" fmla="*/ 4490855 w 5529990"/>
              <a:gd name="connsiteY306" fmla="*/ 4977760 h 5456343"/>
              <a:gd name="connsiteX307" fmla="*/ 4473436 w 5529990"/>
              <a:gd name="connsiteY307" fmla="*/ 4993981 h 5456343"/>
              <a:gd name="connsiteX308" fmla="*/ 4496877 w 5529990"/>
              <a:gd name="connsiteY308" fmla="*/ 5031953 h 5456343"/>
              <a:gd name="connsiteX309" fmla="*/ 4502473 w 5529990"/>
              <a:gd name="connsiteY309" fmla="*/ 5031433 h 5456343"/>
              <a:gd name="connsiteX310" fmla="*/ 4538301 w 5529990"/>
              <a:gd name="connsiteY310" fmla="*/ 5034738 h 5456343"/>
              <a:gd name="connsiteX311" fmla="*/ 4541751 w 5529990"/>
              <a:gd name="connsiteY311" fmla="*/ 5089834 h 5456343"/>
              <a:gd name="connsiteX312" fmla="*/ 4511743 w 5529990"/>
              <a:gd name="connsiteY312" fmla="*/ 5127799 h 5456343"/>
              <a:gd name="connsiteX313" fmla="*/ 4485820 w 5529990"/>
              <a:gd name="connsiteY313" fmla="*/ 5123905 h 5456343"/>
              <a:gd name="connsiteX314" fmla="*/ 4473208 w 5529990"/>
              <a:gd name="connsiteY314" fmla="*/ 5116782 h 5456343"/>
              <a:gd name="connsiteX315" fmla="*/ 4466980 w 5529990"/>
              <a:gd name="connsiteY315" fmla="*/ 5131962 h 5456343"/>
              <a:gd name="connsiteX316" fmla="*/ 4474335 w 5529990"/>
              <a:gd name="connsiteY316" fmla="*/ 5161144 h 5456343"/>
              <a:gd name="connsiteX317" fmla="*/ 4432436 w 5529990"/>
              <a:gd name="connsiteY317" fmla="*/ 5210502 h 5456343"/>
              <a:gd name="connsiteX318" fmla="*/ 4422080 w 5529990"/>
              <a:gd name="connsiteY318" fmla="*/ 5209806 h 5456343"/>
              <a:gd name="connsiteX319" fmla="*/ 4363328 w 5529990"/>
              <a:gd name="connsiteY319" fmla="*/ 5256417 h 5456343"/>
              <a:gd name="connsiteX320" fmla="*/ 4335441 w 5529990"/>
              <a:gd name="connsiteY320" fmla="*/ 5292194 h 5456343"/>
              <a:gd name="connsiteX321" fmla="*/ 4315316 w 5529990"/>
              <a:gd name="connsiteY321" fmla="*/ 5300702 h 5456343"/>
              <a:gd name="connsiteX322" fmla="*/ 4258458 w 5529990"/>
              <a:gd name="connsiteY322" fmla="*/ 5385631 h 5456343"/>
              <a:gd name="connsiteX323" fmla="*/ 4253222 w 5529990"/>
              <a:gd name="connsiteY323" fmla="*/ 5436557 h 5456343"/>
              <a:gd name="connsiteX324" fmla="*/ 4229825 w 5529990"/>
              <a:gd name="connsiteY324" fmla="*/ 5456320 h 5456343"/>
              <a:gd name="connsiteX325" fmla="*/ 4214822 w 5529990"/>
              <a:gd name="connsiteY325" fmla="*/ 5434155 h 5456343"/>
              <a:gd name="connsiteX326" fmla="*/ 4150160 w 5529990"/>
              <a:gd name="connsiteY326" fmla="*/ 5406321 h 5456343"/>
              <a:gd name="connsiteX327" fmla="*/ 4094026 w 5529990"/>
              <a:gd name="connsiteY327" fmla="*/ 5427469 h 5456343"/>
              <a:gd name="connsiteX328" fmla="*/ 4039855 w 5529990"/>
              <a:gd name="connsiteY328" fmla="*/ 5408946 h 5456343"/>
              <a:gd name="connsiteX329" fmla="*/ 3927948 w 5529990"/>
              <a:gd name="connsiteY329" fmla="*/ 5419353 h 5456343"/>
              <a:gd name="connsiteX330" fmla="*/ 3912268 w 5529990"/>
              <a:gd name="connsiteY330" fmla="*/ 5436408 h 5456343"/>
              <a:gd name="connsiteX331" fmla="*/ 3845463 w 5529990"/>
              <a:gd name="connsiteY331" fmla="*/ 5381894 h 5456343"/>
              <a:gd name="connsiteX332" fmla="*/ 3765729 w 5529990"/>
              <a:gd name="connsiteY332" fmla="*/ 5409883 h 5456343"/>
              <a:gd name="connsiteX333" fmla="*/ 3765910 w 5529990"/>
              <a:gd name="connsiteY333" fmla="*/ 5393938 h 5456343"/>
              <a:gd name="connsiteX334" fmla="*/ 3718780 w 5529990"/>
              <a:gd name="connsiteY334" fmla="*/ 5329630 h 5456343"/>
              <a:gd name="connsiteX335" fmla="*/ 3675462 w 5529990"/>
              <a:gd name="connsiteY335" fmla="*/ 5288528 h 5456343"/>
              <a:gd name="connsiteX336" fmla="*/ 3619984 w 5529990"/>
              <a:gd name="connsiteY336" fmla="*/ 5241589 h 5456343"/>
              <a:gd name="connsiteX337" fmla="*/ 3608747 w 5529990"/>
              <a:gd name="connsiteY337" fmla="*/ 5267190 h 5456343"/>
              <a:gd name="connsiteX338" fmla="*/ 3596563 w 5529990"/>
              <a:gd name="connsiteY338" fmla="*/ 5314780 h 5456343"/>
              <a:gd name="connsiteX339" fmla="*/ 3574430 w 5529990"/>
              <a:gd name="connsiteY339" fmla="*/ 5305224 h 5456343"/>
              <a:gd name="connsiteX340" fmla="*/ 3499909 w 5529990"/>
              <a:gd name="connsiteY340" fmla="*/ 5253419 h 5456343"/>
              <a:gd name="connsiteX341" fmla="*/ 3315692 w 5529990"/>
              <a:gd name="connsiteY341" fmla="*/ 5243008 h 5456343"/>
              <a:gd name="connsiteX342" fmla="*/ 3221835 w 5529990"/>
              <a:gd name="connsiteY342" fmla="*/ 5222534 h 5456343"/>
              <a:gd name="connsiteX343" fmla="*/ 3181652 w 5529990"/>
              <a:gd name="connsiteY343" fmla="*/ 5243858 h 5456343"/>
              <a:gd name="connsiteX344" fmla="*/ 3144425 w 5529990"/>
              <a:gd name="connsiteY344" fmla="*/ 5261258 h 5456343"/>
              <a:gd name="connsiteX345" fmla="*/ 3142147 w 5529990"/>
              <a:gd name="connsiteY345" fmla="*/ 5225963 h 5456343"/>
              <a:gd name="connsiteX346" fmla="*/ 3132063 w 5529990"/>
              <a:gd name="connsiteY346" fmla="*/ 5160201 h 5456343"/>
              <a:gd name="connsiteX347" fmla="*/ 2992209 w 5529990"/>
              <a:gd name="connsiteY347" fmla="*/ 4872894 h 5456343"/>
              <a:gd name="connsiteX348" fmla="*/ 2922382 w 5529990"/>
              <a:gd name="connsiteY348" fmla="*/ 4817997 h 5456343"/>
              <a:gd name="connsiteX349" fmla="*/ 2852371 w 5529990"/>
              <a:gd name="connsiteY349" fmla="*/ 4861342 h 5456343"/>
              <a:gd name="connsiteX350" fmla="*/ 2799055 w 5529990"/>
              <a:gd name="connsiteY350" fmla="*/ 4952246 h 5456343"/>
              <a:gd name="connsiteX351" fmla="*/ 2750389 w 5529990"/>
              <a:gd name="connsiteY351" fmla="*/ 4982323 h 5456343"/>
              <a:gd name="connsiteX352" fmla="*/ 2759166 w 5529990"/>
              <a:gd name="connsiteY352" fmla="*/ 4937373 h 5456343"/>
              <a:gd name="connsiteX353" fmla="*/ 2758717 w 5529990"/>
              <a:gd name="connsiteY353" fmla="*/ 4853791 h 5456343"/>
              <a:gd name="connsiteX354" fmla="*/ 2773428 w 5529990"/>
              <a:gd name="connsiteY354" fmla="*/ 4829858 h 5456343"/>
              <a:gd name="connsiteX355" fmla="*/ 2813611 w 5529990"/>
              <a:gd name="connsiteY355" fmla="*/ 4808534 h 5456343"/>
              <a:gd name="connsiteX356" fmla="*/ 2820922 w 5529990"/>
              <a:gd name="connsiteY356" fmla="*/ 4779980 h 5456343"/>
              <a:gd name="connsiteX357" fmla="*/ 2796668 w 5529990"/>
              <a:gd name="connsiteY357" fmla="*/ 4772612 h 5456343"/>
              <a:gd name="connsiteX358" fmla="*/ 2622107 w 5529990"/>
              <a:gd name="connsiteY358" fmla="*/ 4773249 h 5456343"/>
              <a:gd name="connsiteX359" fmla="*/ 2591932 w 5529990"/>
              <a:gd name="connsiteY359" fmla="*/ 4771776 h 5456343"/>
              <a:gd name="connsiteX360" fmla="*/ 2581363 w 5529990"/>
              <a:gd name="connsiteY360" fmla="*/ 4784316 h 5456343"/>
              <a:gd name="connsiteX361" fmla="*/ 2533973 w 5529990"/>
              <a:gd name="connsiteY361" fmla="*/ 4788867 h 5456343"/>
              <a:gd name="connsiteX362" fmla="*/ 2494641 w 5529990"/>
              <a:gd name="connsiteY362" fmla="*/ 4816770 h 5456343"/>
              <a:gd name="connsiteX363" fmla="*/ 2502607 w 5529990"/>
              <a:gd name="connsiteY363" fmla="*/ 4887605 h 5456343"/>
              <a:gd name="connsiteX364" fmla="*/ 2530777 w 5529990"/>
              <a:gd name="connsiteY364" fmla="*/ 5025291 h 5456343"/>
              <a:gd name="connsiteX365" fmla="*/ 2526229 w 5529990"/>
              <a:gd name="connsiteY365" fmla="*/ 5094470 h 5456343"/>
              <a:gd name="connsiteX366" fmla="*/ 2476444 w 5529990"/>
              <a:gd name="connsiteY366" fmla="*/ 5139834 h 5456343"/>
              <a:gd name="connsiteX367" fmla="*/ 2456379 w 5529990"/>
              <a:gd name="connsiteY367" fmla="*/ 5052626 h 5456343"/>
              <a:gd name="connsiteX368" fmla="*/ 2428893 w 5529990"/>
              <a:gd name="connsiteY368" fmla="*/ 4952213 h 5456343"/>
              <a:gd name="connsiteX369" fmla="*/ 2404842 w 5529990"/>
              <a:gd name="connsiteY369" fmla="*/ 4852765 h 5456343"/>
              <a:gd name="connsiteX370" fmla="*/ 2313953 w 5529990"/>
              <a:gd name="connsiteY370" fmla="*/ 4819852 h 5456343"/>
              <a:gd name="connsiteX371" fmla="*/ 2305700 w 5529990"/>
              <a:gd name="connsiteY371" fmla="*/ 4836077 h 5456343"/>
              <a:gd name="connsiteX372" fmla="*/ 2307760 w 5529990"/>
              <a:gd name="connsiteY372" fmla="*/ 4855197 h 5456343"/>
              <a:gd name="connsiteX373" fmla="*/ 2273652 w 5529990"/>
              <a:gd name="connsiteY373" fmla="*/ 4897541 h 5456343"/>
              <a:gd name="connsiteX374" fmla="*/ 2229651 w 5529990"/>
              <a:gd name="connsiteY374" fmla="*/ 4875929 h 5456343"/>
              <a:gd name="connsiteX375" fmla="*/ 2219754 w 5529990"/>
              <a:gd name="connsiteY375" fmla="*/ 4858320 h 5456343"/>
              <a:gd name="connsiteX376" fmla="*/ 2105490 w 5529990"/>
              <a:gd name="connsiteY376" fmla="*/ 4809581 h 5456343"/>
              <a:gd name="connsiteX377" fmla="*/ 2075923 w 5529990"/>
              <a:gd name="connsiteY377" fmla="*/ 4829098 h 5456343"/>
              <a:gd name="connsiteX378" fmla="*/ 1995879 w 5529990"/>
              <a:gd name="connsiteY378" fmla="*/ 4903056 h 5456343"/>
              <a:gd name="connsiteX379" fmla="*/ 1971127 w 5529990"/>
              <a:gd name="connsiteY379" fmla="*/ 4905382 h 5456343"/>
              <a:gd name="connsiteX380" fmla="*/ 1929602 w 5529990"/>
              <a:gd name="connsiteY380" fmla="*/ 4888172 h 5456343"/>
              <a:gd name="connsiteX381" fmla="*/ 1900724 w 5529990"/>
              <a:gd name="connsiteY381" fmla="*/ 4898612 h 5456343"/>
              <a:gd name="connsiteX382" fmla="*/ 1896871 w 5529990"/>
              <a:gd name="connsiteY382" fmla="*/ 4912363 h 5456343"/>
              <a:gd name="connsiteX383" fmla="*/ 1877068 w 5529990"/>
              <a:gd name="connsiteY383" fmla="*/ 4923495 h 5456343"/>
              <a:gd name="connsiteX384" fmla="*/ 1870333 w 5529990"/>
              <a:gd name="connsiteY384" fmla="*/ 4901212 h 5456343"/>
              <a:gd name="connsiteX385" fmla="*/ 1885608 w 5529990"/>
              <a:gd name="connsiteY385" fmla="*/ 4820209 h 5456343"/>
              <a:gd name="connsiteX386" fmla="*/ 1867872 w 5529990"/>
              <a:gd name="connsiteY386" fmla="*/ 4804109 h 5456343"/>
              <a:gd name="connsiteX387" fmla="*/ 1837342 w 5529990"/>
              <a:gd name="connsiteY387" fmla="*/ 4827064 h 5456343"/>
              <a:gd name="connsiteX388" fmla="*/ 1799662 w 5529990"/>
              <a:gd name="connsiteY388" fmla="*/ 4842451 h 5456343"/>
              <a:gd name="connsiteX389" fmla="*/ 1758003 w 5529990"/>
              <a:gd name="connsiteY389" fmla="*/ 4799247 h 5456343"/>
              <a:gd name="connsiteX390" fmla="*/ 1769692 w 5529990"/>
              <a:gd name="connsiteY390" fmla="*/ 4783984 h 5456343"/>
              <a:gd name="connsiteX391" fmla="*/ 1743295 w 5529990"/>
              <a:gd name="connsiteY391" fmla="*/ 4752477 h 5456343"/>
              <a:gd name="connsiteX392" fmla="*/ 1616518 w 5529990"/>
              <a:gd name="connsiteY392" fmla="*/ 4702082 h 5456343"/>
              <a:gd name="connsiteX393" fmla="*/ 1541847 w 5529990"/>
              <a:gd name="connsiteY393" fmla="*/ 4723780 h 5456343"/>
              <a:gd name="connsiteX394" fmla="*/ 1482305 w 5529990"/>
              <a:gd name="connsiteY394" fmla="*/ 4731179 h 5456343"/>
              <a:gd name="connsiteX395" fmla="*/ 1473783 w 5529990"/>
              <a:gd name="connsiteY395" fmla="*/ 4695417 h 5456343"/>
              <a:gd name="connsiteX396" fmla="*/ 1468846 w 5529990"/>
              <a:gd name="connsiteY396" fmla="*/ 4593913 h 5456343"/>
              <a:gd name="connsiteX397" fmla="*/ 1363940 w 5529990"/>
              <a:gd name="connsiteY397" fmla="*/ 4505154 h 5456343"/>
              <a:gd name="connsiteX398" fmla="*/ 1341662 w 5529990"/>
              <a:gd name="connsiteY398" fmla="*/ 4511882 h 5456343"/>
              <a:gd name="connsiteX399" fmla="*/ 1289128 w 5529990"/>
              <a:gd name="connsiteY399" fmla="*/ 4547206 h 5456343"/>
              <a:gd name="connsiteX400" fmla="*/ 1221480 w 5529990"/>
              <a:gd name="connsiteY400" fmla="*/ 4504127 h 5456343"/>
              <a:gd name="connsiteX401" fmla="*/ 1220530 w 5529990"/>
              <a:gd name="connsiteY401" fmla="*/ 4414866 h 5456343"/>
              <a:gd name="connsiteX402" fmla="*/ 1239097 w 5529990"/>
              <a:gd name="connsiteY402" fmla="*/ 4401534 h 5456343"/>
              <a:gd name="connsiteX403" fmla="*/ 1251750 w 5529990"/>
              <a:gd name="connsiteY403" fmla="*/ 4382834 h 5456343"/>
              <a:gd name="connsiteX404" fmla="*/ 1254504 w 5529990"/>
              <a:gd name="connsiteY404" fmla="*/ 4346526 h 5456343"/>
              <a:gd name="connsiteX405" fmla="*/ 1230581 w 5529990"/>
              <a:gd name="connsiteY405" fmla="*/ 4319421 h 5456343"/>
              <a:gd name="connsiteX406" fmla="*/ 1186758 w 5529990"/>
              <a:gd name="connsiteY406" fmla="*/ 4272364 h 5456343"/>
              <a:gd name="connsiteX407" fmla="*/ 1175214 w 5529990"/>
              <a:gd name="connsiteY407" fmla="*/ 4264939 h 5456343"/>
              <a:gd name="connsiteX408" fmla="*/ 1161833 w 5529990"/>
              <a:gd name="connsiteY408" fmla="*/ 4266023 h 5456343"/>
              <a:gd name="connsiteX409" fmla="*/ 1140837 w 5529990"/>
              <a:gd name="connsiteY409" fmla="*/ 4258967 h 5456343"/>
              <a:gd name="connsiteX410" fmla="*/ 1128185 w 5529990"/>
              <a:gd name="connsiteY410" fmla="*/ 4246273 h 5456343"/>
              <a:gd name="connsiteX411" fmla="*/ 1114189 w 5529990"/>
              <a:gd name="connsiteY411" fmla="*/ 4244360 h 5456343"/>
              <a:gd name="connsiteX412" fmla="*/ 1101745 w 5529990"/>
              <a:gd name="connsiteY412" fmla="*/ 4249907 h 5456343"/>
              <a:gd name="connsiteX413" fmla="*/ 1089334 w 5529990"/>
              <a:gd name="connsiteY413" fmla="*/ 4250366 h 5456343"/>
              <a:gd name="connsiteX414" fmla="*/ 1081819 w 5529990"/>
              <a:gd name="connsiteY414" fmla="*/ 4248119 h 5456343"/>
              <a:gd name="connsiteX415" fmla="*/ 1066120 w 5529990"/>
              <a:gd name="connsiteY415" fmla="*/ 4264125 h 5456343"/>
              <a:gd name="connsiteX416" fmla="*/ 1050323 w 5529990"/>
              <a:gd name="connsiteY416" fmla="*/ 4294755 h 5456343"/>
              <a:gd name="connsiteX417" fmla="*/ 983313 w 5529990"/>
              <a:gd name="connsiteY417" fmla="*/ 4357938 h 5456343"/>
              <a:gd name="connsiteX418" fmla="*/ 960346 w 5529990"/>
              <a:gd name="connsiteY418" fmla="*/ 4334969 h 5456343"/>
              <a:gd name="connsiteX419" fmla="*/ 1002467 w 5529990"/>
              <a:gd name="connsiteY419" fmla="*/ 4292849 h 5456343"/>
              <a:gd name="connsiteX420" fmla="*/ 1033100 w 5529990"/>
              <a:gd name="connsiteY420" fmla="*/ 4258387 h 5456343"/>
              <a:gd name="connsiteX421" fmla="*/ 998661 w 5529990"/>
              <a:gd name="connsiteY421" fmla="*/ 4158853 h 5456343"/>
              <a:gd name="connsiteX422" fmla="*/ 956556 w 5529990"/>
              <a:gd name="connsiteY422" fmla="*/ 4105261 h 5456343"/>
              <a:gd name="connsiteX423" fmla="*/ 904879 w 5529990"/>
              <a:gd name="connsiteY423" fmla="*/ 4057413 h 5456343"/>
              <a:gd name="connsiteX424" fmla="*/ 885736 w 5529990"/>
              <a:gd name="connsiteY424" fmla="*/ 4065073 h 5456343"/>
              <a:gd name="connsiteX425" fmla="*/ 818745 w 5529990"/>
              <a:gd name="connsiteY425" fmla="*/ 4013399 h 5456343"/>
              <a:gd name="connsiteX426" fmla="*/ 826409 w 5529990"/>
              <a:gd name="connsiteY426" fmla="*/ 3971284 h 5456343"/>
              <a:gd name="connsiteX427" fmla="*/ 870463 w 5529990"/>
              <a:gd name="connsiteY427" fmla="*/ 3816223 h 5456343"/>
              <a:gd name="connsiteX428" fmla="*/ 849420 w 5529990"/>
              <a:gd name="connsiteY428" fmla="*/ 3733913 h 5456343"/>
              <a:gd name="connsiteX429" fmla="*/ 837936 w 5529990"/>
              <a:gd name="connsiteY429" fmla="*/ 3722429 h 5456343"/>
              <a:gd name="connsiteX430" fmla="*/ 847517 w 5529990"/>
              <a:gd name="connsiteY430" fmla="*/ 3670743 h 5456343"/>
              <a:gd name="connsiteX431" fmla="*/ 871187 w 5529990"/>
              <a:gd name="connsiteY431" fmla="*/ 3654468 h 5456343"/>
              <a:gd name="connsiteX432" fmla="*/ 862921 w 5529990"/>
              <a:gd name="connsiteY432" fmla="*/ 3655033 h 5456343"/>
              <a:gd name="connsiteX433" fmla="*/ 865726 w 5529990"/>
              <a:gd name="connsiteY433" fmla="*/ 3649731 h 5456343"/>
              <a:gd name="connsiteX434" fmla="*/ 920326 w 5529990"/>
              <a:gd name="connsiteY434" fmla="*/ 3587177 h 5456343"/>
              <a:gd name="connsiteX435" fmla="*/ 925490 w 5529990"/>
              <a:gd name="connsiteY435" fmla="*/ 3584399 h 5456343"/>
              <a:gd name="connsiteX436" fmla="*/ 928649 w 5529990"/>
              <a:gd name="connsiteY436" fmla="*/ 3574777 h 5456343"/>
              <a:gd name="connsiteX437" fmla="*/ 925932 w 5529990"/>
              <a:gd name="connsiteY437" fmla="*/ 3550999 h 5456343"/>
              <a:gd name="connsiteX438" fmla="*/ 917654 w 5529990"/>
              <a:gd name="connsiteY438" fmla="*/ 3534979 h 5456343"/>
              <a:gd name="connsiteX439" fmla="*/ 912238 w 5529990"/>
              <a:gd name="connsiteY439" fmla="*/ 3534153 h 5456343"/>
              <a:gd name="connsiteX440" fmla="*/ 892558 w 5529990"/>
              <a:gd name="connsiteY440" fmla="*/ 3527474 h 5456343"/>
              <a:gd name="connsiteX441" fmla="*/ 830681 w 5529990"/>
              <a:gd name="connsiteY441" fmla="*/ 3510117 h 5456343"/>
              <a:gd name="connsiteX442" fmla="*/ 626610 w 5529990"/>
              <a:gd name="connsiteY442" fmla="*/ 3543722 h 5456343"/>
              <a:gd name="connsiteX443" fmla="*/ 581781 w 5529990"/>
              <a:gd name="connsiteY443" fmla="*/ 3551541 h 5456343"/>
              <a:gd name="connsiteX444" fmla="*/ 534885 w 5529990"/>
              <a:gd name="connsiteY444" fmla="*/ 3586592 h 5456343"/>
              <a:gd name="connsiteX445" fmla="*/ 508756 w 5529990"/>
              <a:gd name="connsiteY445" fmla="*/ 3607073 h 5456343"/>
              <a:gd name="connsiteX446" fmla="*/ 473000 w 5529990"/>
              <a:gd name="connsiteY446" fmla="*/ 3615583 h 5456343"/>
              <a:gd name="connsiteX447" fmla="*/ 451138 w 5529990"/>
              <a:gd name="connsiteY447" fmla="*/ 3607596 h 5456343"/>
              <a:gd name="connsiteX448" fmla="*/ 426615 w 5529990"/>
              <a:gd name="connsiteY448" fmla="*/ 3498773 h 5456343"/>
              <a:gd name="connsiteX449" fmla="*/ 434951 w 5529990"/>
              <a:gd name="connsiteY449" fmla="*/ 3478138 h 5456343"/>
              <a:gd name="connsiteX450" fmla="*/ 0 w 5529990"/>
              <a:gd name="connsiteY450" fmla="*/ 3478138 h 5456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Lst>
            <a:rect l="l" t="t" r="r" b="b"/>
            <a:pathLst>
              <a:path w="5529990" h="5456343">
                <a:moveTo>
                  <a:pt x="5203477" y="4996820"/>
                </a:moveTo>
                <a:lnTo>
                  <a:pt x="5205385" y="4997961"/>
                </a:lnTo>
                <a:lnTo>
                  <a:pt x="5204062" y="4999290"/>
                </a:lnTo>
                <a:close/>
                <a:moveTo>
                  <a:pt x="3285288" y="850958"/>
                </a:moveTo>
                <a:lnTo>
                  <a:pt x="3285287" y="957889"/>
                </a:lnTo>
                <a:lnTo>
                  <a:pt x="3309883" y="964960"/>
                </a:lnTo>
                <a:lnTo>
                  <a:pt x="3342876" y="959101"/>
                </a:lnTo>
                <a:lnTo>
                  <a:pt x="3347625" y="953011"/>
                </a:lnTo>
                <a:cubicBezTo>
                  <a:pt x="3352506" y="941170"/>
                  <a:pt x="3345185" y="930079"/>
                  <a:pt x="3340340" y="917595"/>
                </a:cubicBezTo>
                <a:cubicBezTo>
                  <a:pt x="3332916" y="904388"/>
                  <a:pt x="3317655" y="892691"/>
                  <a:pt x="3323433" y="872062"/>
                </a:cubicBezTo>
                <a:cubicBezTo>
                  <a:pt x="3326596" y="867388"/>
                  <a:pt x="3321373" y="852944"/>
                  <a:pt x="3302259" y="854999"/>
                </a:cubicBezTo>
                <a:close/>
                <a:moveTo>
                  <a:pt x="97597" y="97597"/>
                </a:moveTo>
                <a:lnTo>
                  <a:pt x="97597" y="3380541"/>
                </a:lnTo>
                <a:lnTo>
                  <a:pt x="925476" y="3380541"/>
                </a:lnTo>
                <a:lnTo>
                  <a:pt x="946229" y="3355733"/>
                </a:lnTo>
                <a:cubicBezTo>
                  <a:pt x="955151" y="3350356"/>
                  <a:pt x="965808" y="3348710"/>
                  <a:pt x="978940" y="3351467"/>
                </a:cubicBezTo>
                <a:cubicBezTo>
                  <a:pt x="988016" y="3352158"/>
                  <a:pt x="997814" y="3350272"/>
                  <a:pt x="1007525" y="3349520"/>
                </a:cubicBezTo>
                <a:lnTo>
                  <a:pt x="1031564" y="3353683"/>
                </a:lnTo>
                <a:lnTo>
                  <a:pt x="1032954" y="3351929"/>
                </a:lnTo>
                <a:cubicBezTo>
                  <a:pt x="1041511" y="3336793"/>
                  <a:pt x="1046658" y="3321358"/>
                  <a:pt x="1046660" y="3307002"/>
                </a:cubicBezTo>
                <a:cubicBezTo>
                  <a:pt x="1046661" y="3298388"/>
                  <a:pt x="1047980" y="3291329"/>
                  <a:pt x="1050343" y="3285495"/>
                </a:cubicBezTo>
                <a:lnTo>
                  <a:pt x="1053485" y="3281034"/>
                </a:lnTo>
                <a:lnTo>
                  <a:pt x="213108" y="3281033"/>
                </a:lnTo>
                <a:lnTo>
                  <a:pt x="213107" y="208854"/>
                </a:lnTo>
                <a:lnTo>
                  <a:pt x="3285287" y="208854"/>
                </a:lnTo>
                <a:lnTo>
                  <a:pt x="3285287" y="805089"/>
                </a:lnTo>
                <a:lnTo>
                  <a:pt x="3285421" y="805084"/>
                </a:lnTo>
                <a:cubicBezTo>
                  <a:pt x="3294358" y="808749"/>
                  <a:pt x="3302058" y="816008"/>
                  <a:pt x="3308726" y="825294"/>
                </a:cubicBezTo>
                <a:cubicBezTo>
                  <a:pt x="3318349" y="837264"/>
                  <a:pt x="3328663" y="840157"/>
                  <a:pt x="3343101" y="834936"/>
                </a:cubicBezTo>
                <a:cubicBezTo>
                  <a:pt x="3347502" y="832463"/>
                  <a:pt x="3351903" y="829989"/>
                  <a:pt x="3357542" y="829717"/>
                </a:cubicBezTo>
                <a:lnTo>
                  <a:pt x="3389087" y="840123"/>
                </a:lnTo>
                <a:lnTo>
                  <a:pt x="3389087" y="97597"/>
                </a:lnTo>
                <a:close/>
                <a:moveTo>
                  <a:pt x="0" y="0"/>
                </a:moveTo>
                <a:lnTo>
                  <a:pt x="3486684" y="0"/>
                </a:lnTo>
                <a:lnTo>
                  <a:pt x="3486684" y="833838"/>
                </a:lnTo>
                <a:lnTo>
                  <a:pt x="3500172" y="834269"/>
                </a:lnTo>
                <a:cubicBezTo>
                  <a:pt x="3505844" y="834701"/>
                  <a:pt x="3511551" y="835838"/>
                  <a:pt x="3516226" y="839003"/>
                </a:cubicBezTo>
                <a:cubicBezTo>
                  <a:pt x="3558715" y="852776"/>
                  <a:pt x="3606019" y="849359"/>
                  <a:pt x="3647545" y="866570"/>
                </a:cubicBezTo>
                <a:cubicBezTo>
                  <a:pt x="3654421" y="868498"/>
                  <a:pt x="3662259" y="866989"/>
                  <a:pt x="3662947" y="857912"/>
                </a:cubicBezTo>
                <a:cubicBezTo>
                  <a:pt x="3663910" y="854475"/>
                  <a:pt x="3661435" y="850071"/>
                  <a:pt x="3656762" y="846906"/>
                </a:cubicBezTo>
                <a:cubicBezTo>
                  <a:pt x="3612486" y="819655"/>
                  <a:pt x="3566012" y="793639"/>
                  <a:pt x="3515960" y="787015"/>
                </a:cubicBezTo>
                <a:cubicBezTo>
                  <a:pt x="3500008" y="784394"/>
                  <a:pt x="3493133" y="782466"/>
                  <a:pt x="3489147" y="770223"/>
                </a:cubicBezTo>
                <a:cubicBezTo>
                  <a:pt x="3481723" y="757017"/>
                  <a:pt x="3488465" y="732951"/>
                  <a:pt x="3498229" y="724565"/>
                </a:cubicBezTo>
                <a:cubicBezTo>
                  <a:pt x="3504213" y="719755"/>
                  <a:pt x="3510881" y="717454"/>
                  <a:pt x="3516829" y="717732"/>
                </a:cubicBezTo>
                <a:cubicBezTo>
                  <a:pt x="3522775" y="718009"/>
                  <a:pt x="3528002" y="720865"/>
                  <a:pt x="3531095" y="726369"/>
                </a:cubicBezTo>
                <a:cubicBezTo>
                  <a:pt x="3540717" y="738339"/>
                  <a:pt x="3552408" y="723077"/>
                  <a:pt x="3557357" y="731881"/>
                </a:cubicBezTo>
                <a:cubicBezTo>
                  <a:pt x="3563543" y="742887"/>
                  <a:pt x="3573584" y="740141"/>
                  <a:pt x="3581695" y="744271"/>
                </a:cubicBezTo>
                <a:cubicBezTo>
                  <a:pt x="3610433" y="754187"/>
                  <a:pt x="3634771" y="766576"/>
                  <a:pt x="3651817" y="791752"/>
                </a:cubicBezTo>
                <a:cubicBezTo>
                  <a:pt x="3662955" y="811562"/>
                  <a:pt x="3687707" y="809235"/>
                  <a:pt x="3701043" y="827808"/>
                </a:cubicBezTo>
                <a:cubicBezTo>
                  <a:pt x="3718363" y="858625"/>
                  <a:pt x="3755903" y="863592"/>
                  <a:pt x="3778589" y="888498"/>
                </a:cubicBezTo>
                <a:cubicBezTo>
                  <a:pt x="3807187" y="918769"/>
                  <a:pt x="3843349" y="941890"/>
                  <a:pt x="3870983" y="975599"/>
                </a:cubicBezTo>
                <a:cubicBezTo>
                  <a:pt x="3881846" y="989770"/>
                  <a:pt x="3896558" y="990189"/>
                  <a:pt x="3913472" y="989372"/>
                </a:cubicBezTo>
                <a:cubicBezTo>
                  <a:pt x="3923511" y="986625"/>
                  <a:pt x="3936024" y="988282"/>
                  <a:pt x="3940973" y="997085"/>
                </a:cubicBezTo>
                <a:cubicBezTo>
                  <a:pt x="3948670" y="1015932"/>
                  <a:pt x="3967786" y="1013877"/>
                  <a:pt x="3982772" y="1019936"/>
                </a:cubicBezTo>
                <a:cubicBezTo>
                  <a:pt x="3978104" y="970422"/>
                  <a:pt x="3961198" y="924889"/>
                  <a:pt x="3937964" y="888706"/>
                </a:cubicBezTo>
                <a:cubicBezTo>
                  <a:pt x="3928065" y="871097"/>
                  <a:pt x="3912388" y="874116"/>
                  <a:pt x="3899601" y="866821"/>
                </a:cubicBezTo>
                <a:cubicBezTo>
                  <a:pt x="3878701" y="855396"/>
                  <a:pt x="3863440" y="843699"/>
                  <a:pt x="3853267" y="820451"/>
                </a:cubicBezTo>
                <a:cubicBezTo>
                  <a:pt x="3845844" y="807243"/>
                  <a:pt x="3839658" y="796238"/>
                  <a:pt x="3829759" y="778630"/>
                </a:cubicBezTo>
                <a:cubicBezTo>
                  <a:pt x="3856712" y="775065"/>
                  <a:pt x="3879951" y="764897"/>
                  <a:pt x="3899474" y="794477"/>
                </a:cubicBezTo>
                <a:cubicBezTo>
                  <a:pt x="3906898" y="807684"/>
                  <a:pt x="3932471" y="822274"/>
                  <a:pt x="3949113" y="815817"/>
                </a:cubicBezTo>
                <a:cubicBezTo>
                  <a:pt x="3967952" y="808123"/>
                  <a:pt x="3973176" y="822568"/>
                  <a:pt x="3979087" y="827934"/>
                </a:cubicBezTo>
                <a:cubicBezTo>
                  <a:pt x="3993387" y="843069"/>
                  <a:pt x="4011123" y="859169"/>
                  <a:pt x="4029548" y="866192"/>
                </a:cubicBezTo>
                <a:cubicBezTo>
                  <a:pt x="4051411" y="874180"/>
                  <a:pt x="4053745" y="898937"/>
                  <a:pt x="4074646" y="910362"/>
                </a:cubicBezTo>
                <a:cubicBezTo>
                  <a:pt x="4086196" y="915455"/>
                  <a:pt x="4092382" y="926461"/>
                  <a:pt x="4111496" y="924407"/>
                </a:cubicBezTo>
                <a:cubicBezTo>
                  <a:pt x="4136249" y="922079"/>
                  <a:pt x="4154948" y="934741"/>
                  <a:pt x="4161957" y="962664"/>
                </a:cubicBezTo>
                <a:cubicBezTo>
                  <a:pt x="4152192" y="971049"/>
                  <a:pt x="4137753" y="976269"/>
                  <a:pt x="4131426" y="985620"/>
                </a:cubicBezTo>
                <a:cubicBezTo>
                  <a:pt x="4125375" y="1000608"/>
                  <a:pt x="4126197" y="1017525"/>
                  <a:pt x="4134857" y="1032933"/>
                </a:cubicBezTo>
                <a:cubicBezTo>
                  <a:pt x="4141044" y="1043939"/>
                  <a:pt x="4129079" y="1053560"/>
                  <a:pt x="4138703" y="1065530"/>
                </a:cubicBezTo>
                <a:cubicBezTo>
                  <a:pt x="4144615" y="1070897"/>
                  <a:pt x="4125501" y="1072951"/>
                  <a:pt x="4128249" y="1082993"/>
                </a:cubicBezTo>
                <a:cubicBezTo>
                  <a:pt x="4129487" y="1085194"/>
                  <a:pt x="4140488" y="1079010"/>
                  <a:pt x="4147363" y="1080938"/>
                </a:cubicBezTo>
                <a:cubicBezTo>
                  <a:pt x="4155477" y="1085068"/>
                  <a:pt x="4161388" y="1090434"/>
                  <a:pt x="4170738" y="1096765"/>
                </a:cubicBezTo>
                <a:cubicBezTo>
                  <a:pt x="4179125" y="1106535"/>
                  <a:pt x="4178437" y="1115611"/>
                  <a:pt x="4166471" y="1125234"/>
                </a:cubicBezTo>
                <a:cubicBezTo>
                  <a:pt x="4141305" y="1142278"/>
                  <a:pt x="4137452" y="1156029"/>
                  <a:pt x="4151337" y="1185880"/>
                </a:cubicBezTo>
                <a:cubicBezTo>
                  <a:pt x="4156286" y="1194685"/>
                  <a:pt x="4142120" y="1205544"/>
                  <a:pt x="4159309" y="1210365"/>
                </a:cubicBezTo>
                <a:cubicBezTo>
                  <a:pt x="4185164" y="1184245"/>
                  <a:pt x="4187920" y="1147936"/>
                  <a:pt x="4205665" y="1117687"/>
                </a:cubicBezTo>
                <a:cubicBezTo>
                  <a:pt x="4208827" y="1113012"/>
                  <a:pt x="4208552" y="1107373"/>
                  <a:pt x="4209517" y="1103935"/>
                </a:cubicBezTo>
                <a:cubicBezTo>
                  <a:pt x="4213642" y="1095822"/>
                  <a:pt x="4218043" y="1093348"/>
                  <a:pt x="4224918" y="1095278"/>
                </a:cubicBezTo>
                <a:cubicBezTo>
                  <a:pt x="4229592" y="1098442"/>
                  <a:pt x="4232067" y="1102845"/>
                  <a:pt x="4232341" y="1108484"/>
                </a:cubicBezTo>
                <a:cubicBezTo>
                  <a:pt x="4224362" y="1130348"/>
                  <a:pt x="4221059" y="1155379"/>
                  <a:pt x="4211843" y="1175042"/>
                </a:cubicBezTo>
                <a:cubicBezTo>
                  <a:pt x="4198499" y="1202818"/>
                  <a:pt x="4213073" y="1223592"/>
                  <a:pt x="4227373" y="1238729"/>
                </a:cubicBezTo>
                <a:cubicBezTo>
                  <a:pt x="4239197" y="1249462"/>
                  <a:pt x="4252533" y="1268034"/>
                  <a:pt x="4277010" y="1260069"/>
                </a:cubicBezTo>
                <a:cubicBezTo>
                  <a:pt x="4289250" y="1256085"/>
                  <a:pt x="4305201" y="1258706"/>
                  <a:pt x="4319914" y="1259126"/>
                </a:cubicBezTo>
                <a:cubicBezTo>
                  <a:pt x="4360617" y="1259418"/>
                  <a:pt x="4386465" y="1279648"/>
                  <a:pt x="4394024" y="1318850"/>
                </a:cubicBezTo>
                <a:cubicBezTo>
                  <a:pt x="4400069" y="1350210"/>
                  <a:pt x="4407078" y="1378133"/>
                  <a:pt x="4439529" y="1394653"/>
                </a:cubicBezTo>
                <a:lnTo>
                  <a:pt x="4465896" y="1405900"/>
                </a:lnTo>
                <a:lnTo>
                  <a:pt x="4496792" y="1389917"/>
                </a:lnTo>
                <a:cubicBezTo>
                  <a:pt x="4507035" y="1380041"/>
                  <a:pt x="4514057" y="1366965"/>
                  <a:pt x="4517002" y="1350259"/>
                </a:cubicBezTo>
                <a:cubicBezTo>
                  <a:pt x="4520352" y="1326277"/>
                  <a:pt x="4525431" y="1307426"/>
                  <a:pt x="4543362" y="1292820"/>
                </a:cubicBezTo>
                <a:cubicBezTo>
                  <a:pt x="4551896" y="1284234"/>
                  <a:pt x="4562155" y="1280780"/>
                  <a:pt x="4573307" y="1288454"/>
                </a:cubicBezTo>
                <a:cubicBezTo>
                  <a:pt x="4582731" y="1290996"/>
                  <a:pt x="4586185" y="1301260"/>
                  <a:pt x="4586211" y="1309822"/>
                </a:cubicBezTo>
                <a:cubicBezTo>
                  <a:pt x="4585426" y="1332941"/>
                  <a:pt x="4578645" y="1355222"/>
                  <a:pt x="4565007" y="1374097"/>
                </a:cubicBezTo>
                <a:lnTo>
                  <a:pt x="4525037" y="1424592"/>
                </a:lnTo>
                <a:lnTo>
                  <a:pt x="4537809" y="1428478"/>
                </a:lnTo>
                <a:cubicBezTo>
                  <a:pt x="4547845" y="1431526"/>
                  <a:pt x="4558400" y="1433560"/>
                  <a:pt x="4570157" y="1431296"/>
                </a:cubicBezTo>
                <a:cubicBezTo>
                  <a:pt x="4577996" y="1429785"/>
                  <a:pt x="4581708" y="1436389"/>
                  <a:pt x="4584183" y="1440791"/>
                </a:cubicBezTo>
                <a:cubicBezTo>
                  <a:pt x="4602468" y="1468169"/>
                  <a:pt x="4606314" y="1500767"/>
                  <a:pt x="4615797" y="1533093"/>
                </a:cubicBezTo>
                <a:cubicBezTo>
                  <a:pt x="4619782" y="1545335"/>
                  <a:pt x="4624319" y="1557269"/>
                  <a:pt x="4630077" y="1568154"/>
                </a:cubicBezTo>
                <a:lnTo>
                  <a:pt x="4642622" y="1584865"/>
                </a:lnTo>
                <a:lnTo>
                  <a:pt x="4650392" y="1585335"/>
                </a:lnTo>
                <a:cubicBezTo>
                  <a:pt x="4669212" y="1581857"/>
                  <a:pt x="4687170" y="1575812"/>
                  <a:pt x="4706855" y="1574900"/>
                </a:cubicBezTo>
                <a:cubicBezTo>
                  <a:pt x="4719693" y="1574864"/>
                  <a:pt x="4728693" y="1578264"/>
                  <a:pt x="4733741" y="1584777"/>
                </a:cubicBezTo>
                <a:lnTo>
                  <a:pt x="4735707" y="1602394"/>
                </a:lnTo>
                <a:lnTo>
                  <a:pt x="4744256" y="1600647"/>
                </a:lnTo>
                <a:cubicBezTo>
                  <a:pt x="4756082" y="1599792"/>
                  <a:pt x="4768286" y="1600897"/>
                  <a:pt x="4780936" y="1605372"/>
                </a:cubicBezTo>
                <a:cubicBezTo>
                  <a:pt x="4801836" y="1616799"/>
                  <a:pt x="4810496" y="1632206"/>
                  <a:pt x="4803756" y="1656271"/>
                </a:cubicBezTo>
                <a:cubicBezTo>
                  <a:pt x="4798940" y="1673462"/>
                  <a:pt x="4788212" y="1685285"/>
                  <a:pt x="4782161" y="1700274"/>
                </a:cubicBezTo>
                <a:cubicBezTo>
                  <a:pt x="4772256" y="1729014"/>
                  <a:pt x="4768951" y="1754045"/>
                  <a:pt x="4785999" y="1779221"/>
                </a:cubicBezTo>
                <a:cubicBezTo>
                  <a:pt x="4790949" y="1788026"/>
                  <a:pt x="4795899" y="1796830"/>
                  <a:pt x="4800847" y="1805635"/>
                </a:cubicBezTo>
                <a:lnTo>
                  <a:pt x="4804501" y="1810637"/>
                </a:lnTo>
                <a:lnTo>
                  <a:pt x="4845375" y="1808249"/>
                </a:lnTo>
                <a:cubicBezTo>
                  <a:pt x="4846894" y="1814880"/>
                  <a:pt x="4846053" y="1820341"/>
                  <a:pt x="4843969" y="1825149"/>
                </a:cubicBezTo>
                <a:lnTo>
                  <a:pt x="4843929" y="1825206"/>
                </a:lnTo>
                <a:lnTo>
                  <a:pt x="4852839" y="1826013"/>
                </a:lnTo>
                <a:cubicBezTo>
                  <a:pt x="4859010" y="1827976"/>
                  <a:pt x="4865335" y="1830215"/>
                  <a:pt x="4872074" y="1829323"/>
                </a:cubicBezTo>
                <a:cubicBezTo>
                  <a:pt x="4896826" y="1826996"/>
                  <a:pt x="4915835" y="1840208"/>
                  <a:pt x="4925096" y="1859262"/>
                </a:cubicBezTo>
                <a:lnTo>
                  <a:pt x="4929808" y="1883858"/>
                </a:lnTo>
                <a:lnTo>
                  <a:pt x="4939343" y="1886966"/>
                </a:lnTo>
                <a:cubicBezTo>
                  <a:pt x="4956041" y="1888844"/>
                  <a:pt x="4973154" y="1886656"/>
                  <a:pt x="4991962" y="1878897"/>
                </a:cubicBezTo>
                <a:cubicBezTo>
                  <a:pt x="4996228" y="1874604"/>
                  <a:pt x="4999657" y="1876306"/>
                  <a:pt x="5003950" y="1880575"/>
                </a:cubicBezTo>
                <a:cubicBezTo>
                  <a:pt x="4998008" y="1896860"/>
                  <a:pt x="4979187" y="1900338"/>
                  <a:pt x="4972381" y="1914056"/>
                </a:cubicBezTo>
                <a:cubicBezTo>
                  <a:pt x="4973245" y="1916623"/>
                  <a:pt x="4974108" y="1919188"/>
                  <a:pt x="4975836" y="1924321"/>
                </a:cubicBezTo>
                <a:cubicBezTo>
                  <a:pt x="4991365" y="1964091"/>
                  <a:pt x="5011707" y="2003846"/>
                  <a:pt x="5015575" y="2048343"/>
                </a:cubicBezTo>
                <a:lnTo>
                  <a:pt x="5014612" y="2066816"/>
                </a:lnTo>
                <a:lnTo>
                  <a:pt x="5068869" y="2055795"/>
                </a:lnTo>
                <a:cubicBezTo>
                  <a:pt x="5091061" y="2050200"/>
                  <a:pt x="5113097" y="2044332"/>
                  <a:pt x="5135512" y="2040422"/>
                </a:cubicBezTo>
                <a:cubicBezTo>
                  <a:pt x="5151189" y="2037403"/>
                  <a:pt x="5165629" y="2032183"/>
                  <a:pt x="5180616" y="2038241"/>
                </a:cubicBezTo>
                <a:cubicBezTo>
                  <a:pt x="5192167" y="2043336"/>
                  <a:pt x="5207843" y="2040317"/>
                  <a:pt x="5204265" y="2059708"/>
                </a:cubicBezTo>
                <a:cubicBezTo>
                  <a:pt x="5201375" y="2070022"/>
                  <a:pt x="5212238" y="2084193"/>
                  <a:pt x="5192160" y="2089685"/>
                </a:cubicBezTo>
                <a:cubicBezTo>
                  <a:pt x="5176483" y="2092704"/>
                  <a:pt x="5169194" y="2105491"/>
                  <a:pt x="5148842" y="2105345"/>
                </a:cubicBezTo>
                <a:cubicBezTo>
                  <a:pt x="5131928" y="2106163"/>
                  <a:pt x="5112124" y="2117294"/>
                  <a:pt x="5101673" y="2134757"/>
                </a:cubicBezTo>
                <a:cubicBezTo>
                  <a:pt x="5093145" y="2145342"/>
                  <a:pt x="5085032" y="2141214"/>
                  <a:pt x="5078431" y="2144923"/>
                </a:cubicBezTo>
                <a:cubicBezTo>
                  <a:pt x="5069011" y="2148770"/>
                  <a:pt x="5060726" y="2146910"/>
                  <a:pt x="5052563" y="2144620"/>
                </a:cubicBezTo>
                <a:lnTo>
                  <a:pt x="5037286" y="2142869"/>
                </a:lnTo>
                <a:lnTo>
                  <a:pt x="5039213" y="2146539"/>
                </a:lnTo>
                <a:cubicBezTo>
                  <a:pt x="5039657" y="2152103"/>
                  <a:pt x="5037321" y="2157888"/>
                  <a:pt x="5030489" y="2163045"/>
                </a:cubicBezTo>
                <a:lnTo>
                  <a:pt x="5028179" y="2165369"/>
                </a:lnTo>
                <a:lnTo>
                  <a:pt x="5046078" y="2171076"/>
                </a:lnTo>
                <a:cubicBezTo>
                  <a:pt x="5062408" y="2175655"/>
                  <a:pt x="5078495" y="2181095"/>
                  <a:pt x="5093139" y="2191692"/>
                </a:cubicBezTo>
                <a:cubicBezTo>
                  <a:pt x="5104687" y="2196786"/>
                  <a:pt x="5118438" y="2200643"/>
                  <a:pt x="5123662" y="2215086"/>
                </a:cubicBezTo>
                <a:cubicBezTo>
                  <a:pt x="5122699" y="2218526"/>
                  <a:pt x="5125173" y="2222928"/>
                  <a:pt x="5128611" y="2223892"/>
                </a:cubicBezTo>
                <a:cubicBezTo>
                  <a:pt x="5186634" y="2255001"/>
                  <a:pt x="5200927" y="2316485"/>
                  <a:pt x="5228422" y="2370550"/>
                </a:cubicBezTo>
                <a:cubicBezTo>
                  <a:pt x="5229660" y="2372750"/>
                  <a:pt x="5226497" y="2377426"/>
                  <a:pt x="5228697" y="2376188"/>
                </a:cubicBezTo>
                <a:cubicBezTo>
                  <a:pt x="5262110" y="2389270"/>
                  <a:pt x="5261555" y="2424342"/>
                  <a:pt x="5262652" y="2446897"/>
                </a:cubicBezTo>
                <a:cubicBezTo>
                  <a:pt x="5266498" y="2479496"/>
                  <a:pt x="5284508" y="2501235"/>
                  <a:pt x="5299355" y="2527647"/>
                </a:cubicBezTo>
                <a:cubicBezTo>
                  <a:pt x="5308015" y="2543057"/>
                  <a:pt x="5331804" y="2544168"/>
                  <a:pt x="5348719" y="2543349"/>
                </a:cubicBezTo>
                <a:cubicBezTo>
                  <a:pt x="5367833" y="2541295"/>
                  <a:pt x="5381583" y="2545151"/>
                  <a:pt x="5393408" y="2555885"/>
                </a:cubicBezTo>
                <a:cubicBezTo>
                  <a:pt x="5398083" y="2559051"/>
                  <a:pt x="5402759" y="2562217"/>
                  <a:pt x="5407160" y="2559743"/>
                </a:cubicBezTo>
                <a:cubicBezTo>
                  <a:pt x="5427651" y="2539534"/>
                  <a:pt x="5449372" y="2567875"/>
                  <a:pt x="5472613" y="2557709"/>
                </a:cubicBezTo>
                <a:cubicBezTo>
                  <a:pt x="5480452" y="2556199"/>
                  <a:pt x="5484437" y="2568442"/>
                  <a:pt x="5485949" y="2576283"/>
                </a:cubicBezTo>
                <a:cubicBezTo>
                  <a:pt x="5490899" y="2585087"/>
                  <a:pt x="5473985" y="2585904"/>
                  <a:pt x="5476734" y="2595946"/>
                </a:cubicBezTo>
                <a:cubicBezTo>
                  <a:pt x="5480171" y="2596910"/>
                  <a:pt x="5485810" y="2596637"/>
                  <a:pt x="5490484" y="2599804"/>
                </a:cubicBezTo>
                <a:cubicBezTo>
                  <a:pt x="5498596" y="2603933"/>
                  <a:pt x="5516473" y="2599677"/>
                  <a:pt x="5519497" y="2615358"/>
                </a:cubicBezTo>
                <a:cubicBezTo>
                  <a:pt x="5524719" y="2629801"/>
                  <a:pt x="5531179" y="2646446"/>
                  <a:pt x="5529803" y="2664600"/>
                </a:cubicBezTo>
                <a:cubicBezTo>
                  <a:pt x="5526223" y="2683991"/>
                  <a:pt x="5519210" y="2702418"/>
                  <a:pt x="5499679" y="2719188"/>
                </a:cubicBezTo>
                <a:cubicBezTo>
                  <a:pt x="5486478" y="2726609"/>
                  <a:pt x="5473551" y="2739669"/>
                  <a:pt x="5457599" y="2737049"/>
                </a:cubicBezTo>
                <a:cubicBezTo>
                  <a:pt x="5433810" y="2735938"/>
                  <a:pt x="5409747" y="2729188"/>
                  <a:pt x="5390773" y="2710887"/>
                </a:cubicBezTo>
                <a:cubicBezTo>
                  <a:pt x="5384860" y="2705521"/>
                  <a:pt x="5381149" y="2698917"/>
                  <a:pt x="5381838" y="2689840"/>
                </a:cubicBezTo>
                <a:cubicBezTo>
                  <a:pt x="5383215" y="2671686"/>
                  <a:pt x="5382393" y="2654769"/>
                  <a:pt x="5381571" y="2637851"/>
                </a:cubicBezTo>
                <a:cubicBezTo>
                  <a:pt x="5351870" y="2631374"/>
                  <a:pt x="5320930" y="2622696"/>
                  <a:pt x="5289992" y="2614017"/>
                </a:cubicBezTo>
                <a:cubicBezTo>
                  <a:pt x="5269225" y="2628586"/>
                  <a:pt x="5265923" y="2653616"/>
                  <a:pt x="5259180" y="2677681"/>
                </a:cubicBezTo>
                <a:cubicBezTo>
                  <a:pt x="5249549" y="2712061"/>
                  <a:pt x="5246794" y="2748370"/>
                  <a:pt x="5222176" y="2776691"/>
                </a:cubicBezTo>
                <a:cubicBezTo>
                  <a:pt x="5215850" y="2786040"/>
                  <a:pt x="5213235" y="2801994"/>
                  <a:pt x="5205122" y="2797863"/>
                </a:cubicBezTo>
                <a:cubicBezTo>
                  <a:pt x="5187934" y="2793042"/>
                  <a:pt x="5176517" y="2813942"/>
                  <a:pt x="5159054" y="2803482"/>
                </a:cubicBezTo>
                <a:cubicBezTo>
                  <a:pt x="5150942" y="2799352"/>
                  <a:pt x="5140903" y="2802098"/>
                  <a:pt x="5134992" y="2796732"/>
                </a:cubicBezTo>
                <a:cubicBezTo>
                  <a:pt x="5107905" y="2774301"/>
                  <a:pt x="5067476" y="2779647"/>
                  <a:pt x="5042589" y="2755979"/>
                </a:cubicBezTo>
                <a:cubicBezTo>
                  <a:pt x="5036678" y="2750613"/>
                  <a:pt x="5026914" y="2758998"/>
                  <a:pt x="5027187" y="2764637"/>
                </a:cubicBezTo>
                <a:cubicBezTo>
                  <a:pt x="5035159" y="2789122"/>
                  <a:pt x="5021269" y="2805621"/>
                  <a:pt x="5017692" y="2825011"/>
                </a:cubicBezTo>
                <a:cubicBezTo>
                  <a:pt x="4982901" y="2830084"/>
                  <a:pt x="4955814" y="2807653"/>
                  <a:pt x="4929276" y="2796501"/>
                </a:cubicBezTo>
                <a:cubicBezTo>
                  <a:pt x="4919925" y="2790170"/>
                  <a:pt x="4909613" y="2787277"/>
                  <a:pt x="4898064" y="2782184"/>
                </a:cubicBezTo>
                <a:cubicBezTo>
                  <a:pt x="4894625" y="2781219"/>
                  <a:pt x="4888987" y="2781492"/>
                  <a:pt x="4888987" y="2781492"/>
                </a:cubicBezTo>
                <a:cubicBezTo>
                  <a:pt x="4879083" y="2810233"/>
                  <a:pt x="4837143" y="2807738"/>
                  <a:pt x="4828476" y="2838679"/>
                </a:cubicBezTo>
                <a:cubicBezTo>
                  <a:pt x="4811828" y="2891486"/>
                  <a:pt x="4812096" y="2943474"/>
                  <a:pt x="4792012" y="2995316"/>
                </a:cubicBezTo>
                <a:cubicBezTo>
                  <a:pt x="4786923" y="3006867"/>
                  <a:pt x="4794346" y="3020074"/>
                  <a:pt x="4799984" y="3019801"/>
                </a:cubicBezTo>
                <a:cubicBezTo>
                  <a:pt x="4825285" y="3028753"/>
                  <a:pt x="4824181" y="3052545"/>
                  <a:pt x="4837243" y="3065480"/>
                </a:cubicBezTo>
                <a:cubicBezTo>
                  <a:pt x="4842191" y="3074285"/>
                  <a:pt x="4842467" y="3079925"/>
                  <a:pt x="4841777" y="3089001"/>
                </a:cubicBezTo>
                <a:cubicBezTo>
                  <a:pt x="4825820" y="3132731"/>
                  <a:pt x="4836815" y="3172896"/>
                  <a:pt x="4860050" y="3209077"/>
                </a:cubicBezTo>
                <a:cubicBezTo>
                  <a:pt x="4862524" y="3213480"/>
                  <a:pt x="4865000" y="3217883"/>
                  <a:pt x="4861834" y="3222557"/>
                </a:cubicBezTo>
                <a:cubicBezTo>
                  <a:pt x="4838321" y="3227085"/>
                  <a:pt x="4828147" y="3203838"/>
                  <a:pt x="4816322" y="3193104"/>
                </a:cubicBezTo>
                <a:cubicBezTo>
                  <a:pt x="4783050" y="3159668"/>
                  <a:pt x="4742214" y="3133380"/>
                  <a:pt x="4699177" y="3108328"/>
                </a:cubicBezTo>
                <a:cubicBezTo>
                  <a:pt x="4679514" y="3099106"/>
                  <a:pt x="4661363" y="3097722"/>
                  <a:pt x="4644723" y="3104179"/>
                </a:cubicBezTo>
                <a:cubicBezTo>
                  <a:pt x="4599204" y="3121076"/>
                  <a:pt x="4562347" y="3153380"/>
                  <a:pt x="4540752" y="3197380"/>
                </a:cubicBezTo>
                <a:cubicBezTo>
                  <a:pt x="4532225" y="3207968"/>
                  <a:pt x="4535796" y="3234927"/>
                  <a:pt x="4544184" y="3244695"/>
                </a:cubicBezTo>
                <a:cubicBezTo>
                  <a:pt x="4592028" y="3298906"/>
                  <a:pt x="4594503" y="3303308"/>
                  <a:pt x="4596283" y="3363136"/>
                </a:cubicBezTo>
                <a:cubicBezTo>
                  <a:pt x="4597106" y="3380055"/>
                  <a:pt x="4603291" y="3391060"/>
                  <a:pt x="4610716" y="3404267"/>
                </a:cubicBezTo>
                <a:cubicBezTo>
                  <a:pt x="4654021" y="3481307"/>
                  <a:pt x="4697325" y="3558345"/>
                  <a:pt x="4739666" y="3638823"/>
                </a:cubicBezTo>
                <a:cubicBezTo>
                  <a:pt x="4750801" y="3658634"/>
                  <a:pt x="4773902" y="3668822"/>
                  <a:pt x="4782837" y="3689868"/>
                </a:cubicBezTo>
                <a:cubicBezTo>
                  <a:pt x="4791772" y="3710916"/>
                  <a:pt x="4803871" y="3727288"/>
                  <a:pt x="4815006" y="3747099"/>
                </a:cubicBezTo>
                <a:cubicBezTo>
                  <a:pt x="4818719" y="3753702"/>
                  <a:pt x="4826556" y="3752193"/>
                  <a:pt x="4829032" y="3756594"/>
                </a:cubicBezTo>
                <a:cubicBezTo>
                  <a:pt x="4836180" y="3764162"/>
                  <a:pt x="4846768" y="3772694"/>
                  <a:pt x="4837004" y="3781080"/>
                </a:cubicBezTo>
                <a:cubicBezTo>
                  <a:pt x="4828475" y="3791666"/>
                  <a:pt x="4815689" y="3784371"/>
                  <a:pt x="4809775" y="3779005"/>
                </a:cubicBezTo>
                <a:cubicBezTo>
                  <a:pt x="4802627" y="3771436"/>
                  <a:pt x="4789838" y="3764142"/>
                  <a:pt x="4786128" y="3757537"/>
                </a:cubicBezTo>
                <a:cubicBezTo>
                  <a:pt x="4771969" y="3722048"/>
                  <a:pt x="4740482" y="3702091"/>
                  <a:pt x="4725360" y="3670038"/>
                </a:cubicBezTo>
                <a:cubicBezTo>
                  <a:pt x="4680818" y="3590797"/>
                  <a:pt x="4637514" y="3513757"/>
                  <a:pt x="4594209" y="3436718"/>
                </a:cubicBezTo>
                <a:cubicBezTo>
                  <a:pt x="4585548" y="3421310"/>
                  <a:pt x="4572760" y="3414015"/>
                  <a:pt x="4558738" y="3404519"/>
                </a:cubicBezTo>
                <a:cubicBezTo>
                  <a:pt x="4522573" y="3381395"/>
                  <a:pt x="4488614" y="3357037"/>
                  <a:pt x="4480507" y="3306558"/>
                </a:cubicBezTo>
                <a:cubicBezTo>
                  <a:pt x="4475839" y="3257043"/>
                  <a:pt x="4421110" y="3247252"/>
                  <a:pt x="4381231" y="3263877"/>
                </a:cubicBezTo>
                <a:cubicBezTo>
                  <a:pt x="4343551" y="3279265"/>
                  <a:pt x="4308620" y="3304692"/>
                  <a:pt x="4271213" y="3325719"/>
                </a:cubicBezTo>
                <a:cubicBezTo>
                  <a:pt x="4260211" y="3331903"/>
                  <a:pt x="4245217" y="3372193"/>
                  <a:pt x="4243839" y="3390348"/>
                </a:cubicBezTo>
                <a:cubicBezTo>
                  <a:pt x="4241706" y="3404582"/>
                  <a:pt x="4243492" y="3418061"/>
                  <a:pt x="4245828" y="3431231"/>
                </a:cubicBezTo>
                <a:lnTo>
                  <a:pt x="4249487" y="3458234"/>
                </a:lnTo>
                <a:lnTo>
                  <a:pt x="4268459" y="3485180"/>
                </a:lnTo>
                <a:cubicBezTo>
                  <a:pt x="4281443" y="3505708"/>
                  <a:pt x="4292876" y="3526961"/>
                  <a:pt x="4301641" y="3549872"/>
                </a:cubicBezTo>
                <a:cubicBezTo>
                  <a:pt x="4307055" y="3565296"/>
                  <a:pt x="4316508" y="3563422"/>
                  <a:pt x="4327699" y="3562381"/>
                </a:cubicBezTo>
                <a:cubicBezTo>
                  <a:pt x="4364295" y="3559642"/>
                  <a:pt x="4401792" y="3559473"/>
                  <a:pt x="4443283" y="3566565"/>
                </a:cubicBezTo>
                <a:cubicBezTo>
                  <a:pt x="4417314" y="3587231"/>
                  <a:pt x="4389789" y="3591118"/>
                  <a:pt x="4362331" y="3599313"/>
                </a:cubicBezTo>
                <a:cubicBezTo>
                  <a:pt x="4304843" y="3616605"/>
                  <a:pt x="4286341" y="3646200"/>
                  <a:pt x="4297508" y="3698587"/>
                </a:cubicBezTo>
                <a:cubicBezTo>
                  <a:pt x="4301772" y="3723079"/>
                  <a:pt x="4314000" y="3733224"/>
                  <a:pt x="4338953" y="3730240"/>
                </a:cubicBezTo>
                <a:cubicBezTo>
                  <a:pt x="4350144" y="3729199"/>
                  <a:pt x="4360432" y="3725588"/>
                  <a:pt x="4372142" y="3730140"/>
                </a:cubicBezTo>
                <a:cubicBezTo>
                  <a:pt x="4367268" y="3749176"/>
                  <a:pt x="4350550" y="3755045"/>
                  <a:pt x="4336403" y="3760011"/>
                </a:cubicBezTo>
                <a:cubicBezTo>
                  <a:pt x="4320971" y="3765428"/>
                  <a:pt x="4319369" y="3773209"/>
                  <a:pt x="4322595" y="3786514"/>
                </a:cubicBezTo>
                <a:cubicBezTo>
                  <a:pt x="4332656" y="3823408"/>
                  <a:pt x="4355894" y="3848458"/>
                  <a:pt x="4384277" y="3871702"/>
                </a:cubicBezTo>
                <a:cubicBezTo>
                  <a:pt x="4400431" y="3884800"/>
                  <a:pt x="4418322" y="3898733"/>
                  <a:pt x="4434476" y="3911831"/>
                </a:cubicBezTo>
                <a:cubicBezTo>
                  <a:pt x="4459384" y="3933408"/>
                  <a:pt x="4474454" y="3959880"/>
                  <a:pt x="4475830" y="3992604"/>
                </a:cubicBezTo>
                <a:cubicBezTo>
                  <a:pt x="4478491" y="4024877"/>
                  <a:pt x="4491171" y="4036308"/>
                  <a:pt x="4523073" y="4036659"/>
                </a:cubicBezTo>
                <a:cubicBezTo>
                  <a:pt x="4527382" y="4036590"/>
                  <a:pt x="4531241" y="4035236"/>
                  <a:pt x="4538122" y="4034264"/>
                </a:cubicBezTo>
                <a:cubicBezTo>
                  <a:pt x="4533767" y="4058894"/>
                  <a:pt x="4515830" y="4069521"/>
                  <a:pt x="4501368" y="4081817"/>
                </a:cubicBezTo>
                <a:cubicBezTo>
                  <a:pt x="4483498" y="4096752"/>
                  <a:pt x="4472127" y="4113738"/>
                  <a:pt x="4473367" y="4137847"/>
                </a:cubicBezTo>
                <a:cubicBezTo>
                  <a:pt x="4472351" y="4155528"/>
                  <a:pt x="4478984" y="4166194"/>
                  <a:pt x="4497959" y="4166752"/>
                </a:cubicBezTo>
                <a:cubicBezTo>
                  <a:pt x="4518219" y="4166859"/>
                  <a:pt x="4532952" y="4171794"/>
                  <a:pt x="4539336" y="4194097"/>
                </a:cubicBezTo>
                <a:cubicBezTo>
                  <a:pt x="4546556" y="4214663"/>
                  <a:pt x="4532026" y="4222651"/>
                  <a:pt x="4517947" y="4231925"/>
                </a:cubicBezTo>
                <a:cubicBezTo>
                  <a:pt x="4513254" y="4235016"/>
                  <a:pt x="4504252" y="4238176"/>
                  <a:pt x="4508696" y="4246722"/>
                </a:cubicBezTo>
                <a:cubicBezTo>
                  <a:pt x="4512306" y="4257005"/>
                  <a:pt x="4521511" y="4266768"/>
                  <a:pt x="4532701" y="4265727"/>
                </a:cubicBezTo>
                <a:cubicBezTo>
                  <a:pt x="4563701" y="4263508"/>
                  <a:pt x="4567446" y="4282407"/>
                  <a:pt x="4569138" y="4307801"/>
                </a:cubicBezTo>
                <a:lnTo>
                  <a:pt x="4581251" y="4356204"/>
                </a:lnTo>
                <a:lnTo>
                  <a:pt x="4581479" y="4355344"/>
                </a:lnTo>
                <a:cubicBezTo>
                  <a:pt x="4582962" y="4353590"/>
                  <a:pt x="4585120" y="4352240"/>
                  <a:pt x="4587279" y="4351160"/>
                </a:cubicBezTo>
                <a:cubicBezTo>
                  <a:pt x="4608862" y="4339284"/>
                  <a:pt x="4626128" y="4319848"/>
                  <a:pt x="4644474" y="4303653"/>
                </a:cubicBezTo>
                <a:cubicBezTo>
                  <a:pt x="4672532" y="4278820"/>
                  <a:pt x="4703828" y="4264784"/>
                  <a:pt x="4741598" y="4274501"/>
                </a:cubicBezTo>
                <a:cubicBezTo>
                  <a:pt x="4756706" y="4277740"/>
                  <a:pt x="4766419" y="4269103"/>
                  <a:pt x="4775052" y="4260465"/>
                </a:cubicBezTo>
                <a:cubicBezTo>
                  <a:pt x="4795556" y="4241031"/>
                  <a:pt x="4806348" y="4242110"/>
                  <a:pt x="4822535" y="4263704"/>
                </a:cubicBezTo>
                <a:cubicBezTo>
                  <a:pt x="4838722" y="4287458"/>
                  <a:pt x="4838722" y="4287458"/>
                  <a:pt x="4862464" y="4268023"/>
                </a:cubicBezTo>
                <a:cubicBezTo>
                  <a:pt x="4867859" y="4263704"/>
                  <a:pt x="4872176" y="4260465"/>
                  <a:pt x="4878651" y="4266943"/>
                </a:cubicBezTo>
                <a:cubicBezTo>
                  <a:pt x="4903472" y="4288537"/>
                  <a:pt x="4928292" y="4307972"/>
                  <a:pt x="4952034" y="4330645"/>
                </a:cubicBezTo>
                <a:cubicBezTo>
                  <a:pt x="4970379" y="4346841"/>
                  <a:pt x="4982250" y="4367356"/>
                  <a:pt x="4987646" y="4391109"/>
                </a:cubicBezTo>
                <a:cubicBezTo>
                  <a:pt x="4991963" y="4406225"/>
                  <a:pt x="5030812" y="4435377"/>
                  <a:pt x="5046999" y="4436456"/>
                </a:cubicBezTo>
                <a:cubicBezTo>
                  <a:pt x="5052395" y="4436456"/>
                  <a:pt x="5056712" y="4436456"/>
                  <a:pt x="5058870" y="4429978"/>
                </a:cubicBezTo>
                <a:cubicBezTo>
                  <a:pt x="5073978" y="4396508"/>
                  <a:pt x="5103116" y="4380312"/>
                  <a:pt x="5134411" y="4366276"/>
                </a:cubicBezTo>
                <a:cubicBezTo>
                  <a:pt x="5140886" y="4363037"/>
                  <a:pt x="5146282" y="4360877"/>
                  <a:pt x="5151678" y="4357638"/>
                </a:cubicBezTo>
                <a:cubicBezTo>
                  <a:pt x="5168944" y="4346841"/>
                  <a:pt x="5184052" y="4341442"/>
                  <a:pt x="5205636" y="4349000"/>
                </a:cubicBezTo>
                <a:cubicBezTo>
                  <a:pt x="5227219" y="4356559"/>
                  <a:pt x="5248802" y="4344681"/>
                  <a:pt x="5268226" y="4333885"/>
                </a:cubicBezTo>
                <a:cubicBezTo>
                  <a:pt x="5277939" y="4329566"/>
                  <a:pt x="5284414" y="4327406"/>
                  <a:pt x="5294126" y="4334964"/>
                </a:cubicBezTo>
                <a:cubicBezTo>
                  <a:pt x="5335134" y="4365196"/>
                  <a:pt x="5380459" y="4387870"/>
                  <a:pt x="5433338" y="4392189"/>
                </a:cubicBezTo>
                <a:cubicBezTo>
                  <a:pt x="5440892" y="4393268"/>
                  <a:pt x="5444129" y="4395428"/>
                  <a:pt x="5441971" y="4402986"/>
                </a:cubicBezTo>
                <a:cubicBezTo>
                  <a:pt x="5435496" y="4433217"/>
                  <a:pt x="5451683" y="4452652"/>
                  <a:pt x="5473266" y="4468847"/>
                </a:cubicBezTo>
                <a:cubicBezTo>
                  <a:pt x="5482979" y="4476405"/>
                  <a:pt x="5488374" y="4482883"/>
                  <a:pt x="5481899" y="4496919"/>
                </a:cubicBezTo>
                <a:cubicBezTo>
                  <a:pt x="5472187" y="4514195"/>
                  <a:pt x="5480820" y="4530390"/>
                  <a:pt x="5492691" y="4544426"/>
                </a:cubicBezTo>
                <a:cubicBezTo>
                  <a:pt x="5502403" y="4556303"/>
                  <a:pt x="5514274" y="4568179"/>
                  <a:pt x="5523987" y="4580056"/>
                </a:cubicBezTo>
                <a:cubicBezTo>
                  <a:pt x="5528303" y="4585994"/>
                  <a:pt x="5530731" y="4591663"/>
                  <a:pt x="5529787" y="4596252"/>
                </a:cubicBezTo>
                <a:cubicBezTo>
                  <a:pt x="5528843" y="4600841"/>
                  <a:pt x="5524527" y="4604349"/>
                  <a:pt x="5515353" y="4605969"/>
                </a:cubicBezTo>
                <a:cubicBezTo>
                  <a:pt x="5511037" y="4605969"/>
                  <a:pt x="5506720" y="4607049"/>
                  <a:pt x="5502403" y="4609208"/>
                </a:cubicBezTo>
                <a:cubicBezTo>
                  <a:pt x="5497008" y="4611367"/>
                  <a:pt x="5488374" y="4611367"/>
                  <a:pt x="5487295" y="4618925"/>
                </a:cubicBezTo>
                <a:cubicBezTo>
                  <a:pt x="5487295" y="4625403"/>
                  <a:pt x="5492691" y="4629722"/>
                  <a:pt x="5497008" y="4632961"/>
                </a:cubicBezTo>
                <a:cubicBezTo>
                  <a:pt x="5515353" y="4649157"/>
                  <a:pt x="5514274" y="4655635"/>
                  <a:pt x="5491612" y="4665352"/>
                </a:cubicBezTo>
                <a:cubicBezTo>
                  <a:pt x="5486216" y="4667512"/>
                  <a:pt x="5481899" y="4668591"/>
                  <a:pt x="5477583" y="4671830"/>
                </a:cubicBezTo>
                <a:cubicBezTo>
                  <a:pt x="5471108" y="4676149"/>
                  <a:pt x="5465712" y="4680468"/>
                  <a:pt x="5470029" y="4691265"/>
                </a:cubicBezTo>
                <a:cubicBezTo>
                  <a:pt x="5475424" y="4700983"/>
                  <a:pt x="5479741" y="4700983"/>
                  <a:pt x="5488374" y="4698823"/>
                </a:cubicBezTo>
                <a:lnTo>
                  <a:pt x="5504696" y="4697004"/>
                </a:lnTo>
                <a:lnTo>
                  <a:pt x="5420769" y="4781392"/>
                </a:lnTo>
                <a:lnTo>
                  <a:pt x="5413913" y="4776562"/>
                </a:lnTo>
                <a:cubicBezTo>
                  <a:pt x="5404200" y="4774402"/>
                  <a:pt x="5397726" y="4777641"/>
                  <a:pt x="5393409" y="4786279"/>
                </a:cubicBezTo>
                <a:cubicBezTo>
                  <a:pt x="5390171" y="4792757"/>
                  <a:pt x="5388013" y="4799235"/>
                  <a:pt x="5384776" y="4805713"/>
                </a:cubicBezTo>
                <a:cubicBezTo>
                  <a:pt x="5379380" y="4816510"/>
                  <a:pt x="5371826" y="4820829"/>
                  <a:pt x="5358876" y="4818670"/>
                </a:cubicBezTo>
                <a:cubicBezTo>
                  <a:pt x="5320026" y="4812192"/>
                  <a:pt x="5293047" y="4826228"/>
                  <a:pt x="5275781" y="4860778"/>
                </a:cubicBezTo>
                <a:cubicBezTo>
                  <a:pt x="5272543" y="4866176"/>
                  <a:pt x="5273622" y="4878053"/>
                  <a:pt x="5263910" y="4875894"/>
                </a:cubicBezTo>
                <a:cubicBezTo>
                  <a:pt x="5254197" y="4874814"/>
                  <a:pt x="5252039" y="4865097"/>
                  <a:pt x="5250960" y="4855379"/>
                </a:cubicBezTo>
                <a:cubicBezTo>
                  <a:pt x="5250960" y="4854300"/>
                  <a:pt x="5250960" y="4853220"/>
                  <a:pt x="5250960" y="4852140"/>
                </a:cubicBezTo>
                <a:cubicBezTo>
                  <a:pt x="5246643" y="4826228"/>
                  <a:pt x="5234772" y="4818670"/>
                  <a:pt x="5214269" y="4831626"/>
                </a:cubicBezTo>
                <a:cubicBezTo>
                  <a:pt x="5194844" y="4843503"/>
                  <a:pt x="5179736" y="4840264"/>
                  <a:pt x="5163548" y="4829467"/>
                </a:cubicBezTo>
                <a:cubicBezTo>
                  <a:pt x="5141965" y="4815431"/>
                  <a:pt x="5119303" y="4804634"/>
                  <a:pt x="5092324" y="4811112"/>
                </a:cubicBezTo>
                <a:cubicBezTo>
                  <a:pt x="5080453" y="4814351"/>
                  <a:pt x="5075057" y="4802474"/>
                  <a:pt x="5072899" y="4794916"/>
                </a:cubicBezTo>
                <a:cubicBezTo>
                  <a:pt x="5063187" y="4766844"/>
                  <a:pt x="5044841" y="4753888"/>
                  <a:pt x="5016783" y="4750649"/>
                </a:cubicBezTo>
                <a:cubicBezTo>
                  <a:pt x="4999517" y="4748489"/>
                  <a:pt x="4996279" y="4742011"/>
                  <a:pt x="5007071" y="4724736"/>
                </a:cubicBezTo>
                <a:cubicBezTo>
                  <a:pt x="5029733" y="4688026"/>
                  <a:pt x="5013546" y="4634041"/>
                  <a:pt x="4975775" y="4617845"/>
                </a:cubicBezTo>
                <a:cubicBezTo>
                  <a:pt x="4968221" y="4614606"/>
                  <a:pt x="4958509" y="4610288"/>
                  <a:pt x="4952034" y="4617845"/>
                </a:cubicBezTo>
                <a:cubicBezTo>
                  <a:pt x="4945559" y="4625403"/>
                  <a:pt x="4942321" y="4636200"/>
                  <a:pt x="4948796" y="4645918"/>
                </a:cubicBezTo>
                <a:cubicBezTo>
                  <a:pt x="4952034" y="4652396"/>
                  <a:pt x="4957430" y="4658874"/>
                  <a:pt x="4961746" y="4665352"/>
                </a:cubicBezTo>
                <a:cubicBezTo>
                  <a:pt x="4967142" y="4671830"/>
                  <a:pt x="4970379" y="4678309"/>
                  <a:pt x="4963904" y="4683708"/>
                </a:cubicBezTo>
                <a:cubicBezTo>
                  <a:pt x="4956350" y="4690186"/>
                  <a:pt x="4949875" y="4685867"/>
                  <a:pt x="4944480" y="4680468"/>
                </a:cubicBezTo>
                <a:cubicBezTo>
                  <a:pt x="4939084" y="4676149"/>
                  <a:pt x="4934767" y="4669671"/>
                  <a:pt x="4930451" y="4665352"/>
                </a:cubicBezTo>
                <a:cubicBezTo>
                  <a:pt x="4920738" y="4655635"/>
                  <a:pt x="4907788" y="4650236"/>
                  <a:pt x="4896997" y="4659954"/>
                </a:cubicBezTo>
                <a:cubicBezTo>
                  <a:pt x="4888363" y="4668591"/>
                  <a:pt x="4896997" y="4680468"/>
                  <a:pt x="4903472" y="4689106"/>
                </a:cubicBezTo>
                <a:cubicBezTo>
                  <a:pt x="4908867" y="4696664"/>
                  <a:pt x="4918580" y="4702062"/>
                  <a:pt x="4921817" y="4711780"/>
                </a:cubicBezTo>
                <a:cubicBezTo>
                  <a:pt x="4927213" y="4725816"/>
                  <a:pt x="4925055" y="4734453"/>
                  <a:pt x="4907788" y="4733374"/>
                </a:cubicBezTo>
                <a:cubicBezTo>
                  <a:pt x="4884047" y="4732294"/>
                  <a:pt x="4864622" y="4722577"/>
                  <a:pt x="4846276" y="4709620"/>
                </a:cubicBezTo>
                <a:cubicBezTo>
                  <a:pt x="4822535" y="4693425"/>
                  <a:pt x="4809585" y="4692345"/>
                  <a:pt x="4786923" y="4709620"/>
                </a:cubicBezTo>
                <a:cubicBezTo>
                  <a:pt x="4778290" y="4715019"/>
                  <a:pt x="4770736" y="4723656"/>
                  <a:pt x="4763181" y="4731214"/>
                </a:cubicBezTo>
                <a:cubicBezTo>
                  <a:pt x="4759944" y="4734453"/>
                  <a:pt x="4756706" y="4739852"/>
                  <a:pt x="4751311" y="4737692"/>
                </a:cubicBezTo>
                <a:cubicBezTo>
                  <a:pt x="4744836" y="4735533"/>
                  <a:pt x="4743756" y="4730135"/>
                  <a:pt x="4744836" y="4725816"/>
                </a:cubicBezTo>
                <a:cubicBezTo>
                  <a:pt x="4749152" y="4706381"/>
                  <a:pt x="4740519" y="4702062"/>
                  <a:pt x="4723252" y="4703142"/>
                </a:cubicBezTo>
                <a:cubicBezTo>
                  <a:pt x="4701669" y="4704222"/>
                  <a:pt x="4686561" y="4690186"/>
                  <a:pt x="4674690" y="4675069"/>
                </a:cubicBezTo>
                <a:cubicBezTo>
                  <a:pt x="4664978" y="4663193"/>
                  <a:pt x="4657424" y="4662113"/>
                  <a:pt x="4648790" y="4673990"/>
                </a:cubicBezTo>
                <a:cubicBezTo>
                  <a:pt x="4644474" y="4680468"/>
                  <a:pt x="4640157" y="4684787"/>
                  <a:pt x="4631524" y="4682628"/>
                </a:cubicBezTo>
                <a:cubicBezTo>
                  <a:pt x="4619653" y="4680468"/>
                  <a:pt x="4621811" y="4671830"/>
                  <a:pt x="4619653" y="4664272"/>
                </a:cubicBezTo>
                <a:cubicBezTo>
                  <a:pt x="4618574" y="4659954"/>
                  <a:pt x="4618574" y="4654555"/>
                  <a:pt x="4617495" y="4649157"/>
                </a:cubicBezTo>
                <a:cubicBezTo>
                  <a:pt x="4615067" y="4627293"/>
                  <a:pt x="4605354" y="4618183"/>
                  <a:pt x="4590179" y="4622282"/>
                </a:cubicBezTo>
                <a:lnTo>
                  <a:pt x="4586817" y="4623974"/>
                </a:lnTo>
                <a:lnTo>
                  <a:pt x="4584630" y="4635875"/>
                </a:lnTo>
                <a:cubicBezTo>
                  <a:pt x="4576236" y="4677803"/>
                  <a:pt x="4574566" y="4681277"/>
                  <a:pt x="4531541" y="4686274"/>
                </a:cubicBezTo>
                <a:cubicBezTo>
                  <a:pt x="4507873" y="4688806"/>
                  <a:pt x="4494629" y="4696343"/>
                  <a:pt x="4492463" y="4723091"/>
                </a:cubicBezTo>
                <a:cubicBezTo>
                  <a:pt x="4490612" y="4742510"/>
                  <a:pt x="4481880" y="4762900"/>
                  <a:pt x="4462206" y="4772694"/>
                </a:cubicBezTo>
                <a:cubicBezTo>
                  <a:pt x="4443818" y="4782036"/>
                  <a:pt x="4447044" y="4795342"/>
                  <a:pt x="4452007" y="4809481"/>
                </a:cubicBezTo>
                <a:cubicBezTo>
                  <a:pt x="4456970" y="4823620"/>
                  <a:pt x="4462768" y="4836023"/>
                  <a:pt x="4457827" y="4850751"/>
                </a:cubicBezTo>
                <a:cubicBezTo>
                  <a:pt x="4454555" y="4862006"/>
                  <a:pt x="4463241" y="4866176"/>
                  <a:pt x="4471025" y="4867775"/>
                </a:cubicBezTo>
                <a:cubicBezTo>
                  <a:pt x="4482667" y="4868020"/>
                  <a:pt x="4492572" y="4867431"/>
                  <a:pt x="4503311" y="4865104"/>
                </a:cubicBezTo>
                <a:cubicBezTo>
                  <a:pt x="4539907" y="4862365"/>
                  <a:pt x="4542095" y="4864484"/>
                  <a:pt x="4538327" y="4899014"/>
                </a:cubicBezTo>
                <a:cubicBezTo>
                  <a:pt x="4537311" y="4916696"/>
                  <a:pt x="4531535" y="4933161"/>
                  <a:pt x="4528782" y="4950009"/>
                </a:cubicBezTo>
                <a:cubicBezTo>
                  <a:pt x="4524359" y="4970331"/>
                  <a:pt x="4519936" y="4990652"/>
                  <a:pt x="4490855" y="4977760"/>
                </a:cubicBezTo>
                <a:cubicBezTo>
                  <a:pt x="4480882" y="4974042"/>
                  <a:pt x="4471948" y="4981510"/>
                  <a:pt x="4473436" y="4993981"/>
                </a:cubicBezTo>
                <a:cubicBezTo>
                  <a:pt x="4474542" y="5009475"/>
                  <a:pt x="4474812" y="5026705"/>
                  <a:pt x="4496877" y="5031953"/>
                </a:cubicBezTo>
                <a:cubicBezTo>
                  <a:pt x="4498163" y="5031502"/>
                  <a:pt x="4499449" y="5031051"/>
                  <a:pt x="4502473" y="5031433"/>
                </a:cubicBezTo>
                <a:cubicBezTo>
                  <a:pt x="4514114" y="5031678"/>
                  <a:pt x="4528961" y="5016360"/>
                  <a:pt x="4538301" y="5034738"/>
                </a:cubicBezTo>
                <a:cubicBezTo>
                  <a:pt x="4547190" y="5051831"/>
                  <a:pt x="4547911" y="5070346"/>
                  <a:pt x="4541751" y="5089834"/>
                </a:cubicBezTo>
                <a:cubicBezTo>
                  <a:pt x="4535524" y="5105014"/>
                  <a:pt x="4524085" y="5117692"/>
                  <a:pt x="4511743" y="5127799"/>
                </a:cubicBezTo>
                <a:cubicBezTo>
                  <a:pt x="4501522" y="5135718"/>
                  <a:pt x="4492520" y="5138878"/>
                  <a:pt x="4485820" y="5123905"/>
                </a:cubicBezTo>
                <a:cubicBezTo>
                  <a:pt x="4482729" y="5119215"/>
                  <a:pt x="4478352" y="5114976"/>
                  <a:pt x="4473208" y="5116782"/>
                </a:cubicBezTo>
                <a:cubicBezTo>
                  <a:pt x="4464206" y="5119942"/>
                  <a:pt x="4465175" y="5126821"/>
                  <a:pt x="4466980" y="5131962"/>
                </a:cubicBezTo>
                <a:cubicBezTo>
                  <a:pt x="4469304" y="5142697"/>
                  <a:pt x="4472462" y="5151694"/>
                  <a:pt x="4474335" y="5161144"/>
                </a:cubicBezTo>
                <a:cubicBezTo>
                  <a:pt x="4481306" y="5193347"/>
                  <a:pt x="4464790" y="5212139"/>
                  <a:pt x="4432436" y="5210502"/>
                </a:cubicBezTo>
                <a:cubicBezTo>
                  <a:pt x="4428127" y="5210571"/>
                  <a:pt x="4425104" y="5210188"/>
                  <a:pt x="4422080" y="5209806"/>
                </a:cubicBezTo>
                <a:cubicBezTo>
                  <a:pt x="4373257" y="5202400"/>
                  <a:pt x="4367278" y="5205942"/>
                  <a:pt x="4363328" y="5256417"/>
                </a:cubicBezTo>
                <a:cubicBezTo>
                  <a:pt x="4361478" y="5275836"/>
                  <a:pt x="4355634" y="5287993"/>
                  <a:pt x="4335441" y="5292194"/>
                </a:cubicBezTo>
                <a:cubicBezTo>
                  <a:pt x="4327273" y="5293617"/>
                  <a:pt x="4321294" y="5297160"/>
                  <a:pt x="4315316" y="5300702"/>
                </a:cubicBezTo>
                <a:cubicBezTo>
                  <a:pt x="4277186" y="5315531"/>
                  <a:pt x="4252570" y="5340053"/>
                  <a:pt x="4258458" y="5385631"/>
                </a:cubicBezTo>
                <a:cubicBezTo>
                  <a:pt x="4260014" y="5402410"/>
                  <a:pt x="4258998" y="5420092"/>
                  <a:pt x="4253222" y="5436557"/>
                </a:cubicBezTo>
                <a:cubicBezTo>
                  <a:pt x="4249950" y="5447812"/>
                  <a:pt x="4241467" y="5456565"/>
                  <a:pt x="4229825" y="5456320"/>
                </a:cubicBezTo>
                <a:cubicBezTo>
                  <a:pt x="4215611" y="5456978"/>
                  <a:pt x="4216694" y="5443604"/>
                  <a:pt x="4214822" y="5434155"/>
                </a:cubicBezTo>
                <a:cubicBezTo>
                  <a:pt x="4200113" y="5375792"/>
                  <a:pt x="4200113" y="5375792"/>
                  <a:pt x="4150160" y="5406321"/>
                </a:cubicBezTo>
                <a:cubicBezTo>
                  <a:pt x="4132223" y="5416948"/>
                  <a:pt x="4114670" y="5424554"/>
                  <a:pt x="4094026" y="5427469"/>
                </a:cubicBezTo>
                <a:cubicBezTo>
                  <a:pt x="4072931" y="5429099"/>
                  <a:pt x="4056144" y="5430660"/>
                  <a:pt x="4039855" y="5408946"/>
                </a:cubicBezTo>
                <a:cubicBezTo>
                  <a:pt x="4014812" y="5378755"/>
                  <a:pt x="3962333" y="5385626"/>
                  <a:pt x="3927948" y="5419353"/>
                </a:cubicBezTo>
                <a:cubicBezTo>
                  <a:pt x="3922421" y="5424181"/>
                  <a:pt x="3918630" y="5429843"/>
                  <a:pt x="3912268" y="5436408"/>
                </a:cubicBezTo>
                <a:cubicBezTo>
                  <a:pt x="3896746" y="5408649"/>
                  <a:pt x="3879554" y="5384365"/>
                  <a:pt x="3845463" y="5381894"/>
                </a:cubicBezTo>
                <a:cubicBezTo>
                  <a:pt x="3814396" y="5379805"/>
                  <a:pt x="3790931" y="5395261"/>
                  <a:pt x="3765729" y="5409883"/>
                </a:cubicBezTo>
                <a:cubicBezTo>
                  <a:pt x="3760450" y="5403073"/>
                  <a:pt x="3764691" y="5398697"/>
                  <a:pt x="3765910" y="5393938"/>
                </a:cubicBezTo>
                <a:cubicBezTo>
                  <a:pt x="3781704" y="5356630"/>
                  <a:pt x="3760136" y="5328107"/>
                  <a:pt x="3718780" y="5329630"/>
                </a:cubicBezTo>
                <a:cubicBezTo>
                  <a:pt x="3676138" y="5331605"/>
                  <a:pt x="3676138" y="5331605"/>
                  <a:pt x="3675462" y="5288528"/>
                </a:cubicBezTo>
                <a:cubicBezTo>
                  <a:pt x="3674989" y="5258375"/>
                  <a:pt x="3649630" y="5235514"/>
                  <a:pt x="3619984" y="5241589"/>
                </a:cubicBezTo>
                <a:cubicBezTo>
                  <a:pt x="3604935" y="5243984"/>
                  <a:pt x="3608161" y="5257289"/>
                  <a:pt x="3608747" y="5267190"/>
                </a:cubicBezTo>
                <a:cubicBezTo>
                  <a:pt x="3610304" y="5283969"/>
                  <a:pt x="3614048" y="5302867"/>
                  <a:pt x="3596563" y="5314780"/>
                </a:cubicBezTo>
                <a:cubicBezTo>
                  <a:pt x="3584605" y="5321866"/>
                  <a:pt x="3576054" y="5326311"/>
                  <a:pt x="3574430" y="5305224"/>
                </a:cubicBezTo>
                <a:cubicBezTo>
                  <a:pt x="3568858" y="5252317"/>
                  <a:pt x="3550132" y="5240121"/>
                  <a:pt x="3499909" y="5253419"/>
                </a:cubicBezTo>
                <a:cubicBezTo>
                  <a:pt x="3436375" y="5269946"/>
                  <a:pt x="3375977" y="5266603"/>
                  <a:pt x="3315692" y="5243008"/>
                </a:cubicBezTo>
                <a:cubicBezTo>
                  <a:pt x="3285324" y="5230567"/>
                  <a:pt x="3255024" y="5222434"/>
                  <a:pt x="3221835" y="5222534"/>
                </a:cubicBezTo>
                <a:cubicBezTo>
                  <a:pt x="3204598" y="5222810"/>
                  <a:pt x="3190452" y="5227776"/>
                  <a:pt x="3181652" y="5243858"/>
                </a:cubicBezTo>
                <a:cubicBezTo>
                  <a:pt x="3173687" y="5258205"/>
                  <a:pt x="3161797" y="5269597"/>
                  <a:pt x="3144425" y="5261258"/>
                </a:cubicBezTo>
                <a:cubicBezTo>
                  <a:pt x="3126601" y="5251633"/>
                  <a:pt x="3137138" y="5236384"/>
                  <a:pt x="3142147" y="5225963"/>
                </a:cubicBezTo>
                <a:cubicBezTo>
                  <a:pt x="3154669" y="5199910"/>
                  <a:pt x="3149638" y="5181464"/>
                  <a:pt x="3132063" y="5160201"/>
                </a:cubicBezTo>
                <a:cubicBezTo>
                  <a:pt x="3063049" y="5074700"/>
                  <a:pt x="3023997" y="4975794"/>
                  <a:pt x="2992209" y="4872894"/>
                </a:cubicBezTo>
                <a:cubicBezTo>
                  <a:pt x="2975447" y="4821027"/>
                  <a:pt x="2975447" y="4821027"/>
                  <a:pt x="2922382" y="4817997"/>
                </a:cubicBezTo>
                <a:cubicBezTo>
                  <a:pt x="2874077" y="4816185"/>
                  <a:pt x="2874077" y="4816185"/>
                  <a:pt x="2852371" y="4861342"/>
                </a:cubicBezTo>
                <a:cubicBezTo>
                  <a:pt x="2837344" y="4892605"/>
                  <a:pt x="2822769" y="4925153"/>
                  <a:pt x="2799055" y="4952246"/>
                </a:cubicBezTo>
                <a:cubicBezTo>
                  <a:pt x="2786330" y="4965376"/>
                  <a:pt x="2772319" y="4978957"/>
                  <a:pt x="2750389" y="4982323"/>
                </a:cubicBezTo>
                <a:cubicBezTo>
                  <a:pt x="2748832" y="4965544"/>
                  <a:pt x="2755511" y="4951650"/>
                  <a:pt x="2759166" y="4937373"/>
                </a:cubicBezTo>
                <a:cubicBezTo>
                  <a:pt x="2766477" y="4908818"/>
                  <a:pt x="2768193" y="4880785"/>
                  <a:pt x="2758717" y="4853791"/>
                </a:cubicBezTo>
                <a:cubicBezTo>
                  <a:pt x="2754589" y="4837915"/>
                  <a:pt x="2758831" y="4833539"/>
                  <a:pt x="2773428" y="4829858"/>
                </a:cubicBezTo>
                <a:cubicBezTo>
                  <a:pt x="2788026" y="4826178"/>
                  <a:pt x="2803458" y="4820761"/>
                  <a:pt x="2813611" y="4808534"/>
                </a:cubicBezTo>
                <a:cubicBezTo>
                  <a:pt x="2819072" y="4799399"/>
                  <a:pt x="2822795" y="4789429"/>
                  <a:pt x="2820922" y="4779980"/>
                </a:cubicBezTo>
                <a:cubicBezTo>
                  <a:pt x="2816861" y="4768411"/>
                  <a:pt x="2805287" y="4772474"/>
                  <a:pt x="2796668" y="4772612"/>
                </a:cubicBezTo>
                <a:cubicBezTo>
                  <a:pt x="2738910" y="4772674"/>
                  <a:pt x="2681603" y="4774021"/>
                  <a:pt x="2622107" y="4773249"/>
                </a:cubicBezTo>
                <a:lnTo>
                  <a:pt x="2591932" y="4771776"/>
                </a:lnTo>
                <a:lnTo>
                  <a:pt x="2581363" y="4784316"/>
                </a:lnTo>
                <a:cubicBezTo>
                  <a:pt x="2571376" y="4791016"/>
                  <a:pt x="2557281" y="4791697"/>
                  <a:pt x="2533973" y="4788867"/>
                </a:cubicBezTo>
                <a:cubicBezTo>
                  <a:pt x="2506747" y="4786794"/>
                  <a:pt x="2502347" y="4789267"/>
                  <a:pt x="2494641" y="4816770"/>
                </a:cubicBezTo>
                <a:cubicBezTo>
                  <a:pt x="2487900" y="4840836"/>
                  <a:pt x="2498074" y="4864084"/>
                  <a:pt x="2502607" y="4887605"/>
                </a:cubicBezTo>
                <a:cubicBezTo>
                  <a:pt x="2510439" y="4932445"/>
                  <a:pt x="2523908" y="4977012"/>
                  <a:pt x="2530777" y="5025291"/>
                </a:cubicBezTo>
                <a:cubicBezTo>
                  <a:pt x="2534074" y="5046611"/>
                  <a:pt x="2534207" y="5072605"/>
                  <a:pt x="2526229" y="5094470"/>
                </a:cubicBezTo>
                <a:cubicBezTo>
                  <a:pt x="2521688" y="5117298"/>
                  <a:pt x="2507797" y="5133797"/>
                  <a:pt x="2476444" y="5139834"/>
                </a:cubicBezTo>
                <a:cubicBezTo>
                  <a:pt x="2488275" y="5104218"/>
                  <a:pt x="2448950" y="5085771"/>
                  <a:pt x="2456379" y="5052626"/>
                </a:cubicBezTo>
                <a:cubicBezTo>
                  <a:pt x="2435621" y="5020847"/>
                  <a:pt x="2438376" y="4984539"/>
                  <a:pt x="2428893" y="4952213"/>
                </a:cubicBezTo>
                <a:cubicBezTo>
                  <a:pt x="2417209" y="4921126"/>
                  <a:pt x="2408687" y="4885362"/>
                  <a:pt x="2404842" y="4852765"/>
                </a:cubicBezTo>
                <a:cubicBezTo>
                  <a:pt x="2399900" y="4797610"/>
                  <a:pt x="2345447" y="4793459"/>
                  <a:pt x="2313953" y="4819852"/>
                </a:cubicBezTo>
                <a:cubicBezTo>
                  <a:pt x="2307352" y="4823562"/>
                  <a:pt x="2305426" y="4830439"/>
                  <a:pt x="2305700" y="4836077"/>
                </a:cubicBezTo>
                <a:cubicBezTo>
                  <a:pt x="2303773" y="4842953"/>
                  <a:pt x="2307486" y="4849557"/>
                  <a:pt x="2307760" y="4855197"/>
                </a:cubicBezTo>
                <a:cubicBezTo>
                  <a:pt x="2301982" y="4875825"/>
                  <a:pt x="2291528" y="4893287"/>
                  <a:pt x="2273652" y="4897541"/>
                </a:cubicBezTo>
                <a:cubicBezTo>
                  <a:pt x="2253574" y="4903035"/>
                  <a:pt x="2241475" y="4886661"/>
                  <a:pt x="2229651" y="4875929"/>
                </a:cubicBezTo>
                <a:cubicBezTo>
                  <a:pt x="2223740" y="4870562"/>
                  <a:pt x="2222228" y="4862722"/>
                  <a:pt x="2219754" y="4858320"/>
                </a:cubicBezTo>
                <a:cubicBezTo>
                  <a:pt x="2192808" y="4815533"/>
                  <a:pt x="2150045" y="4796122"/>
                  <a:pt x="2105490" y="4809581"/>
                </a:cubicBezTo>
                <a:cubicBezTo>
                  <a:pt x="2095451" y="4812326"/>
                  <a:pt x="2084449" y="4818511"/>
                  <a:pt x="2075923" y="4829098"/>
                </a:cubicBezTo>
                <a:cubicBezTo>
                  <a:pt x="2054741" y="4858383"/>
                  <a:pt x="2019261" y="4872533"/>
                  <a:pt x="1995879" y="4903056"/>
                </a:cubicBezTo>
                <a:cubicBezTo>
                  <a:pt x="1992718" y="4907729"/>
                  <a:pt x="1978003" y="4907311"/>
                  <a:pt x="1971127" y="4905382"/>
                </a:cubicBezTo>
                <a:cubicBezTo>
                  <a:pt x="1957377" y="4901526"/>
                  <a:pt x="1943627" y="4897668"/>
                  <a:pt x="1929602" y="4888172"/>
                </a:cubicBezTo>
                <a:cubicBezTo>
                  <a:pt x="1917777" y="4877438"/>
                  <a:pt x="1908976" y="4882386"/>
                  <a:pt x="1900724" y="4898612"/>
                </a:cubicBezTo>
                <a:cubicBezTo>
                  <a:pt x="1899761" y="4902049"/>
                  <a:pt x="1900035" y="4907689"/>
                  <a:pt x="1896871" y="4912363"/>
                </a:cubicBezTo>
                <a:cubicBezTo>
                  <a:pt x="1891507" y="4918275"/>
                  <a:pt x="1883944" y="4925423"/>
                  <a:pt x="1877068" y="4923495"/>
                </a:cubicBezTo>
                <a:cubicBezTo>
                  <a:pt x="1865518" y="4918402"/>
                  <a:pt x="1869644" y="4910289"/>
                  <a:pt x="1870333" y="4901212"/>
                </a:cubicBezTo>
                <a:cubicBezTo>
                  <a:pt x="1875838" y="4874945"/>
                  <a:pt x="1893855" y="4850334"/>
                  <a:pt x="1885608" y="4820209"/>
                </a:cubicBezTo>
                <a:cubicBezTo>
                  <a:pt x="1882860" y="4810168"/>
                  <a:pt x="1874473" y="4800399"/>
                  <a:pt x="1867872" y="4804109"/>
                </a:cubicBezTo>
                <a:cubicBezTo>
                  <a:pt x="1856871" y="4810294"/>
                  <a:pt x="1844630" y="4814276"/>
                  <a:pt x="1837342" y="4827064"/>
                </a:cubicBezTo>
                <a:cubicBezTo>
                  <a:pt x="1832253" y="4838614"/>
                  <a:pt x="1815886" y="4850711"/>
                  <a:pt x="1799662" y="4842451"/>
                </a:cubicBezTo>
                <a:cubicBezTo>
                  <a:pt x="1782199" y="4831991"/>
                  <a:pt x="1762537" y="4822766"/>
                  <a:pt x="1758003" y="4799247"/>
                </a:cubicBezTo>
                <a:cubicBezTo>
                  <a:pt x="1758965" y="4795808"/>
                  <a:pt x="1769967" y="4789623"/>
                  <a:pt x="1769692" y="4783984"/>
                </a:cubicBezTo>
                <a:cubicBezTo>
                  <a:pt x="1765706" y="4771742"/>
                  <a:pt x="1760484" y="4757298"/>
                  <a:pt x="1743295" y="4752477"/>
                </a:cubicBezTo>
                <a:cubicBezTo>
                  <a:pt x="1699843" y="4742143"/>
                  <a:pt x="1659281" y="4721494"/>
                  <a:pt x="1616518" y="4702082"/>
                </a:cubicBezTo>
                <a:cubicBezTo>
                  <a:pt x="1589980" y="4690930"/>
                  <a:pt x="1563302" y="4700133"/>
                  <a:pt x="1541847" y="4723780"/>
                </a:cubicBezTo>
                <a:cubicBezTo>
                  <a:pt x="1515028" y="4753336"/>
                  <a:pt x="1513791" y="4751137"/>
                  <a:pt x="1482305" y="4731179"/>
                </a:cubicBezTo>
                <a:cubicBezTo>
                  <a:pt x="1468280" y="4721683"/>
                  <a:pt x="1460166" y="4717553"/>
                  <a:pt x="1473783" y="4695417"/>
                </a:cubicBezTo>
                <a:cubicBezTo>
                  <a:pt x="1493726" y="4663929"/>
                  <a:pt x="1488645" y="4629131"/>
                  <a:pt x="1468846" y="4593913"/>
                </a:cubicBezTo>
                <a:cubicBezTo>
                  <a:pt x="1444102" y="4549890"/>
                  <a:pt x="1408904" y="4523329"/>
                  <a:pt x="1363940" y="4505154"/>
                </a:cubicBezTo>
                <a:cubicBezTo>
                  <a:pt x="1355828" y="4501025"/>
                  <a:pt x="1348953" y="4499096"/>
                  <a:pt x="1341662" y="4511882"/>
                </a:cubicBezTo>
                <a:cubicBezTo>
                  <a:pt x="1330247" y="4532784"/>
                  <a:pt x="1307968" y="4539514"/>
                  <a:pt x="1289128" y="4547206"/>
                </a:cubicBezTo>
                <a:cubicBezTo>
                  <a:pt x="1263686" y="4558610"/>
                  <a:pt x="1224087" y="4534523"/>
                  <a:pt x="1221480" y="4504127"/>
                </a:cubicBezTo>
                <a:cubicBezTo>
                  <a:pt x="1218870" y="4473732"/>
                  <a:pt x="1214062" y="4444570"/>
                  <a:pt x="1220530" y="4414866"/>
                </a:cubicBezTo>
                <a:cubicBezTo>
                  <a:pt x="1223419" y="4404551"/>
                  <a:pt x="1225345" y="4397676"/>
                  <a:pt x="1239097" y="4401534"/>
                </a:cubicBezTo>
                <a:cubicBezTo>
                  <a:pt x="1249407" y="4404427"/>
                  <a:pt x="1253261" y="4390675"/>
                  <a:pt x="1251750" y="4382834"/>
                </a:cubicBezTo>
                <a:cubicBezTo>
                  <a:pt x="1251202" y="4371557"/>
                  <a:pt x="1255052" y="4357804"/>
                  <a:pt x="1254504" y="4346526"/>
                </a:cubicBezTo>
                <a:cubicBezTo>
                  <a:pt x="1251755" y="4336486"/>
                  <a:pt x="1238969" y="4329190"/>
                  <a:pt x="1230581" y="4319421"/>
                </a:cubicBezTo>
                <a:cubicBezTo>
                  <a:pt x="1216765" y="4302566"/>
                  <a:pt x="1202948" y="4285711"/>
                  <a:pt x="1186758" y="4272364"/>
                </a:cubicBezTo>
                <a:lnTo>
                  <a:pt x="1175214" y="4264939"/>
                </a:lnTo>
                <a:lnTo>
                  <a:pt x="1161833" y="4266023"/>
                </a:lnTo>
                <a:cubicBezTo>
                  <a:pt x="1154415" y="4265067"/>
                  <a:pt x="1147356" y="4262915"/>
                  <a:pt x="1140837" y="4258967"/>
                </a:cubicBezTo>
                <a:lnTo>
                  <a:pt x="1128185" y="4246273"/>
                </a:lnTo>
                <a:lnTo>
                  <a:pt x="1114189" y="4244360"/>
                </a:lnTo>
                <a:cubicBezTo>
                  <a:pt x="1109687" y="4244719"/>
                  <a:pt x="1105528" y="4246333"/>
                  <a:pt x="1101745" y="4249907"/>
                </a:cubicBezTo>
                <a:cubicBezTo>
                  <a:pt x="1097344" y="4252381"/>
                  <a:pt x="1093356" y="4251725"/>
                  <a:pt x="1089334" y="4250366"/>
                </a:cubicBezTo>
                <a:lnTo>
                  <a:pt x="1081819" y="4248119"/>
                </a:lnTo>
                <a:lnTo>
                  <a:pt x="1066120" y="4264125"/>
                </a:lnTo>
                <a:cubicBezTo>
                  <a:pt x="1059898" y="4273698"/>
                  <a:pt x="1055110" y="4284226"/>
                  <a:pt x="1050323" y="4294755"/>
                </a:cubicBezTo>
                <a:cubicBezTo>
                  <a:pt x="1036917" y="4327300"/>
                  <a:pt x="1015857" y="4348360"/>
                  <a:pt x="983313" y="4357938"/>
                </a:cubicBezTo>
                <a:cubicBezTo>
                  <a:pt x="975658" y="4350281"/>
                  <a:pt x="968002" y="4342625"/>
                  <a:pt x="960346" y="4334969"/>
                </a:cubicBezTo>
                <a:cubicBezTo>
                  <a:pt x="971834" y="4319654"/>
                  <a:pt x="985236" y="4306251"/>
                  <a:pt x="1002467" y="4292849"/>
                </a:cubicBezTo>
                <a:cubicBezTo>
                  <a:pt x="1013954" y="4281362"/>
                  <a:pt x="1027355" y="4271788"/>
                  <a:pt x="1033100" y="4258387"/>
                </a:cubicBezTo>
                <a:cubicBezTo>
                  <a:pt x="1065652" y="4210525"/>
                  <a:pt x="1052257" y="4177986"/>
                  <a:pt x="998661" y="4158853"/>
                </a:cubicBezTo>
                <a:cubicBezTo>
                  <a:pt x="958462" y="4149287"/>
                  <a:pt x="954636" y="4141631"/>
                  <a:pt x="956556" y="4105261"/>
                </a:cubicBezTo>
                <a:cubicBezTo>
                  <a:pt x="960392" y="4063146"/>
                  <a:pt x="946994" y="4049748"/>
                  <a:pt x="904879" y="4057413"/>
                </a:cubicBezTo>
                <a:cubicBezTo>
                  <a:pt x="899136" y="4059328"/>
                  <a:pt x="891479" y="4063158"/>
                  <a:pt x="885736" y="4065073"/>
                </a:cubicBezTo>
                <a:cubicBezTo>
                  <a:pt x="843619" y="4080393"/>
                  <a:pt x="822567" y="4059341"/>
                  <a:pt x="818745" y="4013399"/>
                </a:cubicBezTo>
                <a:cubicBezTo>
                  <a:pt x="820662" y="4000000"/>
                  <a:pt x="822578" y="3986599"/>
                  <a:pt x="826409" y="3971284"/>
                </a:cubicBezTo>
                <a:cubicBezTo>
                  <a:pt x="834075" y="3917683"/>
                  <a:pt x="847483" y="3865997"/>
                  <a:pt x="870463" y="3816223"/>
                </a:cubicBezTo>
                <a:cubicBezTo>
                  <a:pt x="887698" y="3779849"/>
                  <a:pt x="883874" y="3753050"/>
                  <a:pt x="849420" y="3733913"/>
                </a:cubicBezTo>
                <a:cubicBezTo>
                  <a:pt x="845592" y="3730085"/>
                  <a:pt x="841764" y="3726257"/>
                  <a:pt x="837936" y="3722429"/>
                </a:cubicBezTo>
                <a:cubicBezTo>
                  <a:pt x="820712" y="3697547"/>
                  <a:pt x="820715" y="3682233"/>
                  <a:pt x="847517" y="3670743"/>
                </a:cubicBezTo>
                <a:lnTo>
                  <a:pt x="871187" y="3654468"/>
                </a:lnTo>
                <a:lnTo>
                  <a:pt x="862921" y="3655033"/>
                </a:lnTo>
                <a:lnTo>
                  <a:pt x="865726" y="3649731"/>
                </a:lnTo>
                <a:cubicBezTo>
                  <a:pt x="872742" y="3631304"/>
                  <a:pt x="907125" y="3594598"/>
                  <a:pt x="920326" y="3587177"/>
                </a:cubicBezTo>
                <a:lnTo>
                  <a:pt x="925490" y="3584399"/>
                </a:lnTo>
                <a:lnTo>
                  <a:pt x="928649" y="3574777"/>
                </a:lnTo>
                <a:cubicBezTo>
                  <a:pt x="929489" y="3567001"/>
                  <a:pt x="928593" y="3559165"/>
                  <a:pt x="925932" y="3550999"/>
                </a:cubicBezTo>
                <a:lnTo>
                  <a:pt x="917654" y="3534979"/>
                </a:lnTo>
                <a:lnTo>
                  <a:pt x="912238" y="3534153"/>
                </a:lnTo>
                <a:cubicBezTo>
                  <a:pt x="905209" y="3531949"/>
                  <a:pt x="898814" y="3528302"/>
                  <a:pt x="892558" y="3527474"/>
                </a:cubicBezTo>
                <a:cubicBezTo>
                  <a:pt x="879637" y="3494184"/>
                  <a:pt x="853232" y="3509027"/>
                  <a:pt x="830681" y="3510117"/>
                </a:cubicBezTo>
                <a:cubicBezTo>
                  <a:pt x="759587" y="3512423"/>
                  <a:pt x="693717" y="3529172"/>
                  <a:pt x="626610" y="3543722"/>
                </a:cubicBezTo>
                <a:cubicBezTo>
                  <a:pt x="613133" y="3545504"/>
                  <a:pt x="597458" y="3548522"/>
                  <a:pt x="581781" y="3551541"/>
                </a:cubicBezTo>
                <a:cubicBezTo>
                  <a:pt x="560466" y="3554832"/>
                  <a:pt x="538189" y="3561561"/>
                  <a:pt x="534885" y="3586592"/>
                </a:cubicBezTo>
                <a:cubicBezTo>
                  <a:pt x="531032" y="3600343"/>
                  <a:pt x="518793" y="3604326"/>
                  <a:pt x="508756" y="3607073"/>
                </a:cubicBezTo>
                <a:cubicBezTo>
                  <a:pt x="497754" y="3613256"/>
                  <a:pt x="482766" y="3607199"/>
                  <a:pt x="473000" y="3615583"/>
                </a:cubicBezTo>
                <a:cubicBezTo>
                  <a:pt x="468600" y="3618056"/>
                  <a:pt x="454850" y="3614200"/>
                  <a:pt x="451138" y="3607596"/>
                </a:cubicBezTo>
                <a:cubicBezTo>
                  <a:pt x="431341" y="3583966"/>
                  <a:pt x="418198" y="3540301"/>
                  <a:pt x="426615" y="3498773"/>
                </a:cubicBezTo>
                <a:lnTo>
                  <a:pt x="434951" y="3478138"/>
                </a:lnTo>
                <a:lnTo>
                  <a:pt x="0" y="3478138"/>
                </a:lnTo>
                <a:close/>
              </a:path>
            </a:pathLst>
          </a:custGeom>
          <a:solidFill>
            <a:schemeClr val="bg1">
              <a:lumMod val="95000"/>
            </a:schemeClr>
          </a:solidFill>
        </p:spPr>
        <p:txBody>
          <a:bodyPr wrap="square" anchor="ctr">
            <a:noAutofit/>
          </a:bodyPr>
          <a:lstStyle>
            <a:lvl1pPr marL="0" indent="0" algn="ctr">
              <a:buNone/>
              <a:defRPr sz="1200">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 &amp; Send to Back </a:t>
            </a:r>
            <a:endParaRPr lang="ko-KR" altLang="en-US" dirty="0"/>
          </a:p>
        </p:txBody>
      </p:sp>
    </p:spTree>
    <p:extLst>
      <p:ext uri="{BB962C8B-B14F-4D97-AF65-F5344CB8AC3E}">
        <p14:creationId xmlns:p14="http://schemas.microsoft.com/office/powerpoint/2010/main" val="154354116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1_캡션 있는 콘텐츠">
    <p:spTree>
      <p:nvGrpSpPr>
        <p:cNvPr id="1" name=""/>
        <p:cNvGrpSpPr/>
        <p:nvPr/>
      </p:nvGrpSpPr>
      <p:grpSpPr>
        <a:xfrm>
          <a:off x="0" y="0"/>
          <a:ext cx="0" cy="0"/>
          <a:chOff x="0" y="0"/>
          <a:chExt cx="0" cy="0"/>
        </a:xfrm>
      </p:grpSpPr>
      <p:sp>
        <p:nvSpPr>
          <p:cNvPr id="8" name="그림 개체 틀 7">
            <a:extLst>
              <a:ext uri="{FF2B5EF4-FFF2-40B4-BE49-F238E27FC236}">
                <a16:creationId xmlns:a16="http://schemas.microsoft.com/office/drawing/2014/main" id="{C0D10032-074E-4CA2-ABA5-9CD5B90CB803}"/>
              </a:ext>
            </a:extLst>
          </p:cNvPr>
          <p:cNvSpPr>
            <a:spLocks noGrp="1"/>
          </p:cNvSpPr>
          <p:nvPr>
            <p:ph type="pic" idx="16" hasCustomPrompt="1"/>
          </p:nvPr>
        </p:nvSpPr>
        <p:spPr>
          <a:xfrm>
            <a:off x="558349" y="520166"/>
            <a:ext cx="4728531" cy="5817668"/>
          </a:xfrm>
          <a:custGeom>
            <a:avLst/>
            <a:gdLst>
              <a:gd name="connsiteX0" fmla="*/ 548548 w 4728531"/>
              <a:gd name="connsiteY0" fmla="*/ 4778763 h 5817668"/>
              <a:gd name="connsiteX1" fmla="*/ 1038907 w 4728531"/>
              <a:gd name="connsiteY1" fmla="*/ 5326503 h 5817668"/>
              <a:gd name="connsiteX2" fmla="*/ 491166 w 4728531"/>
              <a:gd name="connsiteY2" fmla="*/ 5816862 h 5817668"/>
              <a:gd name="connsiteX3" fmla="*/ 807 w 4728531"/>
              <a:gd name="connsiteY3" fmla="*/ 5269121 h 5817668"/>
              <a:gd name="connsiteX4" fmla="*/ 548548 w 4728531"/>
              <a:gd name="connsiteY4" fmla="*/ 4778763 h 5817668"/>
              <a:gd name="connsiteX5" fmla="*/ 2582068 w 4728531"/>
              <a:gd name="connsiteY5" fmla="*/ 2704 h 5817668"/>
              <a:gd name="connsiteX6" fmla="*/ 2756083 w 4728531"/>
              <a:gd name="connsiteY6" fmla="*/ 3767 h 5817668"/>
              <a:gd name="connsiteX7" fmla="*/ 3929376 w 4728531"/>
              <a:gd name="connsiteY7" fmla="*/ 449548 h 5817668"/>
              <a:gd name="connsiteX8" fmla="*/ 4286615 w 4728531"/>
              <a:gd name="connsiteY8" fmla="*/ 3129325 h 5817668"/>
              <a:gd name="connsiteX9" fmla="*/ 4355478 w 4728531"/>
              <a:gd name="connsiteY9" fmla="*/ 4036880 h 5817668"/>
              <a:gd name="connsiteX10" fmla="*/ 3844862 w 4728531"/>
              <a:gd name="connsiteY10" fmla="*/ 4021634 h 5817668"/>
              <a:gd name="connsiteX11" fmla="*/ 3795512 w 4728531"/>
              <a:gd name="connsiteY11" fmla="*/ 4317879 h 5817668"/>
              <a:gd name="connsiteX12" fmla="*/ 3646861 w 4728531"/>
              <a:gd name="connsiteY12" fmla="*/ 4323548 h 5817668"/>
              <a:gd name="connsiteX13" fmla="*/ 3606580 w 4728531"/>
              <a:gd name="connsiteY13" fmla="*/ 4469298 h 5817668"/>
              <a:gd name="connsiteX14" fmla="*/ 3369990 w 4728531"/>
              <a:gd name="connsiteY14" fmla="*/ 4521018 h 5817668"/>
              <a:gd name="connsiteX15" fmla="*/ 2899355 w 4728531"/>
              <a:gd name="connsiteY15" fmla="*/ 4971677 h 5817668"/>
              <a:gd name="connsiteX16" fmla="*/ 2141841 w 4728531"/>
              <a:gd name="connsiteY16" fmla="*/ 4344012 h 5817668"/>
              <a:gd name="connsiteX17" fmla="*/ 1400078 w 4728531"/>
              <a:gd name="connsiteY17" fmla="*/ 4911033 h 5817668"/>
              <a:gd name="connsiteX18" fmla="*/ 589931 w 4728531"/>
              <a:gd name="connsiteY18" fmla="*/ 4419825 h 5817668"/>
              <a:gd name="connsiteX19" fmla="*/ 1652307 w 4728531"/>
              <a:gd name="connsiteY19" fmla="*/ 2931722 h 5817668"/>
              <a:gd name="connsiteX20" fmla="*/ 3043158 w 4728531"/>
              <a:gd name="connsiteY20" fmla="*/ 2561200 h 5817668"/>
              <a:gd name="connsiteX21" fmla="*/ 3036113 w 4728531"/>
              <a:gd name="connsiteY21" fmla="*/ 2555987 h 5817668"/>
              <a:gd name="connsiteX22" fmla="*/ 3772668 w 4728531"/>
              <a:gd name="connsiteY22" fmla="*/ 1716322 h 5817668"/>
              <a:gd name="connsiteX23" fmla="*/ 2840209 w 4728531"/>
              <a:gd name="connsiteY23" fmla="*/ 737058 h 5817668"/>
              <a:gd name="connsiteX24" fmla="*/ 2096020 w 4728531"/>
              <a:gd name="connsiteY24" fmla="*/ 1003904 h 5817668"/>
              <a:gd name="connsiteX25" fmla="*/ 1445846 w 4728531"/>
              <a:gd name="connsiteY25" fmla="*/ 541122 h 5817668"/>
              <a:gd name="connsiteX26" fmla="*/ 2582068 w 4728531"/>
              <a:gd name="connsiteY26" fmla="*/ 2704 h 581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728531" h="5817668">
                <a:moveTo>
                  <a:pt x="548548" y="4778763"/>
                </a:moveTo>
                <a:cubicBezTo>
                  <a:pt x="835211" y="4794608"/>
                  <a:pt x="1054752" y="5039839"/>
                  <a:pt x="1038907" y="5326503"/>
                </a:cubicBezTo>
                <a:cubicBezTo>
                  <a:pt x="1023061" y="5613167"/>
                  <a:pt x="777829" y="5832707"/>
                  <a:pt x="491166" y="5816862"/>
                </a:cubicBezTo>
                <a:cubicBezTo>
                  <a:pt x="204503" y="5801016"/>
                  <a:pt x="-15038" y="5555785"/>
                  <a:pt x="807" y="5269121"/>
                </a:cubicBezTo>
                <a:cubicBezTo>
                  <a:pt x="16653" y="4982458"/>
                  <a:pt x="261885" y="4762917"/>
                  <a:pt x="548548" y="4778763"/>
                </a:cubicBezTo>
                <a:close/>
                <a:moveTo>
                  <a:pt x="2582068" y="2704"/>
                </a:moveTo>
                <a:cubicBezTo>
                  <a:pt x="2640139" y="-1161"/>
                  <a:pt x="2698224" y="-946"/>
                  <a:pt x="2756083" y="3767"/>
                </a:cubicBezTo>
                <a:cubicBezTo>
                  <a:pt x="3132633" y="34436"/>
                  <a:pt x="3493967" y="91474"/>
                  <a:pt x="3929376" y="449548"/>
                </a:cubicBezTo>
                <a:cubicBezTo>
                  <a:pt x="4919800" y="1129412"/>
                  <a:pt x="4930126" y="2421201"/>
                  <a:pt x="4286615" y="3129325"/>
                </a:cubicBezTo>
                <a:cubicBezTo>
                  <a:pt x="4309568" y="3431842"/>
                  <a:pt x="4389355" y="4005541"/>
                  <a:pt x="4355478" y="4036880"/>
                </a:cubicBezTo>
                <a:cubicBezTo>
                  <a:pt x="4255653" y="4142484"/>
                  <a:pt x="4016098" y="4042610"/>
                  <a:pt x="3844862" y="4021634"/>
                </a:cubicBezTo>
                <a:cubicBezTo>
                  <a:pt x="3836003" y="4129147"/>
                  <a:pt x="3822393" y="4296348"/>
                  <a:pt x="3795512" y="4317879"/>
                </a:cubicBezTo>
                <a:cubicBezTo>
                  <a:pt x="3758886" y="4332019"/>
                  <a:pt x="3700874" y="4326476"/>
                  <a:pt x="3646861" y="4323548"/>
                </a:cubicBezTo>
                <a:cubicBezTo>
                  <a:pt x="3633433" y="4372131"/>
                  <a:pt x="3646781" y="4449628"/>
                  <a:pt x="3606580" y="4469298"/>
                </a:cubicBezTo>
                <a:cubicBezTo>
                  <a:pt x="3537513" y="4494843"/>
                  <a:pt x="3434899" y="4475631"/>
                  <a:pt x="3369990" y="4521018"/>
                </a:cubicBezTo>
                <a:cubicBezTo>
                  <a:pt x="3252468" y="4578984"/>
                  <a:pt x="3247184" y="5024253"/>
                  <a:pt x="2899355" y="4971677"/>
                </a:cubicBezTo>
                <a:cubicBezTo>
                  <a:pt x="2598277" y="4909574"/>
                  <a:pt x="2355586" y="4565959"/>
                  <a:pt x="2141841" y="4344012"/>
                </a:cubicBezTo>
                <a:cubicBezTo>
                  <a:pt x="1981764" y="4163762"/>
                  <a:pt x="1622817" y="4698394"/>
                  <a:pt x="1400078" y="4911033"/>
                </a:cubicBezTo>
                <a:cubicBezTo>
                  <a:pt x="1075556" y="4771974"/>
                  <a:pt x="813353" y="4605488"/>
                  <a:pt x="589931" y="4419825"/>
                </a:cubicBezTo>
                <a:cubicBezTo>
                  <a:pt x="979653" y="3891924"/>
                  <a:pt x="1424727" y="3149577"/>
                  <a:pt x="1652307" y="2931722"/>
                </a:cubicBezTo>
                <a:cubicBezTo>
                  <a:pt x="1885400" y="2693969"/>
                  <a:pt x="2613272" y="2686571"/>
                  <a:pt x="3043158" y="2561200"/>
                </a:cubicBezTo>
                <a:lnTo>
                  <a:pt x="3036113" y="2555987"/>
                </a:lnTo>
                <a:cubicBezTo>
                  <a:pt x="3441848" y="2464034"/>
                  <a:pt x="3749810" y="2129847"/>
                  <a:pt x="3772668" y="1716322"/>
                </a:cubicBezTo>
                <a:cubicBezTo>
                  <a:pt x="3800903" y="1205517"/>
                  <a:pt x="3383428" y="767085"/>
                  <a:pt x="2840209" y="737058"/>
                </a:cubicBezTo>
                <a:cubicBezTo>
                  <a:pt x="2550766" y="721060"/>
                  <a:pt x="2284022" y="824238"/>
                  <a:pt x="2096020" y="1003904"/>
                </a:cubicBezTo>
                <a:lnTo>
                  <a:pt x="1445846" y="541122"/>
                </a:lnTo>
                <a:cubicBezTo>
                  <a:pt x="1769624" y="256775"/>
                  <a:pt x="2175558" y="29760"/>
                  <a:pt x="2582068" y="2704"/>
                </a:cubicBezTo>
                <a:close/>
              </a:path>
            </a:pathLst>
          </a:custGeom>
          <a:solidFill>
            <a:schemeClr val="bg1">
              <a:lumMod val="95000"/>
            </a:schemeClr>
          </a:solidFill>
        </p:spPr>
        <p:txBody>
          <a:bodyPr wrap="square" anchor="ctr">
            <a:noAutofit/>
          </a:bodyPr>
          <a:lstStyle>
            <a:lvl1pPr marL="0" indent="0" algn="ctr">
              <a:buNone/>
              <a:defRPr sz="1200">
                <a:latin typeface="Arial" pitchFamily="34" charset="0"/>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34483715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43_Images &amp; Contents Layout">
    <p:spTree>
      <p:nvGrpSpPr>
        <p:cNvPr id="1" name=""/>
        <p:cNvGrpSpPr/>
        <p:nvPr/>
      </p:nvGrpSpPr>
      <p:grpSpPr>
        <a:xfrm>
          <a:off x="0" y="0"/>
          <a:ext cx="0" cy="0"/>
          <a:chOff x="0" y="0"/>
          <a:chExt cx="0" cy="0"/>
        </a:xfrm>
      </p:grpSpPr>
      <p:sp>
        <p:nvSpPr>
          <p:cNvPr id="2" name="그림 개체 틀 8">
            <a:extLst>
              <a:ext uri="{FF2B5EF4-FFF2-40B4-BE49-F238E27FC236}">
                <a16:creationId xmlns:a16="http://schemas.microsoft.com/office/drawing/2014/main" id="{EB0C60AC-17D1-47A8-A33F-85C3824468D4}"/>
              </a:ext>
            </a:extLst>
          </p:cNvPr>
          <p:cNvSpPr>
            <a:spLocks noGrp="1"/>
          </p:cNvSpPr>
          <p:nvPr>
            <p:ph type="pic" sz="quarter" idx="10" hasCustomPrompt="1"/>
          </p:nvPr>
        </p:nvSpPr>
        <p:spPr>
          <a:xfrm>
            <a:off x="1" y="0"/>
            <a:ext cx="4068000" cy="3429000"/>
          </a:xfrm>
          <a:prstGeom prst="rect">
            <a:avLst/>
          </a:pr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200"/>
            </a:lvl1pPr>
          </a:lstStyle>
          <a:p>
            <a:r>
              <a:rPr lang="en-US" altLang="ko-KR" dirty="0"/>
              <a:t>Your Picture Here &amp; Send to Back</a:t>
            </a:r>
            <a:endParaRPr lang="ko-KR" altLang="en-US" dirty="0"/>
          </a:p>
        </p:txBody>
      </p:sp>
      <p:sp>
        <p:nvSpPr>
          <p:cNvPr id="3" name="그림 개체 틀 8">
            <a:extLst>
              <a:ext uri="{FF2B5EF4-FFF2-40B4-BE49-F238E27FC236}">
                <a16:creationId xmlns:a16="http://schemas.microsoft.com/office/drawing/2014/main" id="{B402172D-BBC8-4691-988A-FAE2D859BF8E}"/>
              </a:ext>
            </a:extLst>
          </p:cNvPr>
          <p:cNvSpPr>
            <a:spLocks noGrp="1"/>
          </p:cNvSpPr>
          <p:nvPr>
            <p:ph type="pic" sz="quarter" idx="11" hasCustomPrompt="1"/>
          </p:nvPr>
        </p:nvSpPr>
        <p:spPr>
          <a:xfrm>
            <a:off x="4068001" y="3429000"/>
            <a:ext cx="4068000" cy="3429000"/>
          </a:xfrm>
          <a:prstGeom prst="rect">
            <a:avLst/>
          </a:pr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200"/>
            </a:lvl1pPr>
          </a:lstStyle>
          <a:p>
            <a:r>
              <a:rPr lang="en-US" altLang="ko-KR" dirty="0"/>
              <a:t>Your Picture Here &amp; Send to Back</a:t>
            </a:r>
            <a:endParaRPr lang="ko-KR" altLang="en-US" dirty="0"/>
          </a:p>
        </p:txBody>
      </p:sp>
    </p:spTree>
    <p:extLst>
      <p:ext uri="{BB962C8B-B14F-4D97-AF65-F5344CB8AC3E}">
        <p14:creationId xmlns:p14="http://schemas.microsoft.com/office/powerpoint/2010/main" val="319634822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5_Images &amp; Contents Layout">
    <p:spTree>
      <p:nvGrpSpPr>
        <p:cNvPr id="1" name=""/>
        <p:cNvGrpSpPr/>
        <p:nvPr/>
      </p:nvGrpSpPr>
      <p:grpSpPr>
        <a:xfrm>
          <a:off x="0" y="0"/>
          <a:ext cx="0" cy="0"/>
          <a:chOff x="0" y="0"/>
          <a:chExt cx="0" cy="0"/>
        </a:xfrm>
      </p:grpSpPr>
      <p:sp>
        <p:nvSpPr>
          <p:cNvPr id="3" name="직사각형 2">
            <a:extLst>
              <a:ext uri="{FF2B5EF4-FFF2-40B4-BE49-F238E27FC236}">
                <a16:creationId xmlns:a16="http://schemas.microsoft.com/office/drawing/2014/main" id="{E69FBFC8-EC0E-4E14-905F-2E4D84D4D4BA}"/>
              </a:ext>
            </a:extLst>
          </p:cNvPr>
          <p:cNvSpPr/>
          <p:nvPr userDrawn="1"/>
        </p:nvSpPr>
        <p:spPr>
          <a:xfrm>
            <a:off x="0" y="0"/>
            <a:ext cx="609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 name="그림 개체 틀 8">
            <a:extLst>
              <a:ext uri="{FF2B5EF4-FFF2-40B4-BE49-F238E27FC236}">
                <a16:creationId xmlns:a16="http://schemas.microsoft.com/office/drawing/2014/main" id="{AAF3D6DC-4A0E-4BCA-9639-615F1AC5895F}"/>
              </a:ext>
            </a:extLst>
          </p:cNvPr>
          <p:cNvSpPr>
            <a:spLocks noGrp="1"/>
          </p:cNvSpPr>
          <p:nvPr>
            <p:ph type="pic" sz="quarter" idx="10" hasCustomPrompt="1"/>
          </p:nvPr>
        </p:nvSpPr>
        <p:spPr>
          <a:xfrm>
            <a:off x="635726" y="642257"/>
            <a:ext cx="10920548" cy="5573486"/>
          </a:xfrm>
          <a:prstGeom prst="rect">
            <a:avLst/>
          </a:pr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200"/>
            </a:lvl1pPr>
          </a:lstStyle>
          <a:p>
            <a:r>
              <a:rPr lang="en-US" altLang="ko-KR" dirty="0"/>
              <a:t>Your Picture Here</a:t>
            </a:r>
            <a:endParaRPr lang="ko-KR" altLang="en-US" dirty="0"/>
          </a:p>
        </p:txBody>
      </p:sp>
    </p:spTree>
    <p:extLst>
      <p:ext uri="{BB962C8B-B14F-4D97-AF65-F5344CB8AC3E}">
        <p14:creationId xmlns:p14="http://schemas.microsoft.com/office/powerpoint/2010/main" val="295227770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tyle slide layout">
    <p:spTree>
      <p:nvGrpSpPr>
        <p:cNvPr id="1" name=""/>
        <p:cNvGrpSpPr/>
        <p:nvPr/>
      </p:nvGrpSpPr>
      <p:grpSpPr>
        <a:xfrm>
          <a:off x="0" y="0"/>
          <a:ext cx="0" cy="0"/>
          <a:chOff x="0" y="0"/>
          <a:chExt cx="0" cy="0"/>
        </a:xfrm>
      </p:grpSpPr>
      <p:sp>
        <p:nvSpPr>
          <p:cNvPr id="559" name="Freeform: Shape 558">
            <a:extLst>
              <a:ext uri="{FF2B5EF4-FFF2-40B4-BE49-F238E27FC236}">
                <a16:creationId xmlns:a16="http://schemas.microsoft.com/office/drawing/2014/main" id="{C9957A36-A56E-47BD-BCD7-E58C8386058C}"/>
              </a:ext>
            </a:extLst>
          </p:cNvPr>
          <p:cNvSpPr/>
          <p:nvPr/>
        </p:nvSpPr>
        <p:spPr>
          <a:xfrm rot="7811536">
            <a:off x="2659062" y="-2148677"/>
            <a:ext cx="3757650" cy="11821019"/>
          </a:xfrm>
          <a:custGeom>
            <a:avLst/>
            <a:gdLst>
              <a:gd name="connsiteX0" fmla="*/ 891494 w 3757650"/>
              <a:gd name="connsiteY0" fmla="*/ 5336549 h 11821019"/>
              <a:gd name="connsiteX1" fmla="*/ 2164916 w 3757650"/>
              <a:gd name="connsiteY1" fmla="*/ 5336549 h 11821019"/>
              <a:gd name="connsiteX2" fmla="*/ 2168720 w 3757650"/>
              <a:gd name="connsiteY2" fmla="*/ 5336550 h 11821019"/>
              <a:gd name="connsiteX3" fmla="*/ 3153246 w 3757650"/>
              <a:gd name="connsiteY3" fmla="*/ 5336550 h 11821019"/>
              <a:gd name="connsiteX4" fmla="*/ 3145644 w 3757650"/>
              <a:gd name="connsiteY4" fmla="*/ 5252920 h 11821019"/>
              <a:gd name="connsiteX5" fmla="*/ 3043012 w 3757650"/>
              <a:gd name="connsiteY5" fmla="*/ 4872795 h 11821019"/>
              <a:gd name="connsiteX6" fmla="*/ 3035409 w 3757650"/>
              <a:gd name="connsiteY6" fmla="*/ 4853791 h 11821019"/>
              <a:gd name="connsiteX7" fmla="*/ 2966986 w 3757650"/>
              <a:gd name="connsiteY7" fmla="*/ 4716943 h 11821019"/>
              <a:gd name="connsiteX8" fmla="*/ 1081557 w 3757650"/>
              <a:gd name="connsiteY8" fmla="*/ 4716945 h 11821019"/>
              <a:gd name="connsiteX9" fmla="*/ 986524 w 3757650"/>
              <a:gd name="connsiteY9" fmla="*/ 4872795 h 11821019"/>
              <a:gd name="connsiteX10" fmla="*/ 887691 w 3757650"/>
              <a:gd name="connsiteY10" fmla="*/ 5252922 h 11821019"/>
              <a:gd name="connsiteX11" fmla="*/ 891494 w 3757650"/>
              <a:gd name="connsiteY11" fmla="*/ 5336549 h 11821019"/>
              <a:gd name="connsiteX12" fmla="*/ 1184189 w 3757650"/>
              <a:gd name="connsiteY12" fmla="*/ 6226046 h 11821019"/>
              <a:gd name="connsiteX13" fmla="*/ 2887157 w 3757650"/>
              <a:gd name="connsiteY13" fmla="*/ 6226046 h 11821019"/>
              <a:gd name="connsiteX14" fmla="*/ 2921371 w 3757650"/>
              <a:gd name="connsiteY14" fmla="*/ 6172828 h 11821019"/>
              <a:gd name="connsiteX15" fmla="*/ 2978388 w 3757650"/>
              <a:gd name="connsiteY15" fmla="*/ 6073994 h 11821019"/>
              <a:gd name="connsiteX16" fmla="*/ 2974589 w 3757650"/>
              <a:gd name="connsiteY16" fmla="*/ 6073996 h 11821019"/>
              <a:gd name="connsiteX17" fmla="*/ 3054414 w 3757650"/>
              <a:gd name="connsiteY17" fmla="*/ 5902941 h 11821019"/>
              <a:gd name="connsiteX18" fmla="*/ 3138040 w 3757650"/>
              <a:gd name="connsiteY18" fmla="*/ 5606442 h 11821019"/>
              <a:gd name="connsiteX19" fmla="*/ 2168720 w 3757650"/>
              <a:gd name="connsiteY19" fmla="*/ 5606441 h 11821019"/>
              <a:gd name="connsiteX20" fmla="*/ 2164916 w 3757650"/>
              <a:gd name="connsiteY20" fmla="*/ 5606440 h 11821019"/>
              <a:gd name="connsiteX21" fmla="*/ 925703 w 3757650"/>
              <a:gd name="connsiteY21" fmla="*/ 5606440 h 11821019"/>
              <a:gd name="connsiteX22" fmla="*/ 1020737 w 3757650"/>
              <a:gd name="connsiteY22" fmla="*/ 5902940 h 11821019"/>
              <a:gd name="connsiteX23" fmla="*/ 1149980 w 3757650"/>
              <a:gd name="connsiteY23" fmla="*/ 6169028 h 11821019"/>
              <a:gd name="connsiteX24" fmla="*/ 1184190 w 3757650"/>
              <a:gd name="connsiteY24" fmla="*/ 6222247 h 11821019"/>
              <a:gd name="connsiteX25" fmla="*/ 594995 w 3757650"/>
              <a:gd name="connsiteY25" fmla="*/ 9548352 h 11821019"/>
              <a:gd name="connsiteX26" fmla="*/ 3149447 w 3757650"/>
              <a:gd name="connsiteY26" fmla="*/ 9548353 h 11821019"/>
              <a:gd name="connsiteX27" fmla="*/ 3141845 w 3757650"/>
              <a:gd name="connsiteY27" fmla="*/ 9502738 h 11821019"/>
              <a:gd name="connsiteX28" fmla="*/ 2997396 w 3757650"/>
              <a:gd name="connsiteY28" fmla="*/ 9122611 h 11821019"/>
              <a:gd name="connsiteX29" fmla="*/ 2852948 w 3757650"/>
              <a:gd name="connsiteY29" fmla="*/ 8898338 h 11821019"/>
              <a:gd name="connsiteX30" fmla="*/ 872486 w 3757650"/>
              <a:gd name="connsiteY30" fmla="*/ 8898337 h 11821019"/>
              <a:gd name="connsiteX31" fmla="*/ 728037 w 3757650"/>
              <a:gd name="connsiteY31" fmla="*/ 9122611 h 11821019"/>
              <a:gd name="connsiteX32" fmla="*/ 598794 w 3757650"/>
              <a:gd name="connsiteY32" fmla="*/ 9502738 h 11821019"/>
              <a:gd name="connsiteX33" fmla="*/ 594995 w 3757650"/>
              <a:gd name="connsiteY33" fmla="*/ 9548352 h 11821019"/>
              <a:gd name="connsiteX34" fmla="*/ 967519 w 3757650"/>
              <a:gd name="connsiteY34" fmla="*/ 10483463 h 11821019"/>
              <a:gd name="connsiteX35" fmla="*/ 2830141 w 3757650"/>
              <a:gd name="connsiteY35" fmla="*/ 10483464 h 11821019"/>
              <a:gd name="connsiteX36" fmla="*/ 2879555 w 3757650"/>
              <a:gd name="connsiteY36" fmla="*/ 10415041 h 11821019"/>
              <a:gd name="connsiteX37" fmla="*/ 3039208 w 3757650"/>
              <a:gd name="connsiteY37" fmla="*/ 10148953 h 11821019"/>
              <a:gd name="connsiteX38" fmla="*/ 3145644 w 3757650"/>
              <a:gd name="connsiteY38" fmla="*/ 9829647 h 11821019"/>
              <a:gd name="connsiteX39" fmla="*/ 617803 w 3757650"/>
              <a:gd name="connsiteY39" fmla="*/ 9829645 h 11821019"/>
              <a:gd name="connsiteX40" fmla="*/ 739443 w 3757650"/>
              <a:gd name="connsiteY40" fmla="*/ 10148952 h 11821019"/>
              <a:gd name="connsiteX41" fmla="*/ 910498 w 3757650"/>
              <a:gd name="connsiteY41" fmla="*/ 10415041 h 11821019"/>
              <a:gd name="connsiteX42" fmla="*/ 967519 w 3757650"/>
              <a:gd name="connsiteY42" fmla="*/ 10483463 h 11821019"/>
              <a:gd name="connsiteX43" fmla="*/ 1947609 w 3757650"/>
              <a:gd name="connsiteY43" fmla="*/ 11821019 h 11821019"/>
              <a:gd name="connsiteX44" fmla="*/ 0 w 3757650"/>
              <a:gd name="connsiteY44" fmla="*/ 9515704 h 11821019"/>
              <a:gd name="connsiteX45" fmla="*/ 2430 w 3757650"/>
              <a:gd name="connsiteY45" fmla="*/ 9470239 h 11821019"/>
              <a:gd name="connsiteX46" fmla="*/ 1431274 w 3757650"/>
              <a:gd name="connsiteY46" fmla="*/ 7583099 h 11821019"/>
              <a:gd name="connsiteX47" fmla="*/ 1476889 w 3757650"/>
              <a:gd name="connsiteY47" fmla="*/ 7545086 h 11821019"/>
              <a:gd name="connsiteX48" fmla="*/ 1522503 w 3757650"/>
              <a:gd name="connsiteY48" fmla="*/ 7507074 h 11821019"/>
              <a:gd name="connsiteX49" fmla="*/ 1602329 w 3757650"/>
              <a:gd name="connsiteY49" fmla="*/ 7442450 h 11821019"/>
              <a:gd name="connsiteX50" fmla="*/ 1967251 w 3757650"/>
              <a:gd name="connsiteY50" fmla="*/ 7149755 h 11821019"/>
              <a:gd name="connsiteX51" fmla="*/ 2012866 w 3757650"/>
              <a:gd name="connsiteY51" fmla="*/ 7111743 h 11821019"/>
              <a:gd name="connsiteX52" fmla="*/ 2058481 w 3757650"/>
              <a:gd name="connsiteY52" fmla="*/ 7073728 h 11821019"/>
              <a:gd name="connsiteX53" fmla="*/ 2681889 w 3757650"/>
              <a:gd name="connsiteY53" fmla="*/ 6476928 h 11821019"/>
              <a:gd name="connsiteX54" fmla="*/ 1366651 w 3757650"/>
              <a:gd name="connsiteY54" fmla="*/ 6476929 h 11821019"/>
              <a:gd name="connsiteX55" fmla="*/ 1879824 w 3757650"/>
              <a:gd name="connsiteY55" fmla="*/ 7066128 h 11821019"/>
              <a:gd name="connsiteX56" fmla="*/ 1514902 w 3757650"/>
              <a:gd name="connsiteY56" fmla="*/ 7358823 h 11821019"/>
              <a:gd name="connsiteX57" fmla="*/ 1435073 w 3757650"/>
              <a:gd name="connsiteY57" fmla="*/ 7423447 h 11821019"/>
              <a:gd name="connsiteX58" fmla="*/ 290894 w 3757650"/>
              <a:gd name="connsiteY58" fmla="*/ 5241519 h 11821019"/>
              <a:gd name="connsiteX59" fmla="*/ 1549110 w 3757650"/>
              <a:gd name="connsiteY59" fmla="*/ 3508142 h 11821019"/>
              <a:gd name="connsiteX60" fmla="*/ 1811402 w 3757650"/>
              <a:gd name="connsiteY60" fmla="*/ 3721013 h 11821019"/>
              <a:gd name="connsiteX61" fmla="*/ 1997661 w 3757650"/>
              <a:gd name="connsiteY61" fmla="*/ 3869261 h 11821019"/>
              <a:gd name="connsiteX62" fmla="*/ 1317236 w 3757650"/>
              <a:gd name="connsiteY62" fmla="*/ 4439450 h 11821019"/>
              <a:gd name="connsiteX63" fmla="*/ 2788325 w 3757650"/>
              <a:gd name="connsiteY63" fmla="*/ 4439450 h 11821019"/>
              <a:gd name="connsiteX64" fmla="*/ 2195327 w 3757650"/>
              <a:gd name="connsiteY64" fmla="*/ 3873062 h 11821019"/>
              <a:gd name="connsiteX65" fmla="*/ 2149712 w 3757650"/>
              <a:gd name="connsiteY65" fmla="*/ 3835051 h 11821019"/>
              <a:gd name="connsiteX66" fmla="*/ 2100297 w 3757650"/>
              <a:gd name="connsiteY66" fmla="*/ 3797039 h 11821019"/>
              <a:gd name="connsiteX67" fmla="*/ 1902631 w 3757650"/>
              <a:gd name="connsiteY67" fmla="*/ 3637385 h 11821019"/>
              <a:gd name="connsiteX68" fmla="*/ 1651747 w 3757650"/>
              <a:gd name="connsiteY68" fmla="*/ 3435915 h 11821019"/>
              <a:gd name="connsiteX69" fmla="*/ 1606132 w 3757650"/>
              <a:gd name="connsiteY69" fmla="*/ 3397902 h 11821019"/>
              <a:gd name="connsiteX70" fmla="*/ 1560517 w 3757650"/>
              <a:gd name="connsiteY70" fmla="*/ 3359891 h 11821019"/>
              <a:gd name="connsiteX71" fmla="*/ 374521 w 3757650"/>
              <a:gd name="connsiteY71" fmla="*/ 1333817 h 11821019"/>
              <a:gd name="connsiteX72" fmla="*/ 909631 w 3757650"/>
              <a:gd name="connsiteY72" fmla="*/ 38007 h 11821019"/>
              <a:gd name="connsiteX73" fmla="*/ 938621 w 3757650"/>
              <a:gd name="connsiteY73" fmla="*/ 0 h 11821019"/>
              <a:gd name="connsiteX74" fmla="*/ 1487416 w 3757650"/>
              <a:gd name="connsiteY74" fmla="*/ 649589 h 11821019"/>
              <a:gd name="connsiteX75" fmla="*/ 1191792 w 3757650"/>
              <a:gd name="connsiteY75" fmla="*/ 649589 h 11821019"/>
              <a:gd name="connsiteX76" fmla="*/ 1104365 w 3757650"/>
              <a:gd name="connsiteY76" fmla="*/ 813042 h 11821019"/>
              <a:gd name="connsiteX77" fmla="*/ 975122 w 3757650"/>
              <a:gd name="connsiteY77" fmla="*/ 1193168 h 11821019"/>
              <a:gd name="connsiteX78" fmla="*/ 963716 w 3757650"/>
              <a:gd name="connsiteY78" fmla="*/ 1269194 h 11821019"/>
              <a:gd name="connsiteX79" fmla="*/ 2010880 w 3757650"/>
              <a:gd name="connsiteY79" fmla="*/ 1269194 h 11821019"/>
              <a:gd name="connsiteX80" fmla="*/ 2238893 w 3757650"/>
              <a:gd name="connsiteY80" fmla="*/ 1539086 h 11821019"/>
              <a:gd name="connsiteX81" fmla="*/ 975122 w 3757650"/>
              <a:gd name="connsiteY81" fmla="*/ 1539086 h 11821019"/>
              <a:gd name="connsiteX82" fmla="*/ 1058750 w 3757650"/>
              <a:gd name="connsiteY82" fmla="*/ 1881200 h 11821019"/>
              <a:gd name="connsiteX83" fmla="*/ 1187993 w 3757650"/>
              <a:gd name="connsiteY83" fmla="*/ 2147288 h 11821019"/>
              <a:gd name="connsiteX84" fmla="*/ 1195595 w 3757650"/>
              <a:gd name="connsiteY84" fmla="*/ 2154891 h 11821019"/>
              <a:gd name="connsiteX85" fmla="*/ 2759147 w 3757650"/>
              <a:gd name="connsiteY85" fmla="*/ 2154891 h 11821019"/>
              <a:gd name="connsiteX86" fmla="*/ 3266382 w 3757650"/>
              <a:gd name="connsiteY86" fmla="*/ 2755289 h 11821019"/>
              <a:gd name="connsiteX87" fmla="*/ 3085419 w 3757650"/>
              <a:gd name="connsiteY87" fmla="*/ 2962302 h 11821019"/>
              <a:gd name="connsiteX88" fmla="*/ 2640077 w 3757650"/>
              <a:gd name="connsiteY88" fmla="*/ 3378899 h 11821019"/>
              <a:gd name="connsiteX89" fmla="*/ 2381591 w 3757650"/>
              <a:gd name="connsiteY89" fmla="*/ 3169826 h 11821019"/>
              <a:gd name="connsiteX90" fmla="*/ 2195327 w 3757650"/>
              <a:gd name="connsiteY90" fmla="*/ 3021580 h 11821019"/>
              <a:gd name="connsiteX91" fmla="*/ 2792128 w 3757650"/>
              <a:gd name="connsiteY91" fmla="*/ 2428581 h 11821019"/>
              <a:gd name="connsiteX92" fmla="*/ 1389458 w 3757650"/>
              <a:gd name="connsiteY92" fmla="*/ 2428582 h 11821019"/>
              <a:gd name="connsiteX93" fmla="*/ 2009067 w 3757650"/>
              <a:gd name="connsiteY93" fmla="*/ 3021580 h 11821019"/>
              <a:gd name="connsiteX94" fmla="*/ 2054681 w 3757650"/>
              <a:gd name="connsiteY94" fmla="*/ 3059592 h 11821019"/>
              <a:gd name="connsiteX95" fmla="*/ 2100297 w 3757650"/>
              <a:gd name="connsiteY95" fmla="*/ 3097605 h 11821019"/>
              <a:gd name="connsiteX96" fmla="*/ 2294159 w 3757650"/>
              <a:gd name="connsiteY96" fmla="*/ 3253455 h 11821019"/>
              <a:gd name="connsiteX97" fmla="*/ 2545042 w 3757650"/>
              <a:gd name="connsiteY97" fmla="*/ 3454923 h 11821019"/>
              <a:gd name="connsiteX98" fmla="*/ 2590658 w 3757650"/>
              <a:gd name="connsiteY98" fmla="*/ 3492937 h 11821019"/>
              <a:gd name="connsiteX99" fmla="*/ 2636274 w 3757650"/>
              <a:gd name="connsiteY99" fmla="*/ 3530950 h 11821019"/>
              <a:gd name="connsiteX100" fmla="*/ 3666419 w 3757650"/>
              <a:gd name="connsiteY100" fmla="*/ 4857590 h 11821019"/>
              <a:gd name="connsiteX101" fmla="*/ 3662616 w 3757650"/>
              <a:gd name="connsiteY101" fmla="*/ 4857590 h 11821019"/>
              <a:gd name="connsiteX102" fmla="*/ 3746244 w 3757650"/>
              <a:gd name="connsiteY102" fmla="*/ 5408775 h 11821019"/>
              <a:gd name="connsiteX103" fmla="*/ 3613201 w 3757650"/>
              <a:gd name="connsiteY103" fmla="*/ 6073994 h 11821019"/>
              <a:gd name="connsiteX104" fmla="*/ 3617001 w 3757650"/>
              <a:gd name="connsiteY104" fmla="*/ 6073994 h 11821019"/>
              <a:gd name="connsiteX105" fmla="*/ 2457616 w 3757650"/>
              <a:gd name="connsiteY105" fmla="*/ 7480464 h 11821019"/>
              <a:gd name="connsiteX106" fmla="*/ 2412001 w 3757650"/>
              <a:gd name="connsiteY106" fmla="*/ 7518476 h 11821019"/>
              <a:gd name="connsiteX107" fmla="*/ 2366386 w 3757650"/>
              <a:gd name="connsiteY107" fmla="*/ 7556489 h 11821019"/>
              <a:gd name="connsiteX108" fmla="*/ 1993862 w 3757650"/>
              <a:gd name="connsiteY108" fmla="*/ 7856791 h 11821019"/>
              <a:gd name="connsiteX109" fmla="*/ 1921636 w 3757650"/>
              <a:gd name="connsiteY109" fmla="*/ 7913808 h 11821019"/>
              <a:gd name="connsiteX110" fmla="*/ 1872220 w 3757650"/>
              <a:gd name="connsiteY110" fmla="*/ 7951820 h 11821019"/>
              <a:gd name="connsiteX111" fmla="*/ 1826606 w 3757650"/>
              <a:gd name="connsiteY111" fmla="*/ 7989834 h 11821019"/>
              <a:gd name="connsiteX112" fmla="*/ 1115766 w 3757650"/>
              <a:gd name="connsiteY112" fmla="*/ 8617044 h 11821019"/>
              <a:gd name="connsiteX113" fmla="*/ 2632475 w 3757650"/>
              <a:gd name="connsiteY113" fmla="*/ 8617045 h 11821019"/>
              <a:gd name="connsiteX114" fmla="*/ 2020469 w 3757650"/>
              <a:gd name="connsiteY114" fmla="*/ 7997435 h 11821019"/>
              <a:gd name="connsiteX115" fmla="*/ 2088891 w 3757650"/>
              <a:gd name="connsiteY115" fmla="*/ 7944217 h 11821019"/>
              <a:gd name="connsiteX116" fmla="*/ 2461416 w 3757650"/>
              <a:gd name="connsiteY116" fmla="*/ 7640117 h 11821019"/>
              <a:gd name="connsiteX117" fmla="*/ 3757650 w 3757650"/>
              <a:gd name="connsiteY117" fmla="*/ 9662391 h 11821019"/>
              <a:gd name="connsiteX118" fmla="*/ 3527324 w 3757650"/>
              <a:gd name="connsiteY118" fmla="*/ 10479322 h 11821019"/>
              <a:gd name="connsiteX119" fmla="*/ 3517429 w 3757650"/>
              <a:gd name="connsiteY119" fmla="*/ 10494781 h 11821019"/>
              <a:gd name="connsiteX120" fmla="*/ 2278257 w 3757650"/>
              <a:gd name="connsiteY120" fmla="*/ 11541675 h 11821019"/>
              <a:gd name="connsiteX121" fmla="*/ 2012866 w 3757650"/>
              <a:gd name="connsiteY121" fmla="*/ 11323547 h 11821019"/>
              <a:gd name="connsiteX122" fmla="*/ 2594462 w 3757650"/>
              <a:gd name="connsiteY122" fmla="*/ 10768562 h 11821019"/>
              <a:gd name="connsiteX123" fmla="*/ 1218403 w 3757650"/>
              <a:gd name="connsiteY123" fmla="*/ 10768562 h 11821019"/>
              <a:gd name="connsiteX124" fmla="*/ 1826606 w 3757650"/>
              <a:gd name="connsiteY124" fmla="*/ 11323547 h 11821019"/>
              <a:gd name="connsiteX125" fmla="*/ 1872221 w 3757650"/>
              <a:gd name="connsiteY125" fmla="*/ 11361560 h 11821019"/>
              <a:gd name="connsiteX126" fmla="*/ 1917836 w 3757650"/>
              <a:gd name="connsiteY126" fmla="*/ 11399572 h 11821019"/>
              <a:gd name="connsiteX127" fmla="*/ 2183247 w 3757650"/>
              <a:gd name="connsiteY127" fmla="*/ 11621943 h 11821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3757650" h="11821019">
                <a:moveTo>
                  <a:pt x="891494" y="5336549"/>
                </a:moveTo>
                <a:lnTo>
                  <a:pt x="2164916" y="5336549"/>
                </a:lnTo>
                <a:lnTo>
                  <a:pt x="2168720" y="5336550"/>
                </a:lnTo>
                <a:lnTo>
                  <a:pt x="3153246" y="5336550"/>
                </a:lnTo>
                <a:cubicBezTo>
                  <a:pt x="3149446" y="5306138"/>
                  <a:pt x="3149448" y="5279532"/>
                  <a:pt x="3145644" y="5252920"/>
                </a:cubicBezTo>
                <a:cubicBezTo>
                  <a:pt x="3130438" y="5119877"/>
                  <a:pt x="3096230" y="4990635"/>
                  <a:pt x="3043012" y="4872795"/>
                </a:cubicBezTo>
                <a:cubicBezTo>
                  <a:pt x="3043011" y="4865192"/>
                  <a:pt x="3039209" y="4861392"/>
                  <a:pt x="3035409" y="4853791"/>
                </a:cubicBezTo>
                <a:cubicBezTo>
                  <a:pt x="3016400" y="4808176"/>
                  <a:pt x="2993593" y="4762559"/>
                  <a:pt x="2966986" y="4716943"/>
                </a:cubicBezTo>
                <a:lnTo>
                  <a:pt x="1081557" y="4716945"/>
                </a:lnTo>
                <a:cubicBezTo>
                  <a:pt x="1047344" y="4770161"/>
                  <a:pt x="1013135" y="4819576"/>
                  <a:pt x="986524" y="4872795"/>
                </a:cubicBezTo>
                <a:cubicBezTo>
                  <a:pt x="925704" y="4994435"/>
                  <a:pt x="887691" y="5119879"/>
                  <a:pt x="887691" y="5252922"/>
                </a:cubicBezTo>
                <a:cubicBezTo>
                  <a:pt x="887691" y="5279533"/>
                  <a:pt x="887691" y="5309942"/>
                  <a:pt x="891494" y="5336549"/>
                </a:cubicBezTo>
                <a:close/>
                <a:moveTo>
                  <a:pt x="1184189" y="6226046"/>
                </a:moveTo>
                <a:lnTo>
                  <a:pt x="2887157" y="6226046"/>
                </a:lnTo>
                <a:cubicBezTo>
                  <a:pt x="2898563" y="6210841"/>
                  <a:pt x="2909965" y="6191836"/>
                  <a:pt x="2921371" y="6172828"/>
                </a:cubicBezTo>
                <a:cubicBezTo>
                  <a:pt x="2940375" y="6138616"/>
                  <a:pt x="2959383" y="6108208"/>
                  <a:pt x="2978388" y="6073994"/>
                </a:cubicBezTo>
                <a:lnTo>
                  <a:pt x="2974589" y="6073996"/>
                </a:lnTo>
                <a:cubicBezTo>
                  <a:pt x="3004999" y="6016977"/>
                  <a:pt x="3031605" y="5959957"/>
                  <a:pt x="3054414" y="5902941"/>
                </a:cubicBezTo>
                <a:cubicBezTo>
                  <a:pt x="3092426" y="5807905"/>
                  <a:pt x="3122836" y="5709072"/>
                  <a:pt x="3138040" y="5606442"/>
                </a:cubicBezTo>
                <a:lnTo>
                  <a:pt x="2168720" y="5606441"/>
                </a:lnTo>
                <a:lnTo>
                  <a:pt x="2164916" y="5606440"/>
                </a:lnTo>
                <a:lnTo>
                  <a:pt x="925703" y="5606440"/>
                </a:lnTo>
                <a:cubicBezTo>
                  <a:pt x="948511" y="5705274"/>
                  <a:pt x="982724" y="5804106"/>
                  <a:pt x="1020737" y="5902940"/>
                </a:cubicBezTo>
                <a:cubicBezTo>
                  <a:pt x="1054947" y="5994170"/>
                  <a:pt x="1100562" y="6081598"/>
                  <a:pt x="1149980" y="6169028"/>
                </a:cubicBezTo>
                <a:cubicBezTo>
                  <a:pt x="1161382" y="6184232"/>
                  <a:pt x="1172788" y="6203238"/>
                  <a:pt x="1184190" y="6222247"/>
                </a:cubicBezTo>
                <a:close/>
                <a:moveTo>
                  <a:pt x="594995" y="9548352"/>
                </a:moveTo>
                <a:lnTo>
                  <a:pt x="3149447" y="9548353"/>
                </a:lnTo>
                <a:cubicBezTo>
                  <a:pt x="3145644" y="9533148"/>
                  <a:pt x="3145644" y="9517943"/>
                  <a:pt x="3141845" y="9502738"/>
                </a:cubicBezTo>
                <a:cubicBezTo>
                  <a:pt x="3115234" y="9377299"/>
                  <a:pt x="3065819" y="9248055"/>
                  <a:pt x="2997396" y="9122611"/>
                </a:cubicBezTo>
                <a:cubicBezTo>
                  <a:pt x="2955580" y="9046585"/>
                  <a:pt x="2906166" y="8974364"/>
                  <a:pt x="2852948" y="8898338"/>
                </a:cubicBezTo>
                <a:lnTo>
                  <a:pt x="872486" y="8898337"/>
                </a:lnTo>
                <a:cubicBezTo>
                  <a:pt x="819268" y="8970561"/>
                  <a:pt x="769853" y="9046586"/>
                  <a:pt x="728037" y="9122611"/>
                </a:cubicBezTo>
                <a:cubicBezTo>
                  <a:pt x="659615" y="9244252"/>
                  <a:pt x="617803" y="9373495"/>
                  <a:pt x="598794" y="9502738"/>
                </a:cubicBezTo>
                <a:cubicBezTo>
                  <a:pt x="594995" y="9517943"/>
                  <a:pt x="594995" y="9533148"/>
                  <a:pt x="594995" y="9548352"/>
                </a:cubicBezTo>
                <a:close/>
                <a:moveTo>
                  <a:pt x="967519" y="10483463"/>
                </a:moveTo>
                <a:lnTo>
                  <a:pt x="2830141" y="10483464"/>
                </a:lnTo>
                <a:cubicBezTo>
                  <a:pt x="2845346" y="10460657"/>
                  <a:pt x="2864350" y="10437849"/>
                  <a:pt x="2879555" y="10415041"/>
                </a:cubicBezTo>
                <a:cubicBezTo>
                  <a:pt x="2944179" y="10327615"/>
                  <a:pt x="2997397" y="10240184"/>
                  <a:pt x="3039208" y="10148953"/>
                </a:cubicBezTo>
                <a:cubicBezTo>
                  <a:pt x="3088627" y="10042518"/>
                  <a:pt x="3126639" y="9936082"/>
                  <a:pt x="3145644" y="9829647"/>
                </a:cubicBezTo>
                <a:lnTo>
                  <a:pt x="617803" y="9829645"/>
                </a:lnTo>
                <a:cubicBezTo>
                  <a:pt x="640610" y="9936082"/>
                  <a:pt x="682422" y="10042518"/>
                  <a:pt x="739443" y="10148952"/>
                </a:cubicBezTo>
                <a:cubicBezTo>
                  <a:pt x="785058" y="10236385"/>
                  <a:pt x="845879" y="10327615"/>
                  <a:pt x="910498" y="10415041"/>
                </a:cubicBezTo>
                <a:cubicBezTo>
                  <a:pt x="925703" y="10437850"/>
                  <a:pt x="944712" y="10460657"/>
                  <a:pt x="967519" y="10483463"/>
                </a:cubicBezTo>
                <a:close/>
                <a:moveTo>
                  <a:pt x="1947609" y="11821019"/>
                </a:moveTo>
                <a:lnTo>
                  <a:pt x="0" y="9515704"/>
                </a:lnTo>
                <a:lnTo>
                  <a:pt x="2430" y="9470239"/>
                </a:lnTo>
                <a:cubicBezTo>
                  <a:pt x="81972" y="8729271"/>
                  <a:pt x="739918" y="8146162"/>
                  <a:pt x="1431274" y="7583099"/>
                </a:cubicBezTo>
                <a:cubicBezTo>
                  <a:pt x="1446479" y="7571693"/>
                  <a:pt x="1461683" y="7556489"/>
                  <a:pt x="1476889" y="7545086"/>
                </a:cubicBezTo>
                <a:cubicBezTo>
                  <a:pt x="1492094" y="7533682"/>
                  <a:pt x="1507299" y="7518476"/>
                  <a:pt x="1522503" y="7507074"/>
                </a:cubicBezTo>
                <a:cubicBezTo>
                  <a:pt x="1549111" y="7484267"/>
                  <a:pt x="1575722" y="7465259"/>
                  <a:pt x="1602329" y="7442450"/>
                </a:cubicBezTo>
                <a:cubicBezTo>
                  <a:pt x="1723969" y="7347419"/>
                  <a:pt x="1849413" y="7248587"/>
                  <a:pt x="1967251" y="7149755"/>
                </a:cubicBezTo>
                <a:cubicBezTo>
                  <a:pt x="1982456" y="7138350"/>
                  <a:pt x="1997661" y="7123146"/>
                  <a:pt x="2012866" y="7111743"/>
                </a:cubicBezTo>
                <a:cubicBezTo>
                  <a:pt x="2028071" y="7100337"/>
                  <a:pt x="2043276" y="7085132"/>
                  <a:pt x="2058481" y="7073728"/>
                </a:cubicBezTo>
                <a:cubicBezTo>
                  <a:pt x="2286557" y="6879865"/>
                  <a:pt x="2503231" y="6682198"/>
                  <a:pt x="2681889" y="6476928"/>
                </a:cubicBezTo>
                <a:lnTo>
                  <a:pt x="1366651" y="6476929"/>
                </a:lnTo>
                <a:cubicBezTo>
                  <a:pt x="1514902" y="6678397"/>
                  <a:pt x="1693558" y="6876062"/>
                  <a:pt x="1879824" y="7066128"/>
                </a:cubicBezTo>
                <a:cubicBezTo>
                  <a:pt x="1758183" y="7164961"/>
                  <a:pt x="1636542" y="7259990"/>
                  <a:pt x="1514902" y="7358823"/>
                </a:cubicBezTo>
                <a:cubicBezTo>
                  <a:pt x="1488291" y="7381631"/>
                  <a:pt x="1461684" y="7400639"/>
                  <a:pt x="1435073" y="7423447"/>
                </a:cubicBezTo>
                <a:cubicBezTo>
                  <a:pt x="830674" y="6807640"/>
                  <a:pt x="290894" y="6108208"/>
                  <a:pt x="290894" y="5241519"/>
                </a:cubicBezTo>
                <a:cubicBezTo>
                  <a:pt x="290894" y="4526882"/>
                  <a:pt x="883892" y="4025113"/>
                  <a:pt x="1549110" y="3508142"/>
                </a:cubicBezTo>
                <a:cubicBezTo>
                  <a:pt x="1636542" y="3580364"/>
                  <a:pt x="1723969" y="3652590"/>
                  <a:pt x="1811402" y="3721013"/>
                </a:cubicBezTo>
                <a:cubicBezTo>
                  <a:pt x="1876021" y="3770428"/>
                  <a:pt x="1936841" y="3819846"/>
                  <a:pt x="1997661" y="3869261"/>
                </a:cubicBezTo>
                <a:cubicBezTo>
                  <a:pt x="1742978" y="4066927"/>
                  <a:pt x="1507299" y="4253189"/>
                  <a:pt x="1317236" y="4439450"/>
                </a:cubicBezTo>
                <a:lnTo>
                  <a:pt x="2788325" y="4439450"/>
                </a:lnTo>
                <a:cubicBezTo>
                  <a:pt x="2624872" y="4245588"/>
                  <a:pt x="2419603" y="4059323"/>
                  <a:pt x="2195327" y="3873062"/>
                </a:cubicBezTo>
                <a:cubicBezTo>
                  <a:pt x="2180122" y="3861658"/>
                  <a:pt x="2164917" y="3846453"/>
                  <a:pt x="2149712" y="3835051"/>
                </a:cubicBezTo>
                <a:cubicBezTo>
                  <a:pt x="2130707" y="3823645"/>
                  <a:pt x="2115502" y="3808439"/>
                  <a:pt x="2100297" y="3797039"/>
                </a:cubicBezTo>
                <a:cubicBezTo>
                  <a:pt x="2035673" y="3743820"/>
                  <a:pt x="1971054" y="3690603"/>
                  <a:pt x="1902631" y="3637385"/>
                </a:cubicBezTo>
                <a:cubicBezTo>
                  <a:pt x="1819002" y="3572762"/>
                  <a:pt x="1735376" y="3504338"/>
                  <a:pt x="1651747" y="3435915"/>
                </a:cubicBezTo>
                <a:cubicBezTo>
                  <a:pt x="1636542" y="3424513"/>
                  <a:pt x="1621337" y="3409309"/>
                  <a:pt x="1606132" y="3397902"/>
                </a:cubicBezTo>
                <a:cubicBezTo>
                  <a:pt x="1590928" y="3386501"/>
                  <a:pt x="1575722" y="3371296"/>
                  <a:pt x="1560517" y="3359891"/>
                </a:cubicBezTo>
                <a:cubicBezTo>
                  <a:pt x="952314" y="2850521"/>
                  <a:pt x="374522" y="2246121"/>
                  <a:pt x="374521" y="1333817"/>
                </a:cubicBezTo>
                <a:cubicBezTo>
                  <a:pt x="374522" y="903798"/>
                  <a:pt x="592797" y="475264"/>
                  <a:pt x="909631" y="38007"/>
                </a:cubicBezTo>
                <a:lnTo>
                  <a:pt x="938621" y="0"/>
                </a:lnTo>
                <a:lnTo>
                  <a:pt x="1487416" y="649589"/>
                </a:lnTo>
                <a:lnTo>
                  <a:pt x="1191792" y="649589"/>
                </a:lnTo>
                <a:cubicBezTo>
                  <a:pt x="1161382" y="706606"/>
                  <a:pt x="1130971" y="759824"/>
                  <a:pt x="1104365" y="813042"/>
                </a:cubicBezTo>
                <a:cubicBezTo>
                  <a:pt x="1039741" y="942284"/>
                  <a:pt x="994126" y="1071528"/>
                  <a:pt x="975122" y="1193168"/>
                </a:cubicBezTo>
                <a:cubicBezTo>
                  <a:pt x="971318" y="1219779"/>
                  <a:pt x="967519" y="1246386"/>
                  <a:pt x="963716" y="1269194"/>
                </a:cubicBezTo>
                <a:lnTo>
                  <a:pt x="2010880" y="1269194"/>
                </a:lnTo>
                <a:lnTo>
                  <a:pt x="2238893" y="1539086"/>
                </a:lnTo>
                <a:lnTo>
                  <a:pt x="975122" y="1539086"/>
                </a:lnTo>
                <a:cubicBezTo>
                  <a:pt x="990327" y="1656923"/>
                  <a:pt x="1016934" y="1770961"/>
                  <a:pt x="1058750" y="1881200"/>
                </a:cubicBezTo>
                <a:cubicBezTo>
                  <a:pt x="1092959" y="1972430"/>
                  <a:pt x="1138574" y="2063661"/>
                  <a:pt x="1187993" y="2147288"/>
                </a:cubicBezTo>
                <a:cubicBezTo>
                  <a:pt x="1191792" y="2151088"/>
                  <a:pt x="1191792" y="2151088"/>
                  <a:pt x="1195595" y="2154891"/>
                </a:cubicBezTo>
                <a:lnTo>
                  <a:pt x="2759147" y="2154891"/>
                </a:lnTo>
                <a:lnTo>
                  <a:pt x="3266382" y="2755289"/>
                </a:lnTo>
                <a:lnTo>
                  <a:pt x="3085419" y="2962302"/>
                </a:lnTo>
                <a:cubicBezTo>
                  <a:pt x="2946790" y="3108770"/>
                  <a:pt x="2795929" y="3246803"/>
                  <a:pt x="2640077" y="3378899"/>
                </a:cubicBezTo>
                <a:cubicBezTo>
                  <a:pt x="2552646" y="3306672"/>
                  <a:pt x="2469018" y="3238250"/>
                  <a:pt x="2381591" y="3169826"/>
                </a:cubicBezTo>
                <a:cubicBezTo>
                  <a:pt x="2320769" y="3120413"/>
                  <a:pt x="2256147" y="3070994"/>
                  <a:pt x="2195327" y="3021580"/>
                </a:cubicBezTo>
                <a:cubicBezTo>
                  <a:pt x="2415800" y="2835316"/>
                  <a:pt x="2624872" y="2637650"/>
                  <a:pt x="2792128" y="2428581"/>
                </a:cubicBezTo>
                <a:lnTo>
                  <a:pt x="1389458" y="2428582"/>
                </a:lnTo>
                <a:cubicBezTo>
                  <a:pt x="1564316" y="2637650"/>
                  <a:pt x="1780991" y="2831516"/>
                  <a:pt x="2009067" y="3021580"/>
                </a:cubicBezTo>
                <a:cubicBezTo>
                  <a:pt x="2024272" y="3032982"/>
                  <a:pt x="2039477" y="3048187"/>
                  <a:pt x="2054681" y="3059592"/>
                </a:cubicBezTo>
                <a:cubicBezTo>
                  <a:pt x="2069887" y="3070994"/>
                  <a:pt x="2085092" y="3086199"/>
                  <a:pt x="2100297" y="3097605"/>
                </a:cubicBezTo>
                <a:cubicBezTo>
                  <a:pt x="2164917" y="3147020"/>
                  <a:pt x="2229538" y="3200238"/>
                  <a:pt x="2294159" y="3253455"/>
                </a:cubicBezTo>
                <a:cubicBezTo>
                  <a:pt x="2377787" y="3321878"/>
                  <a:pt x="2461416" y="3386501"/>
                  <a:pt x="2545042" y="3454923"/>
                </a:cubicBezTo>
                <a:cubicBezTo>
                  <a:pt x="2560248" y="3466326"/>
                  <a:pt x="2575453" y="3481530"/>
                  <a:pt x="2590658" y="3492937"/>
                </a:cubicBezTo>
                <a:cubicBezTo>
                  <a:pt x="2605863" y="3504338"/>
                  <a:pt x="2621069" y="3519544"/>
                  <a:pt x="2636274" y="3530950"/>
                </a:cubicBezTo>
                <a:cubicBezTo>
                  <a:pt x="3084823" y="3907273"/>
                  <a:pt x="3495360" y="4317809"/>
                  <a:pt x="3666419" y="4857590"/>
                </a:cubicBezTo>
                <a:lnTo>
                  <a:pt x="3662616" y="4857590"/>
                </a:lnTo>
                <a:cubicBezTo>
                  <a:pt x="3715834" y="5028649"/>
                  <a:pt x="3746244" y="5211108"/>
                  <a:pt x="3746244" y="5408775"/>
                </a:cubicBezTo>
                <a:cubicBezTo>
                  <a:pt x="3746244" y="5644454"/>
                  <a:pt x="3696829" y="5864928"/>
                  <a:pt x="3613201" y="6073994"/>
                </a:cubicBezTo>
                <a:lnTo>
                  <a:pt x="3617001" y="6073994"/>
                </a:lnTo>
                <a:cubicBezTo>
                  <a:pt x="3400329" y="6613775"/>
                  <a:pt x="2944179" y="7069927"/>
                  <a:pt x="2457616" y="7480464"/>
                </a:cubicBezTo>
                <a:cubicBezTo>
                  <a:pt x="2442411" y="7491868"/>
                  <a:pt x="2427206" y="7507074"/>
                  <a:pt x="2412001" y="7518476"/>
                </a:cubicBezTo>
                <a:cubicBezTo>
                  <a:pt x="2396796" y="7529882"/>
                  <a:pt x="2381591" y="7545087"/>
                  <a:pt x="2366386" y="7556489"/>
                </a:cubicBezTo>
                <a:cubicBezTo>
                  <a:pt x="2240942" y="7659125"/>
                  <a:pt x="2115502" y="7757958"/>
                  <a:pt x="1993862" y="7856791"/>
                </a:cubicBezTo>
                <a:cubicBezTo>
                  <a:pt x="1967251" y="7875795"/>
                  <a:pt x="1944443" y="7894803"/>
                  <a:pt x="1921636" y="7913808"/>
                </a:cubicBezTo>
                <a:cubicBezTo>
                  <a:pt x="1902631" y="7925214"/>
                  <a:pt x="1887426" y="7940419"/>
                  <a:pt x="1872220" y="7951820"/>
                </a:cubicBezTo>
                <a:cubicBezTo>
                  <a:pt x="1857016" y="7963227"/>
                  <a:pt x="1841811" y="7978431"/>
                  <a:pt x="1826606" y="7989834"/>
                </a:cubicBezTo>
                <a:cubicBezTo>
                  <a:pt x="1568120" y="8202705"/>
                  <a:pt x="1321035" y="8407973"/>
                  <a:pt x="1115766" y="8617044"/>
                </a:cubicBezTo>
                <a:lnTo>
                  <a:pt x="2632475" y="8617045"/>
                </a:lnTo>
                <a:cubicBezTo>
                  <a:pt x="2453812" y="8411776"/>
                  <a:pt x="2240942" y="8206508"/>
                  <a:pt x="2020469" y="7997435"/>
                </a:cubicBezTo>
                <a:cubicBezTo>
                  <a:pt x="2043276" y="7982230"/>
                  <a:pt x="2066084" y="7963227"/>
                  <a:pt x="2088891" y="7944217"/>
                </a:cubicBezTo>
                <a:cubicBezTo>
                  <a:pt x="2210531" y="7845385"/>
                  <a:pt x="2335976" y="7742752"/>
                  <a:pt x="2461416" y="7640117"/>
                </a:cubicBezTo>
                <a:cubicBezTo>
                  <a:pt x="3138041" y="8286332"/>
                  <a:pt x="3757650" y="8902138"/>
                  <a:pt x="3757650" y="9662391"/>
                </a:cubicBezTo>
                <a:cubicBezTo>
                  <a:pt x="3757650" y="9950337"/>
                  <a:pt x="3671587" y="10221177"/>
                  <a:pt x="3527324" y="10479322"/>
                </a:cubicBezTo>
                <a:lnTo>
                  <a:pt x="3517429" y="10494781"/>
                </a:lnTo>
                <a:lnTo>
                  <a:pt x="2278257" y="11541675"/>
                </a:lnTo>
                <a:lnTo>
                  <a:pt x="2012866" y="11323547"/>
                </a:lnTo>
                <a:cubicBezTo>
                  <a:pt x="2221938" y="11141086"/>
                  <a:pt x="2419604" y="10954822"/>
                  <a:pt x="2594462" y="10768562"/>
                </a:cubicBezTo>
                <a:lnTo>
                  <a:pt x="1218403" y="10768562"/>
                </a:lnTo>
                <a:cubicBezTo>
                  <a:pt x="1400864" y="10954820"/>
                  <a:pt x="1609932" y="11141086"/>
                  <a:pt x="1826606" y="11323547"/>
                </a:cubicBezTo>
                <a:cubicBezTo>
                  <a:pt x="1841811" y="11334949"/>
                  <a:pt x="1857016" y="11350154"/>
                  <a:pt x="1872221" y="11361560"/>
                </a:cubicBezTo>
                <a:cubicBezTo>
                  <a:pt x="1887426" y="11372961"/>
                  <a:pt x="1902631" y="11388167"/>
                  <a:pt x="1917836" y="11399572"/>
                </a:cubicBezTo>
                <a:lnTo>
                  <a:pt x="2183247" y="11621943"/>
                </a:lnTo>
                <a:close/>
              </a:path>
            </a:pathLst>
          </a:custGeom>
          <a:solidFill>
            <a:schemeClr val="accent2">
              <a:alpha val="28000"/>
            </a:schemeClr>
          </a:solidFill>
          <a:ln w="9525" cap="flat">
            <a:noFill/>
            <a:prstDash val="solid"/>
            <a:miter/>
          </a:ln>
        </p:spPr>
        <p:txBody>
          <a:bodyPr wrap="square" rtlCol="0" anchor="ctr">
            <a:noAutofit/>
          </a:bodyPr>
          <a:lstStyle/>
          <a:p>
            <a:endParaRPr lang="en-US"/>
          </a:p>
        </p:txBody>
      </p:sp>
      <p:sp>
        <p:nvSpPr>
          <p:cNvPr id="573" name="Freeform: Shape 572">
            <a:extLst>
              <a:ext uri="{FF2B5EF4-FFF2-40B4-BE49-F238E27FC236}">
                <a16:creationId xmlns:a16="http://schemas.microsoft.com/office/drawing/2014/main" id="{C1980C87-9FE6-4920-A98A-6BE370D8939F}"/>
              </a:ext>
            </a:extLst>
          </p:cNvPr>
          <p:cNvSpPr/>
          <p:nvPr/>
        </p:nvSpPr>
        <p:spPr>
          <a:xfrm rot="14230131">
            <a:off x="869637" y="89021"/>
            <a:ext cx="840223" cy="3564014"/>
          </a:xfrm>
          <a:custGeom>
            <a:avLst/>
            <a:gdLst>
              <a:gd name="connsiteX0" fmla="*/ 415585 w 840223"/>
              <a:gd name="connsiteY0" fmla="*/ 273907 h 3564014"/>
              <a:gd name="connsiteX1" fmla="*/ 348926 w 840223"/>
              <a:gd name="connsiteY1" fmla="*/ 350440 h 3564014"/>
              <a:gd name="connsiteX2" fmla="*/ 335759 w 840223"/>
              <a:gd name="connsiteY2" fmla="*/ 366076 h 3564014"/>
              <a:gd name="connsiteX3" fmla="*/ 136608 w 840223"/>
              <a:gd name="connsiteY3" fmla="*/ 147174 h 3564014"/>
              <a:gd name="connsiteX4" fmla="*/ 87746 w 840223"/>
              <a:gd name="connsiteY4" fmla="*/ 20442 h 3564014"/>
              <a:gd name="connsiteX5" fmla="*/ 84187 w 840223"/>
              <a:gd name="connsiteY5" fmla="*/ 0 h 3564014"/>
              <a:gd name="connsiteX6" fmla="*/ 262577 w 840223"/>
              <a:gd name="connsiteY6" fmla="*/ 115102 h 3564014"/>
              <a:gd name="connsiteX7" fmla="*/ 275093 w 840223"/>
              <a:gd name="connsiteY7" fmla="*/ 135730 h 3564014"/>
              <a:gd name="connsiteX8" fmla="*/ 415585 w 840223"/>
              <a:gd name="connsiteY8" fmla="*/ 273907 h 3564014"/>
              <a:gd name="connsiteX9" fmla="*/ 695383 w 840223"/>
              <a:gd name="connsiteY9" fmla="*/ 842556 h 3564014"/>
              <a:gd name="connsiteX10" fmla="*/ 693737 w 840223"/>
              <a:gd name="connsiteY10" fmla="*/ 826097 h 3564014"/>
              <a:gd name="connsiteX11" fmla="*/ 668227 w 840223"/>
              <a:gd name="connsiteY11" fmla="*/ 743804 h 3564014"/>
              <a:gd name="connsiteX12" fmla="*/ 650122 w 840223"/>
              <a:gd name="connsiteY12" fmla="*/ 708418 h 3564014"/>
              <a:gd name="connsiteX13" fmla="*/ 259226 w 840223"/>
              <a:gd name="connsiteY13" fmla="*/ 708418 h 3564014"/>
              <a:gd name="connsiteX14" fmla="*/ 240298 w 840223"/>
              <a:gd name="connsiteY14" fmla="*/ 743804 h 3564014"/>
              <a:gd name="connsiteX15" fmla="*/ 212319 w 840223"/>
              <a:gd name="connsiteY15" fmla="*/ 826098 h 3564014"/>
              <a:gd name="connsiteX16" fmla="*/ 209849 w 840223"/>
              <a:gd name="connsiteY16" fmla="*/ 842556 h 3564014"/>
              <a:gd name="connsiteX17" fmla="*/ 645184 w 840223"/>
              <a:gd name="connsiteY17" fmla="*/ 1034301 h 3564014"/>
              <a:gd name="connsiteX18" fmla="*/ 646007 w 840223"/>
              <a:gd name="connsiteY18" fmla="*/ 1032655 h 3564014"/>
              <a:gd name="connsiteX19" fmla="*/ 673987 w 840223"/>
              <a:gd name="connsiteY19" fmla="*/ 975050 h 3564014"/>
              <a:gd name="connsiteX20" fmla="*/ 692915 w 840223"/>
              <a:gd name="connsiteY20" fmla="*/ 900985 h 3564014"/>
              <a:gd name="connsiteX21" fmla="*/ 212319 w 840223"/>
              <a:gd name="connsiteY21" fmla="*/ 900985 h 3564014"/>
              <a:gd name="connsiteX22" fmla="*/ 230423 w 840223"/>
              <a:gd name="connsiteY22" fmla="*/ 975050 h 3564014"/>
              <a:gd name="connsiteX23" fmla="*/ 258403 w 840223"/>
              <a:gd name="connsiteY23" fmla="*/ 1032655 h 3564014"/>
              <a:gd name="connsiteX24" fmla="*/ 260049 w 840223"/>
              <a:gd name="connsiteY24" fmla="*/ 1034301 h 3564014"/>
              <a:gd name="connsiteX25" fmla="*/ 683862 w 840223"/>
              <a:gd name="connsiteY25" fmla="*/ 1723100 h 3564014"/>
              <a:gd name="connsiteX26" fmla="*/ 682216 w 840223"/>
              <a:gd name="connsiteY26" fmla="*/ 1704996 h 3564014"/>
              <a:gd name="connsiteX27" fmla="*/ 659997 w 840223"/>
              <a:gd name="connsiteY27" fmla="*/ 1622702 h 3564014"/>
              <a:gd name="connsiteX28" fmla="*/ 658351 w 840223"/>
              <a:gd name="connsiteY28" fmla="*/ 1618588 h 3564014"/>
              <a:gd name="connsiteX29" fmla="*/ 643539 w 840223"/>
              <a:gd name="connsiteY29" fmla="*/ 1588962 h 3564014"/>
              <a:gd name="connsiteX30" fmla="*/ 235361 w 840223"/>
              <a:gd name="connsiteY30" fmla="*/ 1588962 h 3564014"/>
              <a:gd name="connsiteX31" fmla="*/ 214787 w 840223"/>
              <a:gd name="connsiteY31" fmla="*/ 1622702 h 3564014"/>
              <a:gd name="connsiteX32" fmla="*/ 193391 w 840223"/>
              <a:gd name="connsiteY32" fmla="*/ 1704996 h 3564014"/>
              <a:gd name="connsiteX33" fmla="*/ 194214 w 840223"/>
              <a:gd name="connsiteY33" fmla="*/ 1723100 h 3564014"/>
              <a:gd name="connsiteX34" fmla="*/ 469898 w 840223"/>
              <a:gd name="connsiteY34" fmla="*/ 1723100 h 3564014"/>
              <a:gd name="connsiteX35" fmla="*/ 470721 w 840223"/>
              <a:gd name="connsiteY35" fmla="*/ 1723100 h 3564014"/>
              <a:gd name="connsiteX36" fmla="*/ 626256 w 840223"/>
              <a:gd name="connsiteY36" fmla="*/ 1915668 h 3564014"/>
              <a:gd name="connsiteX37" fmla="*/ 633663 w 840223"/>
              <a:gd name="connsiteY37" fmla="*/ 1904147 h 3564014"/>
              <a:gd name="connsiteX38" fmla="*/ 646007 w 840223"/>
              <a:gd name="connsiteY38" fmla="*/ 1882750 h 3564014"/>
              <a:gd name="connsiteX39" fmla="*/ 645184 w 840223"/>
              <a:gd name="connsiteY39" fmla="*/ 1882750 h 3564014"/>
              <a:gd name="connsiteX40" fmla="*/ 662466 w 840223"/>
              <a:gd name="connsiteY40" fmla="*/ 1845719 h 3564014"/>
              <a:gd name="connsiteX41" fmla="*/ 680570 w 840223"/>
              <a:gd name="connsiteY41" fmla="*/ 1781529 h 3564014"/>
              <a:gd name="connsiteX42" fmla="*/ 470721 w 840223"/>
              <a:gd name="connsiteY42" fmla="*/ 1781529 h 3564014"/>
              <a:gd name="connsiteX43" fmla="*/ 469898 w 840223"/>
              <a:gd name="connsiteY43" fmla="*/ 1781529 h 3564014"/>
              <a:gd name="connsiteX44" fmla="*/ 201620 w 840223"/>
              <a:gd name="connsiteY44" fmla="*/ 1781529 h 3564014"/>
              <a:gd name="connsiteX45" fmla="*/ 222194 w 840223"/>
              <a:gd name="connsiteY45" fmla="*/ 1845718 h 3564014"/>
              <a:gd name="connsiteX46" fmla="*/ 250174 w 840223"/>
              <a:gd name="connsiteY46" fmla="*/ 1903324 h 3564014"/>
              <a:gd name="connsiteX47" fmla="*/ 257580 w 840223"/>
              <a:gd name="connsiteY47" fmla="*/ 1914845 h 3564014"/>
              <a:gd name="connsiteX48" fmla="*/ 257580 w 840223"/>
              <a:gd name="connsiteY48" fmla="*/ 1915668 h 3564014"/>
              <a:gd name="connsiteX49" fmla="*/ 683040 w 840223"/>
              <a:gd name="connsiteY49" fmla="*/ 2634916 h 3564014"/>
              <a:gd name="connsiteX50" fmla="*/ 681394 w 840223"/>
              <a:gd name="connsiteY50" fmla="*/ 2625041 h 3564014"/>
              <a:gd name="connsiteX51" fmla="*/ 650122 w 840223"/>
              <a:gd name="connsiteY51" fmla="*/ 2542747 h 3564014"/>
              <a:gd name="connsiteX52" fmla="*/ 618850 w 840223"/>
              <a:gd name="connsiteY52" fmla="*/ 2494194 h 3564014"/>
              <a:gd name="connsiteX53" fmla="*/ 190099 w 840223"/>
              <a:gd name="connsiteY53" fmla="*/ 2494194 h 3564014"/>
              <a:gd name="connsiteX54" fmla="*/ 158827 w 840223"/>
              <a:gd name="connsiteY54" fmla="*/ 2542747 h 3564014"/>
              <a:gd name="connsiteX55" fmla="*/ 130847 w 840223"/>
              <a:gd name="connsiteY55" fmla="*/ 2625041 h 3564014"/>
              <a:gd name="connsiteX56" fmla="*/ 130025 w 840223"/>
              <a:gd name="connsiteY56" fmla="*/ 2634916 h 3564014"/>
              <a:gd name="connsiteX57" fmla="*/ 624610 w 840223"/>
              <a:gd name="connsiteY57" fmla="*/ 2822546 h 3564014"/>
              <a:gd name="connsiteX58" fmla="*/ 659174 w 840223"/>
              <a:gd name="connsiteY58" fmla="*/ 2764940 h 3564014"/>
              <a:gd name="connsiteX59" fmla="*/ 682216 w 840223"/>
              <a:gd name="connsiteY59" fmla="*/ 2695813 h 3564014"/>
              <a:gd name="connsiteX60" fmla="*/ 134962 w 840223"/>
              <a:gd name="connsiteY60" fmla="*/ 2695813 h 3564014"/>
              <a:gd name="connsiteX61" fmla="*/ 161296 w 840223"/>
              <a:gd name="connsiteY61" fmla="*/ 2764940 h 3564014"/>
              <a:gd name="connsiteX62" fmla="*/ 198328 w 840223"/>
              <a:gd name="connsiteY62" fmla="*/ 2822546 h 3564014"/>
              <a:gd name="connsiteX63" fmla="*/ 210673 w 840223"/>
              <a:gd name="connsiteY63" fmla="*/ 2837359 h 3564014"/>
              <a:gd name="connsiteX64" fmla="*/ 613913 w 840223"/>
              <a:gd name="connsiteY64" fmla="*/ 2837359 h 3564014"/>
              <a:gd name="connsiteX65" fmla="*/ 624610 w 840223"/>
              <a:gd name="connsiteY65" fmla="*/ 2822546 h 3564014"/>
              <a:gd name="connsiteX66" fmla="*/ 396657 w 840223"/>
              <a:gd name="connsiteY66" fmla="*/ 3210973 h 3564014"/>
              <a:gd name="connsiteX67" fmla="*/ 129201 w 840223"/>
              <a:gd name="connsiteY67" fmla="*/ 3564014 h 3564014"/>
              <a:gd name="connsiteX68" fmla="*/ 0 w 840223"/>
              <a:gd name="connsiteY68" fmla="*/ 3564014 h 3564014"/>
              <a:gd name="connsiteX69" fmla="*/ 302018 w 840223"/>
              <a:gd name="connsiteY69" fmla="*/ 3132794 h 3564014"/>
              <a:gd name="connsiteX70" fmla="*/ 371145 w 840223"/>
              <a:gd name="connsiteY70" fmla="*/ 3189577 h 3564014"/>
              <a:gd name="connsiteX71" fmla="*/ 396657 w 840223"/>
              <a:gd name="connsiteY71" fmla="*/ 3210973 h 3564014"/>
              <a:gd name="connsiteX72" fmla="*/ 840220 w 840223"/>
              <a:gd name="connsiteY72" fmla="*/ 3562368 h 3564014"/>
              <a:gd name="connsiteX73" fmla="*/ 711020 w 840223"/>
              <a:gd name="connsiteY73" fmla="*/ 3562368 h 3564014"/>
              <a:gd name="connsiteX74" fmla="*/ 435335 w 840223"/>
              <a:gd name="connsiteY74" fmla="*/ 3209327 h 3564014"/>
              <a:gd name="connsiteX75" fmla="*/ 425459 w 840223"/>
              <a:gd name="connsiteY75" fmla="*/ 3201098 h 3564014"/>
              <a:gd name="connsiteX76" fmla="*/ 415584 w 840223"/>
              <a:gd name="connsiteY76" fmla="*/ 3192868 h 3564014"/>
              <a:gd name="connsiteX77" fmla="*/ 388427 w 840223"/>
              <a:gd name="connsiteY77" fmla="*/ 3170649 h 3564014"/>
              <a:gd name="connsiteX78" fmla="*/ 320946 w 840223"/>
              <a:gd name="connsiteY78" fmla="*/ 3114689 h 3564014"/>
              <a:gd name="connsiteX79" fmla="*/ 311071 w 840223"/>
              <a:gd name="connsiteY79" fmla="*/ 3106460 h 3564014"/>
              <a:gd name="connsiteX80" fmla="*/ 301196 w 840223"/>
              <a:gd name="connsiteY80" fmla="*/ 3098231 h 3564014"/>
              <a:gd name="connsiteX81" fmla="*/ 0 w 840223"/>
              <a:gd name="connsiteY81" fmla="*/ 2650552 h 3564014"/>
              <a:gd name="connsiteX82" fmla="*/ 311071 w 840223"/>
              <a:gd name="connsiteY82" fmla="*/ 2209457 h 3564014"/>
              <a:gd name="connsiteX83" fmla="*/ 320947 w 840223"/>
              <a:gd name="connsiteY83" fmla="*/ 2201228 h 3564014"/>
              <a:gd name="connsiteX84" fmla="*/ 330822 w 840223"/>
              <a:gd name="connsiteY84" fmla="*/ 2192998 h 3564014"/>
              <a:gd name="connsiteX85" fmla="*/ 348103 w 840223"/>
              <a:gd name="connsiteY85" fmla="*/ 2179008 h 3564014"/>
              <a:gd name="connsiteX86" fmla="*/ 427105 w 840223"/>
              <a:gd name="connsiteY86" fmla="*/ 2115642 h 3564014"/>
              <a:gd name="connsiteX87" fmla="*/ 436980 w 840223"/>
              <a:gd name="connsiteY87" fmla="*/ 2107413 h 3564014"/>
              <a:gd name="connsiteX88" fmla="*/ 446856 w 840223"/>
              <a:gd name="connsiteY88" fmla="*/ 2099184 h 3564014"/>
              <a:gd name="connsiteX89" fmla="*/ 581818 w 840223"/>
              <a:gd name="connsiteY89" fmla="*/ 1969982 h 3564014"/>
              <a:gd name="connsiteX90" fmla="*/ 297081 w 840223"/>
              <a:gd name="connsiteY90" fmla="*/ 1969982 h 3564014"/>
              <a:gd name="connsiteX91" fmla="*/ 408178 w 840223"/>
              <a:gd name="connsiteY91" fmla="*/ 2097538 h 3564014"/>
              <a:gd name="connsiteX92" fmla="*/ 329176 w 840223"/>
              <a:gd name="connsiteY92" fmla="*/ 2160903 h 3564014"/>
              <a:gd name="connsiteX93" fmla="*/ 311894 w 840223"/>
              <a:gd name="connsiteY93" fmla="*/ 2174894 h 3564014"/>
              <a:gd name="connsiteX94" fmla="*/ 64190 w 840223"/>
              <a:gd name="connsiteY94" fmla="*/ 1702527 h 3564014"/>
              <a:gd name="connsiteX95" fmla="*/ 336582 w 840223"/>
              <a:gd name="connsiteY95" fmla="*/ 1327267 h 3564014"/>
              <a:gd name="connsiteX96" fmla="*/ 393365 w 840223"/>
              <a:gd name="connsiteY96" fmla="*/ 1373352 h 3564014"/>
              <a:gd name="connsiteX97" fmla="*/ 433689 w 840223"/>
              <a:gd name="connsiteY97" fmla="*/ 1405446 h 3564014"/>
              <a:gd name="connsiteX98" fmla="*/ 286383 w 840223"/>
              <a:gd name="connsiteY98" fmla="*/ 1528887 h 3564014"/>
              <a:gd name="connsiteX99" fmla="*/ 604860 w 840223"/>
              <a:gd name="connsiteY99" fmla="*/ 1528887 h 3564014"/>
              <a:gd name="connsiteX100" fmla="*/ 476482 w 840223"/>
              <a:gd name="connsiteY100" fmla="*/ 1406269 h 3564014"/>
              <a:gd name="connsiteX101" fmla="*/ 466606 w 840223"/>
              <a:gd name="connsiteY101" fmla="*/ 1398040 h 3564014"/>
              <a:gd name="connsiteX102" fmla="*/ 455908 w 840223"/>
              <a:gd name="connsiteY102" fmla="*/ 1389811 h 3564014"/>
              <a:gd name="connsiteX103" fmla="*/ 413116 w 840223"/>
              <a:gd name="connsiteY103" fmla="*/ 1355247 h 3564014"/>
              <a:gd name="connsiteX104" fmla="*/ 358802 w 840223"/>
              <a:gd name="connsiteY104" fmla="*/ 1311631 h 3564014"/>
              <a:gd name="connsiteX105" fmla="*/ 348926 w 840223"/>
              <a:gd name="connsiteY105" fmla="*/ 1303402 h 3564014"/>
              <a:gd name="connsiteX106" fmla="*/ 339051 w 840223"/>
              <a:gd name="connsiteY106" fmla="*/ 1295172 h 3564014"/>
              <a:gd name="connsiteX107" fmla="*/ 82294 w 840223"/>
              <a:gd name="connsiteY107" fmla="*/ 856547 h 3564014"/>
              <a:gd name="connsiteX108" fmla="*/ 339051 w 840223"/>
              <a:gd name="connsiteY108" fmla="*/ 403107 h 3564014"/>
              <a:gd name="connsiteX109" fmla="*/ 347281 w 840223"/>
              <a:gd name="connsiteY109" fmla="*/ 393232 h 3564014"/>
              <a:gd name="connsiteX110" fmla="*/ 355510 w 840223"/>
              <a:gd name="connsiteY110" fmla="*/ 383357 h 3564014"/>
              <a:gd name="connsiteX111" fmla="*/ 371969 w 840223"/>
              <a:gd name="connsiteY111" fmla="*/ 365252 h 3564014"/>
              <a:gd name="connsiteX112" fmla="*/ 436158 w 840223"/>
              <a:gd name="connsiteY112" fmla="*/ 292011 h 3564014"/>
              <a:gd name="connsiteX113" fmla="*/ 444387 w 840223"/>
              <a:gd name="connsiteY113" fmla="*/ 282136 h 3564014"/>
              <a:gd name="connsiteX114" fmla="*/ 452617 w 840223"/>
              <a:gd name="connsiteY114" fmla="*/ 272260 h 3564014"/>
              <a:gd name="connsiteX115" fmla="*/ 471157 w 840223"/>
              <a:gd name="connsiteY115" fmla="*/ 249683 h 3564014"/>
              <a:gd name="connsiteX116" fmla="*/ 576947 w 840223"/>
              <a:gd name="connsiteY116" fmla="*/ 317942 h 3564014"/>
              <a:gd name="connsiteX117" fmla="*/ 539848 w 840223"/>
              <a:gd name="connsiteY117" fmla="*/ 361138 h 3564014"/>
              <a:gd name="connsiteX118" fmla="*/ 531619 w 840223"/>
              <a:gd name="connsiteY118" fmla="*/ 371013 h 3564014"/>
              <a:gd name="connsiteX119" fmla="*/ 523390 w 840223"/>
              <a:gd name="connsiteY119" fmla="*/ 380888 h 3564014"/>
              <a:gd name="connsiteX120" fmla="*/ 471544 w 840223"/>
              <a:gd name="connsiteY120" fmla="*/ 440140 h 3564014"/>
              <a:gd name="connsiteX121" fmla="*/ 442741 w 840223"/>
              <a:gd name="connsiteY121" fmla="*/ 472234 h 3564014"/>
              <a:gd name="connsiteX122" fmla="*/ 434512 w 840223"/>
              <a:gd name="connsiteY122" fmla="*/ 482109 h 3564014"/>
              <a:gd name="connsiteX123" fmla="*/ 426283 w 840223"/>
              <a:gd name="connsiteY123" fmla="*/ 491984 h 3564014"/>
              <a:gd name="connsiteX124" fmla="*/ 296258 w 840223"/>
              <a:gd name="connsiteY124" fmla="*/ 653280 h 3564014"/>
              <a:gd name="connsiteX125" fmla="*/ 612267 w 840223"/>
              <a:gd name="connsiteY125" fmla="*/ 653280 h 3564014"/>
              <a:gd name="connsiteX126" fmla="*/ 463314 w 840223"/>
              <a:gd name="connsiteY126" fmla="*/ 490339 h 3564014"/>
              <a:gd name="connsiteX127" fmla="*/ 494586 w 840223"/>
              <a:gd name="connsiteY127" fmla="*/ 454953 h 3564014"/>
              <a:gd name="connsiteX128" fmla="*/ 543962 w 840223"/>
              <a:gd name="connsiteY128" fmla="*/ 398169 h 3564014"/>
              <a:gd name="connsiteX129" fmla="*/ 825408 w 840223"/>
              <a:gd name="connsiteY129" fmla="*/ 859838 h 3564014"/>
              <a:gd name="connsiteX130" fmla="*/ 572766 w 840223"/>
              <a:gd name="connsiteY130" fmla="*/ 1299287 h 3564014"/>
              <a:gd name="connsiteX131" fmla="*/ 516806 w 840223"/>
              <a:gd name="connsiteY131" fmla="*/ 1254025 h 3564014"/>
              <a:gd name="connsiteX132" fmla="*/ 476482 w 840223"/>
              <a:gd name="connsiteY132" fmla="*/ 1221931 h 3564014"/>
              <a:gd name="connsiteX133" fmla="*/ 605683 w 840223"/>
              <a:gd name="connsiteY133" fmla="*/ 1093553 h 3564014"/>
              <a:gd name="connsiteX134" fmla="*/ 302018 w 840223"/>
              <a:gd name="connsiteY134" fmla="*/ 1093553 h 3564014"/>
              <a:gd name="connsiteX135" fmla="*/ 436158 w 840223"/>
              <a:gd name="connsiteY135" fmla="*/ 1221931 h 3564014"/>
              <a:gd name="connsiteX136" fmla="*/ 446033 w 840223"/>
              <a:gd name="connsiteY136" fmla="*/ 1230161 h 3564014"/>
              <a:gd name="connsiteX137" fmla="*/ 455908 w 840223"/>
              <a:gd name="connsiteY137" fmla="*/ 1238390 h 3564014"/>
              <a:gd name="connsiteX138" fmla="*/ 497878 w 840223"/>
              <a:gd name="connsiteY138" fmla="*/ 1272130 h 3564014"/>
              <a:gd name="connsiteX139" fmla="*/ 552192 w 840223"/>
              <a:gd name="connsiteY139" fmla="*/ 1315746 h 3564014"/>
              <a:gd name="connsiteX140" fmla="*/ 562067 w 840223"/>
              <a:gd name="connsiteY140" fmla="*/ 1323976 h 3564014"/>
              <a:gd name="connsiteX141" fmla="*/ 571942 w 840223"/>
              <a:gd name="connsiteY141" fmla="*/ 1332205 h 3564014"/>
              <a:gd name="connsiteX142" fmla="*/ 794959 w 840223"/>
              <a:gd name="connsiteY142" fmla="*/ 1619410 h 3564014"/>
              <a:gd name="connsiteX143" fmla="*/ 794136 w 840223"/>
              <a:gd name="connsiteY143" fmla="*/ 1619410 h 3564014"/>
              <a:gd name="connsiteX144" fmla="*/ 812241 w 840223"/>
              <a:gd name="connsiteY144" fmla="*/ 1738737 h 3564014"/>
              <a:gd name="connsiteX145" fmla="*/ 783438 w 840223"/>
              <a:gd name="connsiteY145" fmla="*/ 1882750 h 3564014"/>
              <a:gd name="connsiteX146" fmla="*/ 784261 w 840223"/>
              <a:gd name="connsiteY146" fmla="*/ 1882750 h 3564014"/>
              <a:gd name="connsiteX147" fmla="*/ 533265 w 840223"/>
              <a:gd name="connsiteY147" fmla="*/ 2187237 h 3564014"/>
              <a:gd name="connsiteX148" fmla="*/ 523389 w 840223"/>
              <a:gd name="connsiteY148" fmla="*/ 2195467 h 3564014"/>
              <a:gd name="connsiteX149" fmla="*/ 513514 w 840223"/>
              <a:gd name="connsiteY149" fmla="*/ 2203696 h 3564014"/>
              <a:gd name="connsiteX150" fmla="*/ 432866 w 840223"/>
              <a:gd name="connsiteY150" fmla="*/ 2268709 h 3564014"/>
              <a:gd name="connsiteX151" fmla="*/ 417230 w 840223"/>
              <a:gd name="connsiteY151" fmla="*/ 2281052 h 3564014"/>
              <a:gd name="connsiteX152" fmla="*/ 406532 w 840223"/>
              <a:gd name="connsiteY152" fmla="*/ 2289282 h 3564014"/>
              <a:gd name="connsiteX153" fmla="*/ 396657 w 840223"/>
              <a:gd name="connsiteY153" fmla="*/ 2297511 h 3564014"/>
              <a:gd name="connsiteX154" fmla="*/ 242767 w 840223"/>
              <a:gd name="connsiteY154" fmla="*/ 2433296 h 3564014"/>
              <a:gd name="connsiteX155" fmla="*/ 571120 w 840223"/>
              <a:gd name="connsiteY155" fmla="*/ 2433296 h 3564014"/>
              <a:gd name="connsiteX156" fmla="*/ 438626 w 840223"/>
              <a:gd name="connsiteY156" fmla="*/ 2299157 h 3564014"/>
              <a:gd name="connsiteX157" fmla="*/ 453439 w 840223"/>
              <a:gd name="connsiteY157" fmla="*/ 2287636 h 3564014"/>
              <a:gd name="connsiteX158" fmla="*/ 534087 w 840223"/>
              <a:gd name="connsiteY158" fmla="*/ 2221801 h 3564014"/>
              <a:gd name="connsiteX159" fmla="*/ 814710 w 840223"/>
              <a:gd name="connsiteY159" fmla="*/ 2659604 h 3564014"/>
              <a:gd name="connsiteX160" fmla="*/ 531619 w 840223"/>
              <a:gd name="connsiteY160" fmla="*/ 3097407 h 3564014"/>
              <a:gd name="connsiteX161" fmla="*/ 497055 w 840223"/>
              <a:gd name="connsiteY161" fmla="*/ 3068605 h 3564014"/>
              <a:gd name="connsiteX162" fmla="*/ 436981 w 840223"/>
              <a:gd name="connsiteY162" fmla="*/ 3019229 h 3564014"/>
              <a:gd name="connsiteX163" fmla="*/ 562891 w 840223"/>
              <a:gd name="connsiteY163" fmla="*/ 2899080 h 3564014"/>
              <a:gd name="connsiteX164" fmla="*/ 264987 w 840223"/>
              <a:gd name="connsiteY164" fmla="*/ 2899080 h 3564014"/>
              <a:gd name="connsiteX165" fmla="*/ 396657 w 840223"/>
              <a:gd name="connsiteY165" fmla="*/ 3019229 h 3564014"/>
              <a:gd name="connsiteX166" fmla="*/ 406532 w 840223"/>
              <a:gd name="connsiteY166" fmla="*/ 3027458 h 3564014"/>
              <a:gd name="connsiteX167" fmla="*/ 416407 w 840223"/>
              <a:gd name="connsiteY167" fmla="*/ 3035687 h 3564014"/>
              <a:gd name="connsiteX168" fmla="*/ 477305 w 840223"/>
              <a:gd name="connsiteY168" fmla="*/ 3086710 h 3564014"/>
              <a:gd name="connsiteX169" fmla="*/ 511045 w 840223"/>
              <a:gd name="connsiteY169" fmla="*/ 3114689 h 3564014"/>
              <a:gd name="connsiteX170" fmla="*/ 520920 w 840223"/>
              <a:gd name="connsiteY170" fmla="*/ 3122919 h 3564014"/>
              <a:gd name="connsiteX171" fmla="*/ 530795 w 840223"/>
              <a:gd name="connsiteY171" fmla="*/ 3131148 h 3564014"/>
              <a:gd name="connsiteX172" fmla="*/ 840220 w 840223"/>
              <a:gd name="connsiteY172" fmla="*/ 3562368 h 3564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Lst>
            <a:rect l="l" t="t" r="r" b="b"/>
            <a:pathLst>
              <a:path w="840223" h="3564014">
                <a:moveTo>
                  <a:pt x="415585" y="273907"/>
                </a:moveTo>
                <a:cubicBezTo>
                  <a:pt x="393365" y="299417"/>
                  <a:pt x="371146" y="324929"/>
                  <a:pt x="348926" y="350440"/>
                </a:cubicBezTo>
                <a:cubicBezTo>
                  <a:pt x="344812" y="355377"/>
                  <a:pt x="339874" y="361138"/>
                  <a:pt x="335759" y="366076"/>
                </a:cubicBezTo>
                <a:cubicBezTo>
                  <a:pt x="264164" y="296949"/>
                  <a:pt x="181870" y="231114"/>
                  <a:pt x="136608" y="147174"/>
                </a:cubicBezTo>
                <a:cubicBezTo>
                  <a:pt x="113565" y="104382"/>
                  <a:pt x="97724" y="62000"/>
                  <a:pt x="87746" y="20442"/>
                </a:cubicBezTo>
                <a:lnTo>
                  <a:pt x="84187" y="0"/>
                </a:lnTo>
                <a:lnTo>
                  <a:pt x="262577" y="115102"/>
                </a:lnTo>
                <a:lnTo>
                  <a:pt x="275093" y="135730"/>
                </a:lnTo>
                <a:cubicBezTo>
                  <a:pt x="313128" y="185030"/>
                  <a:pt x="368060" y="227616"/>
                  <a:pt x="415585" y="273907"/>
                </a:cubicBezTo>
                <a:close/>
                <a:moveTo>
                  <a:pt x="695383" y="842556"/>
                </a:moveTo>
                <a:cubicBezTo>
                  <a:pt x="695383" y="836796"/>
                  <a:pt x="694561" y="831858"/>
                  <a:pt x="693737" y="826097"/>
                </a:cubicBezTo>
                <a:cubicBezTo>
                  <a:pt x="689623" y="798941"/>
                  <a:pt x="680570" y="770961"/>
                  <a:pt x="668227" y="743804"/>
                </a:cubicBezTo>
                <a:cubicBezTo>
                  <a:pt x="663289" y="731460"/>
                  <a:pt x="656705" y="719939"/>
                  <a:pt x="650122" y="708418"/>
                </a:cubicBezTo>
                <a:lnTo>
                  <a:pt x="259226" y="708418"/>
                </a:lnTo>
                <a:cubicBezTo>
                  <a:pt x="252642" y="720761"/>
                  <a:pt x="246059" y="732283"/>
                  <a:pt x="240298" y="743804"/>
                </a:cubicBezTo>
                <a:cubicBezTo>
                  <a:pt x="226308" y="771784"/>
                  <a:pt x="216433" y="799763"/>
                  <a:pt x="212319" y="826098"/>
                </a:cubicBezTo>
                <a:cubicBezTo>
                  <a:pt x="211495" y="831859"/>
                  <a:pt x="210673" y="837619"/>
                  <a:pt x="209849" y="842556"/>
                </a:cubicBezTo>
                <a:close/>
                <a:moveTo>
                  <a:pt x="645184" y="1034301"/>
                </a:moveTo>
                <a:cubicBezTo>
                  <a:pt x="645184" y="1033478"/>
                  <a:pt x="646007" y="1033478"/>
                  <a:pt x="646007" y="1032655"/>
                </a:cubicBezTo>
                <a:cubicBezTo>
                  <a:pt x="656706" y="1014551"/>
                  <a:pt x="666581" y="994800"/>
                  <a:pt x="673987" y="975050"/>
                </a:cubicBezTo>
                <a:cubicBezTo>
                  <a:pt x="683040" y="952007"/>
                  <a:pt x="689623" y="926496"/>
                  <a:pt x="692915" y="900985"/>
                </a:cubicBezTo>
                <a:lnTo>
                  <a:pt x="212319" y="900985"/>
                </a:lnTo>
                <a:cubicBezTo>
                  <a:pt x="215610" y="926496"/>
                  <a:pt x="221370" y="951184"/>
                  <a:pt x="230423" y="975050"/>
                </a:cubicBezTo>
                <a:cubicBezTo>
                  <a:pt x="237829" y="994800"/>
                  <a:pt x="247704" y="1014551"/>
                  <a:pt x="258403" y="1032655"/>
                </a:cubicBezTo>
                <a:cubicBezTo>
                  <a:pt x="259226" y="1033478"/>
                  <a:pt x="259226" y="1033478"/>
                  <a:pt x="260049" y="1034301"/>
                </a:cubicBezTo>
                <a:close/>
                <a:moveTo>
                  <a:pt x="683862" y="1723100"/>
                </a:moveTo>
                <a:cubicBezTo>
                  <a:pt x="683040" y="1716517"/>
                  <a:pt x="683040" y="1710757"/>
                  <a:pt x="682216" y="1704996"/>
                </a:cubicBezTo>
                <a:cubicBezTo>
                  <a:pt x="678924" y="1676193"/>
                  <a:pt x="671518" y="1648213"/>
                  <a:pt x="659997" y="1622702"/>
                </a:cubicBezTo>
                <a:cubicBezTo>
                  <a:pt x="659997" y="1621056"/>
                  <a:pt x="659174" y="1620233"/>
                  <a:pt x="658351" y="1618588"/>
                </a:cubicBezTo>
                <a:cubicBezTo>
                  <a:pt x="654236" y="1608712"/>
                  <a:pt x="649299" y="1598837"/>
                  <a:pt x="643539" y="1588962"/>
                </a:cubicBezTo>
                <a:lnTo>
                  <a:pt x="235361" y="1588962"/>
                </a:lnTo>
                <a:cubicBezTo>
                  <a:pt x="227954" y="1600483"/>
                  <a:pt x="220548" y="1611181"/>
                  <a:pt x="214787" y="1622702"/>
                </a:cubicBezTo>
                <a:cubicBezTo>
                  <a:pt x="201620" y="1649036"/>
                  <a:pt x="193391" y="1676193"/>
                  <a:pt x="193391" y="1704996"/>
                </a:cubicBezTo>
                <a:cubicBezTo>
                  <a:pt x="193391" y="1710757"/>
                  <a:pt x="193391" y="1717340"/>
                  <a:pt x="194214" y="1723100"/>
                </a:cubicBezTo>
                <a:lnTo>
                  <a:pt x="469898" y="1723100"/>
                </a:lnTo>
                <a:lnTo>
                  <a:pt x="470721" y="1723100"/>
                </a:lnTo>
                <a:close/>
                <a:moveTo>
                  <a:pt x="626256" y="1915668"/>
                </a:moveTo>
                <a:cubicBezTo>
                  <a:pt x="628726" y="1912376"/>
                  <a:pt x="631194" y="1908262"/>
                  <a:pt x="633663" y="1904147"/>
                </a:cubicBezTo>
                <a:cubicBezTo>
                  <a:pt x="637778" y="1896741"/>
                  <a:pt x="641893" y="1890157"/>
                  <a:pt x="646007" y="1882750"/>
                </a:cubicBezTo>
                <a:lnTo>
                  <a:pt x="645184" y="1882750"/>
                </a:lnTo>
                <a:cubicBezTo>
                  <a:pt x="651768" y="1870407"/>
                  <a:pt x="657528" y="1858062"/>
                  <a:pt x="662466" y="1845719"/>
                </a:cubicBezTo>
                <a:cubicBezTo>
                  <a:pt x="670695" y="1825145"/>
                  <a:pt x="677279" y="1803748"/>
                  <a:pt x="680570" y="1781529"/>
                </a:cubicBezTo>
                <a:lnTo>
                  <a:pt x="470721" y="1781529"/>
                </a:lnTo>
                <a:lnTo>
                  <a:pt x="469898" y="1781529"/>
                </a:lnTo>
                <a:lnTo>
                  <a:pt x="201620" y="1781529"/>
                </a:lnTo>
                <a:cubicBezTo>
                  <a:pt x="206558" y="1802926"/>
                  <a:pt x="213965" y="1824322"/>
                  <a:pt x="222194" y="1845718"/>
                </a:cubicBezTo>
                <a:cubicBezTo>
                  <a:pt x="229600" y="1865469"/>
                  <a:pt x="239475" y="1884396"/>
                  <a:pt x="250174" y="1903324"/>
                </a:cubicBezTo>
                <a:cubicBezTo>
                  <a:pt x="252642" y="1906616"/>
                  <a:pt x="255111" y="1910730"/>
                  <a:pt x="257580" y="1914845"/>
                </a:cubicBezTo>
                <a:lnTo>
                  <a:pt x="257580" y="1915668"/>
                </a:lnTo>
                <a:close/>
                <a:moveTo>
                  <a:pt x="683040" y="2634916"/>
                </a:moveTo>
                <a:cubicBezTo>
                  <a:pt x="682216" y="2631624"/>
                  <a:pt x="682216" y="2628332"/>
                  <a:pt x="681394" y="2625041"/>
                </a:cubicBezTo>
                <a:cubicBezTo>
                  <a:pt x="675633" y="2597884"/>
                  <a:pt x="664935" y="2569904"/>
                  <a:pt x="650122" y="2542747"/>
                </a:cubicBezTo>
                <a:cubicBezTo>
                  <a:pt x="641069" y="2526288"/>
                  <a:pt x="630371" y="2510653"/>
                  <a:pt x="618850" y="2494194"/>
                </a:cubicBezTo>
                <a:lnTo>
                  <a:pt x="190099" y="2494194"/>
                </a:lnTo>
                <a:cubicBezTo>
                  <a:pt x="178578" y="2509829"/>
                  <a:pt x="167880" y="2526288"/>
                  <a:pt x="158827" y="2542747"/>
                </a:cubicBezTo>
                <a:cubicBezTo>
                  <a:pt x="144014" y="2569081"/>
                  <a:pt x="134962" y="2597061"/>
                  <a:pt x="130847" y="2625041"/>
                </a:cubicBezTo>
                <a:cubicBezTo>
                  <a:pt x="130025" y="2628332"/>
                  <a:pt x="130025" y="2631624"/>
                  <a:pt x="130025" y="2634916"/>
                </a:cubicBezTo>
                <a:close/>
                <a:moveTo>
                  <a:pt x="624610" y="2822546"/>
                </a:moveTo>
                <a:cubicBezTo>
                  <a:pt x="638601" y="2803619"/>
                  <a:pt x="650122" y="2784691"/>
                  <a:pt x="659174" y="2764940"/>
                </a:cubicBezTo>
                <a:cubicBezTo>
                  <a:pt x="669873" y="2741898"/>
                  <a:pt x="678102" y="2718856"/>
                  <a:pt x="682216" y="2695813"/>
                </a:cubicBezTo>
                <a:lnTo>
                  <a:pt x="134962" y="2695813"/>
                </a:lnTo>
                <a:cubicBezTo>
                  <a:pt x="139900" y="2718856"/>
                  <a:pt x="148952" y="2741898"/>
                  <a:pt x="161296" y="2764940"/>
                </a:cubicBezTo>
                <a:cubicBezTo>
                  <a:pt x="171172" y="2783868"/>
                  <a:pt x="184339" y="2803619"/>
                  <a:pt x="198328" y="2822546"/>
                </a:cubicBezTo>
                <a:cubicBezTo>
                  <a:pt x="201620" y="2827484"/>
                  <a:pt x="205735" y="2832421"/>
                  <a:pt x="210673" y="2837359"/>
                </a:cubicBezTo>
                <a:lnTo>
                  <a:pt x="613913" y="2837359"/>
                </a:lnTo>
                <a:cubicBezTo>
                  <a:pt x="617204" y="2832421"/>
                  <a:pt x="621319" y="2827484"/>
                  <a:pt x="624610" y="2822546"/>
                </a:cubicBezTo>
                <a:close/>
                <a:moveTo>
                  <a:pt x="396657" y="3210973"/>
                </a:moveTo>
                <a:cubicBezTo>
                  <a:pt x="254288" y="3332768"/>
                  <a:pt x="129201" y="3448802"/>
                  <a:pt x="129201" y="3564014"/>
                </a:cubicBezTo>
                <a:lnTo>
                  <a:pt x="0" y="3564014"/>
                </a:lnTo>
                <a:cubicBezTo>
                  <a:pt x="0" y="3403540"/>
                  <a:pt x="146483" y="3265287"/>
                  <a:pt x="302018" y="3132794"/>
                </a:cubicBezTo>
                <a:cubicBezTo>
                  <a:pt x="324238" y="3151721"/>
                  <a:pt x="347280" y="3170649"/>
                  <a:pt x="371145" y="3189577"/>
                </a:cubicBezTo>
                <a:cubicBezTo>
                  <a:pt x="379375" y="3196983"/>
                  <a:pt x="388427" y="3203567"/>
                  <a:pt x="396657" y="3210973"/>
                </a:cubicBezTo>
                <a:close/>
                <a:moveTo>
                  <a:pt x="840220" y="3562368"/>
                </a:moveTo>
                <a:lnTo>
                  <a:pt x="711020" y="3562368"/>
                </a:lnTo>
                <a:cubicBezTo>
                  <a:pt x="711019" y="3448802"/>
                  <a:pt x="577703" y="3327830"/>
                  <a:pt x="435335" y="3209327"/>
                </a:cubicBezTo>
                <a:cubicBezTo>
                  <a:pt x="432043" y="3206858"/>
                  <a:pt x="428751" y="3203567"/>
                  <a:pt x="425459" y="3201098"/>
                </a:cubicBezTo>
                <a:cubicBezTo>
                  <a:pt x="422168" y="3198629"/>
                  <a:pt x="418876" y="3195337"/>
                  <a:pt x="415584" y="3192868"/>
                </a:cubicBezTo>
                <a:cubicBezTo>
                  <a:pt x="406532" y="3185462"/>
                  <a:pt x="397479" y="3178055"/>
                  <a:pt x="388427" y="3170649"/>
                </a:cubicBezTo>
                <a:cubicBezTo>
                  <a:pt x="366208" y="3152545"/>
                  <a:pt x="343165" y="3133617"/>
                  <a:pt x="320946" y="3114689"/>
                </a:cubicBezTo>
                <a:cubicBezTo>
                  <a:pt x="317655" y="3112220"/>
                  <a:pt x="314363" y="3108928"/>
                  <a:pt x="311071" y="3106460"/>
                </a:cubicBezTo>
                <a:cubicBezTo>
                  <a:pt x="307779" y="3103991"/>
                  <a:pt x="304488" y="3100699"/>
                  <a:pt x="301196" y="3098231"/>
                </a:cubicBezTo>
                <a:cubicBezTo>
                  <a:pt x="141546" y="2962445"/>
                  <a:pt x="0" y="2820077"/>
                  <a:pt x="0" y="2650552"/>
                </a:cubicBezTo>
                <a:cubicBezTo>
                  <a:pt x="0" y="2474443"/>
                  <a:pt x="151421" y="2339481"/>
                  <a:pt x="311071" y="2209457"/>
                </a:cubicBezTo>
                <a:cubicBezTo>
                  <a:pt x="314363" y="2206988"/>
                  <a:pt x="317655" y="2203696"/>
                  <a:pt x="320947" y="2201228"/>
                </a:cubicBezTo>
                <a:cubicBezTo>
                  <a:pt x="324238" y="2198759"/>
                  <a:pt x="327530" y="2195467"/>
                  <a:pt x="330822" y="2192998"/>
                </a:cubicBezTo>
                <a:cubicBezTo>
                  <a:pt x="336582" y="2188061"/>
                  <a:pt x="342343" y="2183946"/>
                  <a:pt x="348103" y="2179008"/>
                </a:cubicBezTo>
                <a:cubicBezTo>
                  <a:pt x="374437" y="2158435"/>
                  <a:pt x="401595" y="2137039"/>
                  <a:pt x="427105" y="2115642"/>
                </a:cubicBezTo>
                <a:cubicBezTo>
                  <a:pt x="430397" y="2113173"/>
                  <a:pt x="433689" y="2109881"/>
                  <a:pt x="436980" y="2107413"/>
                </a:cubicBezTo>
                <a:cubicBezTo>
                  <a:pt x="440272" y="2104944"/>
                  <a:pt x="443564" y="2101652"/>
                  <a:pt x="446856" y="2099184"/>
                </a:cubicBezTo>
                <a:cubicBezTo>
                  <a:pt x="496232" y="2057213"/>
                  <a:pt x="543140" y="2014420"/>
                  <a:pt x="581818" y="1969982"/>
                </a:cubicBezTo>
                <a:lnTo>
                  <a:pt x="297081" y="1969982"/>
                </a:lnTo>
                <a:cubicBezTo>
                  <a:pt x="329176" y="2013598"/>
                  <a:pt x="367854" y="2056391"/>
                  <a:pt x="408178" y="2097538"/>
                </a:cubicBezTo>
                <a:cubicBezTo>
                  <a:pt x="381844" y="2118934"/>
                  <a:pt x="355510" y="2139507"/>
                  <a:pt x="329176" y="2160903"/>
                </a:cubicBezTo>
                <a:cubicBezTo>
                  <a:pt x="323415" y="2165841"/>
                  <a:pt x="317655" y="2169956"/>
                  <a:pt x="311894" y="2174894"/>
                </a:cubicBezTo>
                <a:cubicBezTo>
                  <a:pt x="181047" y="2041578"/>
                  <a:pt x="64190" y="1890157"/>
                  <a:pt x="64190" y="1702527"/>
                </a:cubicBezTo>
                <a:cubicBezTo>
                  <a:pt x="64190" y="1547815"/>
                  <a:pt x="192568" y="1439187"/>
                  <a:pt x="336582" y="1327267"/>
                </a:cubicBezTo>
                <a:cubicBezTo>
                  <a:pt x="355510" y="1342903"/>
                  <a:pt x="374437" y="1358539"/>
                  <a:pt x="393365" y="1373352"/>
                </a:cubicBezTo>
                <a:cubicBezTo>
                  <a:pt x="407355" y="1384050"/>
                  <a:pt x="420522" y="1394748"/>
                  <a:pt x="433689" y="1405446"/>
                </a:cubicBezTo>
                <a:cubicBezTo>
                  <a:pt x="378552" y="1448239"/>
                  <a:pt x="327530" y="1488563"/>
                  <a:pt x="286383" y="1528887"/>
                </a:cubicBezTo>
                <a:lnTo>
                  <a:pt x="604860" y="1528887"/>
                </a:lnTo>
                <a:cubicBezTo>
                  <a:pt x="569474" y="1486917"/>
                  <a:pt x="525035" y="1446593"/>
                  <a:pt x="476482" y="1406269"/>
                </a:cubicBezTo>
                <a:cubicBezTo>
                  <a:pt x="473190" y="1403800"/>
                  <a:pt x="469898" y="1400508"/>
                  <a:pt x="466606" y="1398040"/>
                </a:cubicBezTo>
                <a:cubicBezTo>
                  <a:pt x="462492" y="1395571"/>
                  <a:pt x="459200" y="1392279"/>
                  <a:pt x="455908" y="1389811"/>
                </a:cubicBezTo>
                <a:cubicBezTo>
                  <a:pt x="441918" y="1378289"/>
                  <a:pt x="427929" y="1366768"/>
                  <a:pt x="413116" y="1355247"/>
                </a:cubicBezTo>
                <a:cubicBezTo>
                  <a:pt x="395011" y="1341257"/>
                  <a:pt x="376906" y="1326444"/>
                  <a:pt x="358802" y="1311631"/>
                </a:cubicBezTo>
                <a:cubicBezTo>
                  <a:pt x="355510" y="1309163"/>
                  <a:pt x="352218" y="1305871"/>
                  <a:pt x="348926" y="1303402"/>
                </a:cubicBezTo>
                <a:cubicBezTo>
                  <a:pt x="345635" y="1300933"/>
                  <a:pt x="342343" y="1297642"/>
                  <a:pt x="339051" y="1295172"/>
                </a:cubicBezTo>
                <a:cubicBezTo>
                  <a:pt x="207381" y="1184899"/>
                  <a:pt x="82294" y="1054052"/>
                  <a:pt x="82294" y="856547"/>
                </a:cubicBezTo>
                <a:cubicBezTo>
                  <a:pt x="82294" y="707594"/>
                  <a:pt x="203266" y="559465"/>
                  <a:pt x="339051" y="403107"/>
                </a:cubicBezTo>
                <a:cubicBezTo>
                  <a:pt x="341519" y="399815"/>
                  <a:pt x="343989" y="396524"/>
                  <a:pt x="347281" y="393232"/>
                </a:cubicBezTo>
                <a:cubicBezTo>
                  <a:pt x="349749" y="389940"/>
                  <a:pt x="352218" y="386648"/>
                  <a:pt x="355510" y="383357"/>
                </a:cubicBezTo>
                <a:cubicBezTo>
                  <a:pt x="361270" y="377596"/>
                  <a:pt x="366208" y="371835"/>
                  <a:pt x="371969" y="365252"/>
                </a:cubicBezTo>
                <a:cubicBezTo>
                  <a:pt x="393365" y="341387"/>
                  <a:pt x="414762" y="316699"/>
                  <a:pt x="436158" y="292011"/>
                </a:cubicBezTo>
                <a:cubicBezTo>
                  <a:pt x="438626" y="288719"/>
                  <a:pt x="441918" y="285427"/>
                  <a:pt x="444387" y="282136"/>
                </a:cubicBezTo>
                <a:cubicBezTo>
                  <a:pt x="446856" y="278844"/>
                  <a:pt x="450148" y="275552"/>
                  <a:pt x="452617" y="272260"/>
                </a:cubicBezTo>
                <a:lnTo>
                  <a:pt x="471157" y="249683"/>
                </a:lnTo>
                <a:lnTo>
                  <a:pt x="576947" y="317942"/>
                </a:lnTo>
                <a:lnTo>
                  <a:pt x="539848" y="361138"/>
                </a:lnTo>
                <a:cubicBezTo>
                  <a:pt x="537379" y="364429"/>
                  <a:pt x="534087" y="367721"/>
                  <a:pt x="531619" y="371013"/>
                </a:cubicBezTo>
                <a:cubicBezTo>
                  <a:pt x="529150" y="374305"/>
                  <a:pt x="525858" y="377596"/>
                  <a:pt x="523390" y="380888"/>
                </a:cubicBezTo>
                <a:cubicBezTo>
                  <a:pt x="506107" y="400639"/>
                  <a:pt x="488826" y="420389"/>
                  <a:pt x="471544" y="440140"/>
                </a:cubicBezTo>
                <a:cubicBezTo>
                  <a:pt x="461669" y="450838"/>
                  <a:pt x="451793" y="461536"/>
                  <a:pt x="442741" y="472234"/>
                </a:cubicBezTo>
                <a:cubicBezTo>
                  <a:pt x="440272" y="475526"/>
                  <a:pt x="436981" y="478818"/>
                  <a:pt x="434512" y="482109"/>
                </a:cubicBezTo>
                <a:cubicBezTo>
                  <a:pt x="432043" y="485401"/>
                  <a:pt x="428751" y="488693"/>
                  <a:pt x="426283" y="491984"/>
                </a:cubicBezTo>
                <a:cubicBezTo>
                  <a:pt x="377729" y="547122"/>
                  <a:pt x="333290" y="601436"/>
                  <a:pt x="296258" y="653280"/>
                </a:cubicBezTo>
                <a:lnTo>
                  <a:pt x="612267" y="653280"/>
                </a:lnTo>
                <a:cubicBezTo>
                  <a:pt x="571120" y="598966"/>
                  <a:pt x="519274" y="545476"/>
                  <a:pt x="463314" y="490339"/>
                </a:cubicBezTo>
                <a:cubicBezTo>
                  <a:pt x="474013" y="478818"/>
                  <a:pt x="483888" y="466474"/>
                  <a:pt x="494586" y="454953"/>
                </a:cubicBezTo>
                <a:cubicBezTo>
                  <a:pt x="511045" y="436025"/>
                  <a:pt x="527504" y="417098"/>
                  <a:pt x="543962" y="398169"/>
                </a:cubicBezTo>
                <a:cubicBezTo>
                  <a:pt x="694561" y="543830"/>
                  <a:pt x="825408" y="687021"/>
                  <a:pt x="825408" y="859838"/>
                </a:cubicBezTo>
                <a:cubicBezTo>
                  <a:pt x="825408" y="1049937"/>
                  <a:pt x="707728" y="1184899"/>
                  <a:pt x="572766" y="1299287"/>
                </a:cubicBezTo>
                <a:cubicBezTo>
                  <a:pt x="553838" y="1283651"/>
                  <a:pt x="535733" y="1268838"/>
                  <a:pt x="516806" y="1254025"/>
                </a:cubicBezTo>
                <a:cubicBezTo>
                  <a:pt x="503639" y="1243328"/>
                  <a:pt x="489649" y="1232629"/>
                  <a:pt x="476482" y="1221931"/>
                </a:cubicBezTo>
                <a:cubicBezTo>
                  <a:pt x="524212" y="1181607"/>
                  <a:pt x="569474" y="1138814"/>
                  <a:pt x="605683" y="1093553"/>
                </a:cubicBezTo>
                <a:lnTo>
                  <a:pt x="302018" y="1093553"/>
                </a:lnTo>
                <a:cubicBezTo>
                  <a:pt x="339874" y="1138814"/>
                  <a:pt x="386782" y="1180784"/>
                  <a:pt x="436158" y="1221931"/>
                </a:cubicBezTo>
                <a:cubicBezTo>
                  <a:pt x="439450" y="1224400"/>
                  <a:pt x="442741" y="1227691"/>
                  <a:pt x="446033" y="1230161"/>
                </a:cubicBezTo>
                <a:cubicBezTo>
                  <a:pt x="449325" y="1232629"/>
                  <a:pt x="452617" y="1235921"/>
                  <a:pt x="455908" y="1238390"/>
                </a:cubicBezTo>
                <a:cubicBezTo>
                  <a:pt x="469898" y="1249088"/>
                  <a:pt x="483888" y="1260609"/>
                  <a:pt x="497878" y="1272130"/>
                </a:cubicBezTo>
                <a:cubicBezTo>
                  <a:pt x="515983" y="1286943"/>
                  <a:pt x="534087" y="1300933"/>
                  <a:pt x="552192" y="1315746"/>
                </a:cubicBezTo>
                <a:cubicBezTo>
                  <a:pt x="555484" y="1318215"/>
                  <a:pt x="558775" y="1321506"/>
                  <a:pt x="562067" y="1323976"/>
                </a:cubicBezTo>
                <a:cubicBezTo>
                  <a:pt x="565359" y="1326444"/>
                  <a:pt x="568651" y="1329736"/>
                  <a:pt x="571942" y="1332205"/>
                </a:cubicBezTo>
                <a:cubicBezTo>
                  <a:pt x="669049" y="1413675"/>
                  <a:pt x="757927" y="1502553"/>
                  <a:pt x="794959" y="1619410"/>
                </a:cubicBezTo>
                <a:lnTo>
                  <a:pt x="794136" y="1619410"/>
                </a:lnTo>
                <a:cubicBezTo>
                  <a:pt x="805657" y="1656443"/>
                  <a:pt x="812241" y="1695944"/>
                  <a:pt x="812241" y="1738737"/>
                </a:cubicBezTo>
                <a:cubicBezTo>
                  <a:pt x="812241" y="1789759"/>
                  <a:pt x="801543" y="1837489"/>
                  <a:pt x="783438" y="1882750"/>
                </a:cubicBezTo>
                <a:lnTo>
                  <a:pt x="784261" y="1882750"/>
                </a:lnTo>
                <a:cubicBezTo>
                  <a:pt x="737354" y="1999608"/>
                  <a:pt x="638601" y="2098360"/>
                  <a:pt x="533265" y="2187237"/>
                </a:cubicBezTo>
                <a:cubicBezTo>
                  <a:pt x="529973" y="2189707"/>
                  <a:pt x="526681" y="2192998"/>
                  <a:pt x="523389" y="2195467"/>
                </a:cubicBezTo>
                <a:cubicBezTo>
                  <a:pt x="520098" y="2197936"/>
                  <a:pt x="516806" y="2201228"/>
                  <a:pt x="513514" y="2203696"/>
                </a:cubicBezTo>
                <a:cubicBezTo>
                  <a:pt x="486357" y="2225916"/>
                  <a:pt x="459200" y="2247312"/>
                  <a:pt x="432866" y="2268709"/>
                </a:cubicBezTo>
                <a:cubicBezTo>
                  <a:pt x="427105" y="2272823"/>
                  <a:pt x="422168" y="2276938"/>
                  <a:pt x="417230" y="2281052"/>
                </a:cubicBezTo>
                <a:cubicBezTo>
                  <a:pt x="413116" y="2283522"/>
                  <a:pt x="409824" y="2286813"/>
                  <a:pt x="406532" y="2289282"/>
                </a:cubicBezTo>
                <a:cubicBezTo>
                  <a:pt x="403240" y="2291751"/>
                  <a:pt x="399949" y="2295043"/>
                  <a:pt x="396657" y="2297511"/>
                </a:cubicBezTo>
                <a:cubicBezTo>
                  <a:pt x="340697" y="2343596"/>
                  <a:pt x="287206" y="2388034"/>
                  <a:pt x="242767" y="2433296"/>
                </a:cubicBezTo>
                <a:lnTo>
                  <a:pt x="571120" y="2433296"/>
                </a:lnTo>
                <a:cubicBezTo>
                  <a:pt x="532441" y="2388858"/>
                  <a:pt x="486357" y="2344419"/>
                  <a:pt x="438626" y="2299157"/>
                </a:cubicBezTo>
                <a:cubicBezTo>
                  <a:pt x="443564" y="2295865"/>
                  <a:pt x="448502" y="2291751"/>
                  <a:pt x="453439" y="2287636"/>
                </a:cubicBezTo>
                <a:cubicBezTo>
                  <a:pt x="479773" y="2266240"/>
                  <a:pt x="506931" y="2244021"/>
                  <a:pt x="534087" y="2221801"/>
                </a:cubicBezTo>
                <a:cubicBezTo>
                  <a:pt x="680570" y="2361700"/>
                  <a:pt x="814710" y="2495016"/>
                  <a:pt x="814710" y="2659604"/>
                </a:cubicBezTo>
                <a:cubicBezTo>
                  <a:pt x="814710" y="2825838"/>
                  <a:pt x="682216" y="2965737"/>
                  <a:pt x="531619" y="3097407"/>
                </a:cubicBezTo>
                <a:cubicBezTo>
                  <a:pt x="520098" y="3087532"/>
                  <a:pt x="508577" y="3078480"/>
                  <a:pt x="497055" y="3068605"/>
                </a:cubicBezTo>
                <a:cubicBezTo>
                  <a:pt x="477305" y="3052146"/>
                  <a:pt x="456731" y="3035687"/>
                  <a:pt x="436981" y="3019229"/>
                </a:cubicBezTo>
                <a:cubicBezTo>
                  <a:pt x="482243" y="2979728"/>
                  <a:pt x="525035" y="2939403"/>
                  <a:pt x="562891" y="2899080"/>
                </a:cubicBezTo>
                <a:lnTo>
                  <a:pt x="264987" y="2899080"/>
                </a:lnTo>
                <a:cubicBezTo>
                  <a:pt x="304488" y="2939403"/>
                  <a:pt x="349749" y="2979728"/>
                  <a:pt x="396657" y="3019229"/>
                </a:cubicBezTo>
                <a:cubicBezTo>
                  <a:pt x="399949" y="3021697"/>
                  <a:pt x="403240" y="3024989"/>
                  <a:pt x="406532" y="3027458"/>
                </a:cubicBezTo>
                <a:cubicBezTo>
                  <a:pt x="409824" y="3029926"/>
                  <a:pt x="413116" y="3033218"/>
                  <a:pt x="416407" y="3035687"/>
                </a:cubicBezTo>
                <a:cubicBezTo>
                  <a:pt x="436158" y="3052969"/>
                  <a:pt x="456731" y="3070251"/>
                  <a:pt x="477305" y="3086710"/>
                </a:cubicBezTo>
                <a:cubicBezTo>
                  <a:pt x="488826" y="3095761"/>
                  <a:pt x="499524" y="3105637"/>
                  <a:pt x="511045" y="3114689"/>
                </a:cubicBezTo>
                <a:cubicBezTo>
                  <a:pt x="514337" y="3117158"/>
                  <a:pt x="517629" y="3120450"/>
                  <a:pt x="520920" y="3122919"/>
                </a:cubicBezTo>
                <a:cubicBezTo>
                  <a:pt x="524212" y="3125387"/>
                  <a:pt x="527504" y="3128679"/>
                  <a:pt x="530795" y="3131148"/>
                </a:cubicBezTo>
                <a:cubicBezTo>
                  <a:pt x="691269" y="3265287"/>
                  <a:pt x="841044" y="3404364"/>
                  <a:pt x="840220" y="3562368"/>
                </a:cubicBezTo>
                <a:close/>
              </a:path>
            </a:pathLst>
          </a:custGeom>
          <a:solidFill>
            <a:schemeClr val="accent2"/>
          </a:solidFill>
          <a:ln w="9525" cap="flat">
            <a:noFill/>
            <a:prstDash val="solid"/>
            <a:miter/>
          </a:ln>
        </p:spPr>
        <p:txBody>
          <a:bodyPr wrap="square" rtlCol="0" anchor="ctr">
            <a:noAutofit/>
          </a:bodyPr>
          <a:lstStyle/>
          <a:p>
            <a:endParaRPr lang="en-US"/>
          </a:p>
        </p:txBody>
      </p:sp>
      <p:sp>
        <p:nvSpPr>
          <p:cNvPr id="571" name="Freeform: Shape 570">
            <a:extLst>
              <a:ext uri="{FF2B5EF4-FFF2-40B4-BE49-F238E27FC236}">
                <a16:creationId xmlns:a16="http://schemas.microsoft.com/office/drawing/2014/main" id="{9B14B12C-7B22-4D86-9860-BEE024252259}"/>
              </a:ext>
            </a:extLst>
          </p:cNvPr>
          <p:cNvSpPr/>
          <p:nvPr userDrawn="1"/>
        </p:nvSpPr>
        <p:spPr>
          <a:xfrm rot="1800000">
            <a:off x="1871585" y="-680720"/>
            <a:ext cx="1784313" cy="7923565"/>
          </a:xfrm>
          <a:custGeom>
            <a:avLst/>
            <a:gdLst>
              <a:gd name="connsiteX0" fmla="*/ 652884 w 1784313"/>
              <a:gd name="connsiteY0" fmla="*/ 6991381 h 7923565"/>
              <a:gd name="connsiteX1" fmla="*/ 802318 w 1784313"/>
              <a:gd name="connsiteY1" fmla="*/ 7114129 h 7923565"/>
              <a:gd name="connsiteX2" fmla="*/ 857467 w 1784313"/>
              <a:gd name="connsiteY2" fmla="*/ 7160383 h 7923565"/>
              <a:gd name="connsiteX3" fmla="*/ 279299 w 1784313"/>
              <a:gd name="connsiteY3" fmla="*/ 7923565 h 7923565"/>
              <a:gd name="connsiteX4" fmla="*/ 0 w 1784313"/>
              <a:gd name="connsiteY4" fmla="*/ 7923565 h 7923565"/>
              <a:gd name="connsiteX5" fmla="*/ 652884 w 1784313"/>
              <a:gd name="connsiteY5" fmla="*/ 6991381 h 7923565"/>
              <a:gd name="connsiteX6" fmla="*/ 291752 w 1784313"/>
              <a:gd name="connsiteY6" fmla="*/ 6046743 h 7923565"/>
              <a:gd name="connsiteX7" fmla="*/ 348680 w 1784313"/>
              <a:gd name="connsiteY7" fmla="*/ 6196177 h 7923565"/>
              <a:gd name="connsiteX8" fmla="*/ 428733 w 1784313"/>
              <a:gd name="connsiteY8" fmla="*/ 6320706 h 7923565"/>
              <a:gd name="connsiteX9" fmla="*/ 455418 w 1784313"/>
              <a:gd name="connsiteY9" fmla="*/ 6352727 h 7923565"/>
              <a:gd name="connsiteX10" fmla="*/ 1327117 w 1784313"/>
              <a:gd name="connsiteY10" fmla="*/ 6352727 h 7923565"/>
              <a:gd name="connsiteX11" fmla="*/ 1350243 w 1784313"/>
              <a:gd name="connsiteY11" fmla="*/ 6320706 h 7923565"/>
              <a:gd name="connsiteX12" fmla="*/ 1424960 w 1784313"/>
              <a:gd name="connsiteY12" fmla="*/ 6196177 h 7923565"/>
              <a:gd name="connsiteX13" fmla="*/ 1474771 w 1784313"/>
              <a:gd name="connsiteY13" fmla="*/ 6046743 h 7923565"/>
              <a:gd name="connsiteX14" fmla="*/ 410943 w 1784313"/>
              <a:gd name="connsiteY14" fmla="*/ 5610895 h 7923565"/>
              <a:gd name="connsiteX15" fmla="*/ 343342 w 1784313"/>
              <a:gd name="connsiteY15" fmla="*/ 5715853 h 7923565"/>
              <a:gd name="connsiteX16" fmla="*/ 282856 w 1784313"/>
              <a:gd name="connsiteY16" fmla="*/ 5893751 h 7923565"/>
              <a:gd name="connsiteX17" fmla="*/ 281078 w 1784313"/>
              <a:gd name="connsiteY17" fmla="*/ 5915099 h 7923565"/>
              <a:gd name="connsiteX18" fmla="*/ 1476551 w 1784313"/>
              <a:gd name="connsiteY18" fmla="*/ 5915099 h 7923565"/>
              <a:gd name="connsiteX19" fmla="*/ 1472993 w 1784313"/>
              <a:gd name="connsiteY19" fmla="*/ 5893751 h 7923565"/>
              <a:gd name="connsiteX20" fmla="*/ 1405392 w 1784313"/>
              <a:gd name="connsiteY20" fmla="*/ 5715853 h 7923565"/>
              <a:gd name="connsiteX21" fmla="*/ 1337791 w 1784313"/>
              <a:gd name="connsiteY21" fmla="*/ 5610895 h 7923565"/>
              <a:gd name="connsiteX22" fmla="*/ 435849 w 1784313"/>
              <a:gd name="connsiteY22" fmla="*/ 4070300 h 7923565"/>
              <a:gd name="connsiteX23" fmla="*/ 480324 w 1784313"/>
              <a:gd name="connsiteY23" fmla="*/ 4209061 h 7923565"/>
              <a:gd name="connsiteX24" fmla="*/ 540809 w 1784313"/>
              <a:gd name="connsiteY24" fmla="*/ 4333589 h 7923565"/>
              <a:gd name="connsiteX25" fmla="*/ 556819 w 1784313"/>
              <a:gd name="connsiteY25" fmla="*/ 4358495 h 7923565"/>
              <a:gd name="connsiteX26" fmla="*/ 556819 w 1784313"/>
              <a:gd name="connsiteY26" fmla="*/ 4360273 h 7923565"/>
              <a:gd name="connsiteX27" fmla="*/ 1353801 w 1784313"/>
              <a:gd name="connsiteY27" fmla="*/ 4360273 h 7923565"/>
              <a:gd name="connsiteX28" fmla="*/ 1369813 w 1784313"/>
              <a:gd name="connsiteY28" fmla="*/ 4335367 h 7923565"/>
              <a:gd name="connsiteX29" fmla="*/ 1396497 w 1784313"/>
              <a:gd name="connsiteY29" fmla="*/ 4289114 h 7923565"/>
              <a:gd name="connsiteX30" fmla="*/ 1394718 w 1784313"/>
              <a:gd name="connsiteY30" fmla="*/ 4289114 h 7923565"/>
              <a:gd name="connsiteX31" fmla="*/ 1432076 w 1784313"/>
              <a:gd name="connsiteY31" fmla="*/ 4209060 h 7923565"/>
              <a:gd name="connsiteX32" fmla="*/ 1471213 w 1784313"/>
              <a:gd name="connsiteY32" fmla="*/ 4070300 h 7923565"/>
              <a:gd name="connsiteX33" fmla="*/ 1017575 w 1784313"/>
              <a:gd name="connsiteY33" fmla="*/ 4070300 h 7923565"/>
              <a:gd name="connsiteX34" fmla="*/ 1015795 w 1784313"/>
              <a:gd name="connsiteY34" fmla="*/ 4070300 h 7923565"/>
              <a:gd name="connsiteX35" fmla="*/ 508787 w 1784313"/>
              <a:gd name="connsiteY35" fmla="*/ 3654019 h 7923565"/>
              <a:gd name="connsiteX36" fmla="*/ 464312 w 1784313"/>
              <a:gd name="connsiteY36" fmla="*/ 3726957 h 7923565"/>
              <a:gd name="connsiteX37" fmla="*/ 418059 w 1784313"/>
              <a:gd name="connsiteY37" fmla="*/ 3904855 h 7923565"/>
              <a:gd name="connsiteX38" fmla="*/ 419839 w 1784313"/>
              <a:gd name="connsiteY38" fmla="*/ 3943992 h 7923565"/>
              <a:gd name="connsiteX39" fmla="*/ 1015795 w 1784313"/>
              <a:gd name="connsiteY39" fmla="*/ 3943992 h 7923565"/>
              <a:gd name="connsiteX40" fmla="*/ 1017575 w 1784313"/>
              <a:gd name="connsiteY40" fmla="*/ 3943992 h 7923565"/>
              <a:gd name="connsiteX41" fmla="*/ 1478329 w 1784313"/>
              <a:gd name="connsiteY41" fmla="*/ 3943992 h 7923565"/>
              <a:gd name="connsiteX42" fmla="*/ 1474772 w 1784313"/>
              <a:gd name="connsiteY42" fmla="*/ 3904854 h 7923565"/>
              <a:gd name="connsiteX43" fmla="*/ 1426740 w 1784313"/>
              <a:gd name="connsiteY43" fmla="*/ 3726957 h 7923565"/>
              <a:gd name="connsiteX44" fmla="*/ 1423182 w 1784313"/>
              <a:gd name="connsiteY44" fmla="*/ 3718063 h 7923565"/>
              <a:gd name="connsiteX45" fmla="*/ 1391161 w 1784313"/>
              <a:gd name="connsiteY45" fmla="*/ 3654020 h 7923565"/>
              <a:gd name="connsiteX46" fmla="*/ 458976 w 1784313"/>
              <a:gd name="connsiteY46" fmla="*/ 2166795 h 7923565"/>
              <a:gd name="connsiteX47" fmla="*/ 498114 w 1784313"/>
              <a:gd name="connsiteY47" fmla="*/ 2326903 h 7923565"/>
              <a:gd name="connsiteX48" fmla="*/ 558599 w 1784313"/>
              <a:gd name="connsiteY48" fmla="*/ 2451431 h 7923565"/>
              <a:gd name="connsiteX49" fmla="*/ 562157 w 1784313"/>
              <a:gd name="connsiteY49" fmla="*/ 2454989 h 7923565"/>
              <a:gd name="connsiteX50" fmla="*/ 1394718 w 1784313"/>
              <a:gd name="connsiteY50" fmla="*/ 2454989 h 7923565"/>
              <a:gd name="connsiteX51" fmla="*/ 1396497 w 1784313"/>
              <a:gd name="connsiteY51" fmla="*/ 2451431 h 7923565"/>
              <a:gd name="connsiteX52" fmla="*/ 1456982 w 1784313"/>
              <a:gd name="connsiteY52" fmla="*/ 2326903 h 7923565"/>
              <a:gd name="connsiteX53" fmla="*/ 1497899 w 1784313"/>
              <a:gd name="connsiteY53" fmla="*/ 2166795 h 7923565"/>
              <a:gd name="connsiteX54" fmla="*/ 560377 w 1784313"/>
              <a:gd name="connsiteY54" fmla="*/ 1750514 h 7923565"/>
              <a:gd name="connsiteX55" fmla="*/ 519461 w 1784313"/>
              <a:gd name="connsiteY55" fmla="*/ 1827009 h 7923565"/>
              <a:gd name="connsiteX56" fmla="*/ 458976 w 1784313"/>
              <a:gd name="connsiteY56" fmla="*/ 2004907 h 7923565"/>
              <a:gd name="connsiteX57" fmla="*/ 453638 w 1784313"/>
              <a:gd name="connsiteY57" fmla="*/ 2040486 h 7923565"/>
              <a:gd name="connsiteX58" fmla="*/ 1503235 w 1784313"/>
              <a:gd name="connsiteY58" fmla="*/ 2040486 h 7923565"/>
              <a:gd name="connsiteX59" fmla="*/ 1499677 w 1784313"/>
              <a:gd name="connsiteY59" fmla="*/ 2004907 h 7923565"/>
              <a:gd name="connsiteX60" fmla="*/ 1444530 w 1784313"/>
              <a:gd name="connsiteY60" fmla="*/ 1827009 h 7923565"/>
              <a:gd name="connsiteX61" fmla="*/ 1405392 w 1784313"/>
              <a:gd name="connsiteY61" fmla="*/ 1750514 h 7923565"/>
              <a:gd name="connsiteX62" fmla="*/ 1423182 w 1784313"/>
              <a:gd name="connsiteY62" fmla="*/ 0 h 7923565"/>
              <a:gd name="connsiteX63" fmla="*/ 1688249 w 1784313"/>
              <a:gd name="connsiteY63" fmla="*/ 0 h 7923565"/>
              <a:gd name="connsiteX64" fmla="*/ 1524583 w 1784313"/>
              <a:gd name="connsiteY64" fmla="*/ 539029 h 7923565"/>
              <a:gd name="connsiteX65" fmla="*/ 1167009 w 1784313"/>
              <a:gd name="connsiteY65" fmla="*/ 999785 h 7923565"/>
              <a:gd name="connsiteX66" fmla="*/ 1149220 w 1784313"/>
              <a:gd name="connsiteY66" fmla="*/ 1021133 h 7923565"/>
              <a:gd name="connsiteX67" fmla="*/ 1131430 w 1784313"/>
              <a:gd name="connsiteY67" fmla="*/ 1042481 h 7923565"/>
              <a:gd name="connsiteX68" fmla="*/ 1019353 w 1784313"/>
              <a:gd name="connsiteY68" fmla="*/ 1170567 h 7923565"/>
              <a:gd name="connsiteX69" fmla="*/ 957090 w 1784313"/>
              <a:gd name="connsiteY69" fmla="*/ 1239946 h 7923565"/>
              <a:gd name="connsiteX70" fmla="*/ 939300 w 1784313"/>
              <a:gd name="connsiteY70" fmla="*/ 1261294 h 7923565"/>
              <a:gd name="connsiteX71" fmla="*/ 921511 w 1784313"/>
              <a:gd name="connsiteY71" fmla="*/ 1282642 h 7923565"/>
              <a:gd name="connsiteX72" fmla="*/ 640432 w 1784313"/>
              <a:gd name="connsiteY72" fmla="*/ 1631321 h 7923565"/>
              <a:gd name="connsiteX73" fmla="*/ 1323559 w 1784313"/>
              <a:gd name="connsiteY73" fmla="*/ 1631321 h 7923565"/>
              <a:gd name="connsiteX74" fmla="*/ 1001563 w 1784313"/>
              <a:gd name="connsiteY74" fmla="*/ 1279084 h 7923565"/>
              <a:gd name="connsiteX75" fmla="*/ 1069165 w 1784313"/>
              <a:gd name="connsiteY75" fmla="*/ 1202589 h 7923565"/>
              <a:gd name="connsiteX76" fmla="*/ 1175903 w 1784313"/>
              <a:gd name="connsiteY76" fmla="*/ 1079839 h 7923565"/>
              <a:gd name="connsiteX77" fmla="*/ 1784313 w 1784313"/>
              <a:gd name="connsiteY77" fmla="*/ 2077846 h 7923565"/>
              <a:gd name="connsiteX78" fmla="*/ 1238168 w 1784313"/>
              <a:gd name="connsiteY78" fmla="*/ 3027819 h 7923565"/>
              <a:gd name="connsiteX79" fmla="*/ 1117198 w 1784313"/>
              <a:gd name="connsiteY79" fmla="*/ 2929975 h 7923565"/>
              <a:gd name="connsiteX80" fmla="*/ 1030027 w 1784313"/>
              <a:gd name="connsiteY80" fmla="*/ 2860596 h 7923565"/>
              <a:gd name="connsiteX81" fmla="*/ 1309327 w 1784313"/>
              <a:gd name="connsiteY81" fmla="*/ 2583075 h 7923565"/>
              <a:gd name="connsiteX82" fmla="*/ 652884 w 1784313"/>
              <a:gd name="connsiteY82" fmla="*/ 2583075 h 7923565"/>
              <a:gd name="connsiteX83" fmla="*/ 942858 w 1784313"/>
              <a:gd name="connsiteY83" fmla="*/ 2860596 h 7923565"/>
              <a:gd name="connsiteX84" fmla="*/ 964206 w 1784313"/>
              <a:gd name="connsiteY84" fmla="*/ 2878386 h 7923565"/>
              <a:gd name="connsiteX85" fmla="*/ 985554 w 1784313"/>
              <a:gd name="connsiteY85" fmla="*/ 2896175 h 7923565"/>
              <a:gd name="connsiteX86" fmla="*/ 1076281 w 1784313"/>
              <a:gd name="connsiteY86" fmla="*/ 2969113 h 7923565"/>
              <a:gd name="connsiteX87" fmla="*/ 1193693 w 1784313"/>
              <a:gd name="connsiteY87" fmla="*/ 3063399 h 7923565"/>
              <a:gd name="connsiteX88" fmla="*/ 1215041 w 1784313"/>
              <a:gd name="connsiteY88" fmla="*/ 3081189 h 7923565"/>
              <a:gd name="connsiteX89" fmla="*/ 1236389 w 1784313"/>
              <a:gd name="connsiteY89" fmla="*/ 3098979 h 7923565"/>
              <a:gd name="connsiteX90" fmla="*/ 1718492 w 1784313"/>
              <a:gd name="connsiteY90" fmla="*/ 3719841 h 7923565"/>
              <a:gd name="connsiteX91" fmla="*/ 1716713 w 1784313"/>
              <a:gd name="connsiteY91" fmla="*/ 3719841 h 7923565"/>
              <a:gd name="connsiteX92" fmla="*/ 1755850 w 1784313"/>
              <a:gd name="connsiteY92" fmla="*/ 3977793 h 7923565"/>
              <a:gd name="connsiteX93" fmla="*/ 1693587 w 1784313"/>
              <a:gd name="connsiteY93" fmla="*/ 4289114 h 7923565"/>
              <a:gd name="connsiteX94" fmla="*/ 1695365 w 1784313"/>
              <a:gd name="connsiteY94" fmla="*/ 4289114 h 7923565"/>
              <a:gd name="connsiteX95" fmla="*/ 1152777 w 1784313"/>
              <a:gd name="connsiteY95" fmla="*/ 4947335 h 7923565"/>
              <a:gd name="connsiteX96" fmla="*/ 1131430 w 1784313"/>
              <a:gd name="connsiteY96" fmla="*/ 4965125 h 7923565"/>
              <a:gd name="connsiteX97" fmla="*/ 1110082 w 1784313"/>
              <a:gd name="connsiteY97" fmla="*/ 4982915 h 7923565"/>
              <a:gd name="connsiteX98" fmla="*/ 935742 w 1784313"/>
              <a:gd name="connsiteY98" fmla="*/ 5123455 h 7923565"/>
              <a:gd name="connsiteX99" fmla="*/ 901941 w 1784313"/>
              <a:gd name="connsiteY99" fmla="*/ 5150139 h 7923565"/>
              <a:gd name="connsiteX100" fmla="*/ 878815 w 1784313"/>
              <a:gd name="connsiteY100" fmla="*/ 5167928 h 7923565"/>
              <a:gd name="connsiteX101" fmla="*/ 857467 w 1784313"/>
              <a:gd name="connsiteY101" fmla="*/ 5185718 h 7923565"/>
              <a:gd name="connsiteX102" fmla="*/ 524797 w 1784313"/>
              <a:gd name="connsiteY102" fmla="*/ 5479250 h 7923565"/>
              <a:gd name="connsiteX103" fmla="*/ 1234610 w 1784313"/>
              <a:gd name="connsiteY103" fmla="*/ 5479250 h 7923565"/>
              <a:gd name="connsiteX104" fmla="*/ 948194 w 1784313"/>
              <a:gd name="connsiteY104" fmla="*/ 5189276 h 7923565"/>
              <a:gd name="connsiteX105" fmla="*/ 980216 w 1784313"/>
              <a:gd name="connsiteY105" fmla="*/ 5164370 h 7923565"/>
              <a:gd name="connsiteX106" fmla="*/ 1154556 w 1784313"/>
              <a:gd name="connsiteY106" fmla="*/ 5022052 h 7923565"/>
              <a:gd name="connsiteX107" fmla="*/ 1761188 w 1784313"/>
              <a:gd name="connsiteY107" fmla="*/ 5968468 h 7923565"/>
              <a:gd name="connsiteX108" fmla="*/ 1149220 w 1784313"/>
              <a:gd name="connsiteY108" fmla="*/ 6914884 h 7923565"/>
              <a:gd name="connsiteX109" fmla="*/ 1074503 w 1784313"/>
              <a:gd name="connsiteY109" fmla="*/ 6852621 h 7923565"/>
              <a:gd name="connsiteX110" fmla="*/ 944636 w 1784313"/>
              <a:gd name="connsiteY110" fmla="*/ 6745882 h 7923565"/>
              <a:gd name="connsiteX111" fmla="*/ 1216821 w 1784313"/>
              <a:gd name="connsiteY111" fmla="*/ 6486151 h 7923565"/>
              <a:gd name="connsiteX112" fmla="*/ 572831 w 1784313"/>
              <a:gd name="connsiteY112" fmla="*/ 6486151 h 7923565"/>
              <a:gd name="connsiteX113" fmla="*/ 857467 w 1784313"/>
              <a:gd name="connsiteY113" fmla="*/ 6745882 h 7923565"/>
              <a:gd name="connsiteX114" fmla="*/ 878815 w 1784313"/>
              <a:gd name="connsiteY114" fmla="*/ 6763672 h 7923565"/>
              <a:gd name="connsiteX115" fmla="*/ 900163 w 1784313"/>
              <a:gd name="connsiteY115" fmla="*/ 6781462 h 7923565"/>
              <a:gd name="connsiteX116" fmla="*/ 1031807 w 1784313"/>
              <a:gd name="connsiteY116" fmla="*/ 6891758 h 7923565"/>
              <a:gd name="connsiteX117" fmla="*/ 1104744 w 1784313"/>
              <a:gd name="connsiteY117" fmla="*/ 6952244 h 7923565"/>
              <a:gd name="connsiteX118" fmla="*/ 1126092 w 1784313"/>
              <a:gd name="connsiteY118" fmla="*/ 6970033 h 7923565"/>
              <a:gd name="connsiteX119" fmla="*/ 1147440 w 1784313"/>
              <a:gd name="connsiteY119" fmla="*/ 6987823 h 7923565"/>
              <a:gd name="connsiteX120" fmla="*/ 1696943 w 1784313"/>
              <a:gd name="connsiteY120" fmla="*/ 7551415 h 7923565"/>
              <a:gd name="connsiteX121" fmla="*/ 1728168 w 1784313"/>
              <a:gd name="connsiteY121" fmla="*/ 7609403 h 7923565"/>
              <a:gd name="connsiteX122" fmla="*/ 1492092 w 1784313"/>
              <a:gd name="connsiteY122" fmla="*/ 7745701 h 7923565"/>
              <a:gd name="connsiteX123" fmla="*/ 1487198 w 1784313"/>
              <a:gd name="connsiteY123" fmla="*/ 7733214 h 7923565"/>
              <a:gd name="connsiteX124" fmla="*/ 941078 w 1784313"/>
              <a:gd name="connsiteY124" fmla="*/ 7156825 h 7923565"/>
              <a:gd name="connsiteX125" fmla="*/ 919730 w 1784313"/>
              <a:gd name="connsiteY125" fmla="*/ 7139035 h 7923565"/>
              <a:gd name="connsiteX126" fmla="*/ 898383 w 1784313"/>
              <a:gd name="connsiteY126" fmla="*/ 7121245 h 7923565"/>
              <a:gd name="connsiteX127" fmla="*/ 839677 w 1784313"/>
              <a:gd name="connsiteY127" fmla="*/ 7073214 h 7923565"/>
              <a:gd name="connsiteX128" fmla="*/ 693801 w 1784313"/>
              <a:gd name="connsiteY128" fmla="*/ 6952244 h 7923565"/>
              <a:gd name="connsiteX129" fmla="*/ 672454 w 1784313"/>
              <a:gd name="connsiteY129" fmla="*/ 6934454 h 7923565"/>
              <a:gd name="connsiteX130" fmla="*/ 651106 w 1784313"/>
              <a:gd name="connsiteY130" fmla="*/ 6916664 h 7923565"/>
              <a:gd name="connsiteX131" fmla="*/ 0 w 1784313"/>
              <a:gd name="connsiteY131" fmla="*/ 5948900 h 7923565"/>
              <a:gd name="connsiteX132" fmla="*/ 672454 w 1784313"/>
              <a:gd name="connsiteY132" fmla="*/ 4995368 h 7923565"/>
              <a:gd name="connsiteX133" fmla="*/ 693801 w 1784313"/>
              <a:gd name="connsiteY133" fmla="*/ 4977579 h 7923565"/>
              <a:gd name="connsiteX134" fmla="*/ 715149 w 1784313"/>
              <a:gd name="connsiteY134" fmla="*/ 4959789 h 7923565"/>
              <a:gd name="connsiteX135" fmla="*/ 752506 w 1784313"/>
              <a:gd name="connsiteY135" fmla="*/ 4929545 h 7923565"/>
              <a:gd name="connsiteX136" fmla="*/ 923288 w 1784313"/>
              <a:gd name="connsiteY136" fmla="*/ 4792565 h 7923565"/>
              <a:gd name="connsiteX137" fmla="*/ 944636 w 1784313"/>
              <a:gd name="connsiteY137" fmla="*/ 4774775 h 7923565"/>
              <a:gd name="connsiteX138" fmla="*/ 965984 w 1784313"/>
              <a:gd name="connsiteY138" fmla="*/ 4756985 h 7923565"/>
              <a:gd name="connsiteX139" fmla="*/ 1257736 w 1784313"/>
              <a:gd name="connsiteY139" fmla="*/ 4477685 h 7923565"/>
              <a:gd name="connsiteX140" fmla="*/ 642210 w 1784313"/>
              <a:gd name="connsiteY140" fmla="*/ 4477685 h 7923565"/>
              <a:gd name="connsiteX141" fmla="*/ 882373 w 1784313"/>
              <a:gd name="connsiteY141" fmla="*/ 4753428 h 7923565"/>
              <a:gd name="connsiteX142" fmla="*/ 711591 w 1784313"/>
              <a:gd name="connsiteY142" fmla="*/ 4890408 h 7923565"/>
              <a:gd name="connsiteX143" fmla="*/ 674232 w 1784313"/>
              <a:gd name="connsiteY143" fmla="*/ 4920651 h 7923565"/>
              <a:gd name="connsiteX144" fmla="*/ 138760 w 1784313"/>
              <a:gd name="connsiteY144" fmla="*/ 3899518 h 7923565"/>
              <a:gd name="connsiteX145" fmla="*/ 727601 w 1784313"/>
              <a:gd name="connsiteY145" fmla="*/ 3088305 h 7923565"/>
              <a:gd name="connsiteX146" fmla="*/ 850351 w 1784313"/>
              <a:gd name="connsiteY146" fmla="*/ 3187928 h 7923565"/>
              <a:gd name="connsiteX147" fmla="*/ 937520 w 1784313"/>
              <a:gd name="connsiteY147" fmla="*/ 3257307 h 7923565"/>
              <a:gd name="connsiteX148" fmla="*/ 619084 w 1784313"/>
              <a:gd name="connsiteY148" fmla="*/ 3524153 h 7923565"/>
              <a:gd name="connsiteX149" fmla="*/ 1307548 w 1784313"/>
              <a:gd name="connsiteY149" fmla="*/ 3524153 h 7923565"/>
              <a:gd name="connsiteX150" fmla="*/ 1030027 w 1784313"/>
              <a:gd name="connsiteY150" fmla="*/ 3259086 h 7923565"/>
              <a:gd name="connsiteX151" fmla="*/ 1008679 w 1784313"/>
              <a:gd name="connsiteY151" fmla="*/ 3241297 h 7923565"/>
              <a:gd name="connsiteX152" fmla="*/ 985553 w 1784313"/>
              <a:gd name="connsiteY152" fmla="*/ 3223507 h 7923565"/>
              <a:gd name="connsiteX153" fmla="*/ 893047 w 1784313"/>
              <a:gd name="connsiteY153" fmla="*/ 3148790 h 7923565"/>
              <a:gd name="connsiteX154" fmla="*/ 775634 w 1784313"/>
              <a:gd name="connsiteY154" fmla="*/ 3054503 h 7923565"/>
              <a:gd name="connsiteX155" fmla="*/ 754286 w 1784313"/>
              <a:gd name="connsiteY155" fmla="*/ 3036714 h 7923565"/>
              <a:gd name="connsiteX156" fmla="*/ 732939 w 1784313"/>
              <a:gd name="connsiteY156" fmla="*/ 3018924 h 7923565"/>
              <a:gd name="connsiteX157" fmla="*/ 177898 w 1784313"/>
              <a:gd name="connsiteY157" fmla="*/ 2070730 h 7923565"/>
              <a:gd name="connsiteX158" fmla="*/ 732939 w 1784313"/>
              <a:gd name="connsiteY158" fmla="*/ 1090512 h 7923565"/>
              <a:gd name="connsiteX159" fmla="*/ 750728 w 1784313"/>
              <a:gd name="connsiteY159" fmla="*/ 1069165 h 7923565"/>
              <a:gd name="connsiteX160" fmla="*/ 768518 w 1784313"/>
              <a:gd name="connsiteY160" fmla="*/ 1047817 h 7923565"/>
              <a:gd name="connsiteX161" fmla="*/ 804098 w 1784313"/>
              <a:gd name="connsiteY161" fmla="*/ 1008679 h 7923565"/>
              <a:gd name="connsiteX162" fmla="*/ 942858 w 1784313"/>
              <a:gd name="connsiteY162" fmla="*/ 850351 h 7923565"/>
              <a:gd name="connsiteX163" fmla="*/ 960648 w 1784313"/>
              <a:gd name="connsiteY163" fmla="*/ 829004 h 7923565"/>
              <a:gd name="connsiteX164" fmla="*/ 978438 w 1784313"/>
              <a:gd name="connsiteY164" fmla="*/ 807656 h 7923565"/>
              <a:gd name="connsiteX165" fmla="*/ 1287980 w 1784313"/>
              <a:gd name="connsiteY165" fmla="*/ 405607 h 7923565"/>
              <a:gd name="connsiteX166" fmla="*/ 1423182 w 1784313"/>
              <a:gd name="connsiteY166" fmla="*/ 0 h 7923565"/>
              <a:gd name="connsiteX167" fmla="*/ 514270 w 1784313"/>
              <a:gd name="connsiteY167" fmla="*/ 365613 h 7923565"/>
              <a:gd name="connsiteX168" fmla="*/ 526577 w 1784313"/>
              <a:gd name="connsiteY168" fmla="*/ 400270 h 7923565"/>
              <a:gd name="connsiteX169" fmla="*/ 898384 w 1784313"/>
              <a:gd name="connsiteY169" fmla="*/ 811214 h 7923565"/>
              <a:gd name="connsiteX170" fmla="*/ 754286 w 1784313"/>
              <a:gd name="connsiteY170" fmla="*/ 976658 h 7923565"/>
              <a:gd name="connsiteX171" fmla="*/ 725823 w 1784313"/>
              <a:gd name="connsiteY171" fmla="*/ 1010460 h 7923565"/>
              <a:gd name="connsiteX172" fmla="*/ 295310 w 1784313"/>
              <a:gd name="connsiteY172" fmla="*/ 537252 h 7923565"/>
              <a:gd name="connsiteX173" fmla="*/ 278887 w 1784313"/>
              <a:gd name="connsiteY173" fmla="*/ 501512 h 7923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784313" h="7923565">
                <a:moveTo>
                  <a:pt x="652884" y="6991381"/>
                </a:moveTo>
                <a:cubicBezTo>
                  <a:pt x="700917" y="7032296"/>
                  <a:pt x="750728" y="7073214"/>
                  <a:pt x="802318" y="7114129"/>
                </a:cubicBezTo>
                <a:cubicBezTo>
                  <a:pt x="820108" y="7130141"/>
                  <a:pt x="839677" y="7144373"/>
                  <a:pt x="857467" y="7160383"/>
                </a:cubicBezTo>
                <a:cubicBezTo>
                  <a:pt x="549703" y="7423671"/>
                  <a:pt x="279299" y="7674508"/>
                  <a:pt x="279299" y="7923565"/>
                </a:cubicBezTo>
                <a:lnTo>
                  <a:pt x="0" y="7923565"/>
                </a:lnTo>
                <a:cubicBezTo>
                  <a:pt x="0" y="7576663"/>
                  <a:pt x="316658" y="7277795"/>
                  <a:pt x="652884" y="6991381"/>
                </a:cubicBezTo>
                <a:close/>
                <a:moveTo>
                  <a:pt x="291752" y="6046743"/>
                </a:moveTo>
                <a:cubicBezTo>
                  <a:pt x="302426" y="6096555"/>
                  <a:pt x="321994" y="6146366"/>
                  <a:pt x="348680" y="6196177"/>
                </a:cubicBezTo>
                <a:cubicBezTo>
                  <a:pt x="370027" y="6237095"/>
                  <a:pt x="398491" y="6279790"/>
                  <a:pt x="428733" y="6320706"/>
                </a:cubicBezTo>
                <a:cubicBezTo>
                  <a:pt x="435849" y="6331380"/>
                  <a:pt x="444744" y="6342053"/>
                  <a:pt x="455418" y="6352727"/>
                </a:cubicBezTo>
                <a:lnTo>
                  <a:pt x="1327117" y="6352727"/>
                </a:lnTo>
                <a:cubicBezTo>
                  <a:pt x="1334233" y="6342053"/>
                  <a:pt x="1343127" y="6331380"/>
                  <a:pt x="1350243" y="6320706"/>
                </a:cubicBezTo>
                <a:cubicBezTo>
                  <a:pt x="1380487" y="6279790"/>
                  <a:pt x="1405392" y="6238873"/>
                  <a:pt x="1424960" y="6196177"/>
                </a:cubicBezTo>
                <a:cubicBezTo>
                  <a:pt x="1448088" y="6146366"/>
                  <a:pt x="1465878" y="6096555"/>
                  <a:pt x="1474771" y="6046743"/>
                </a:cubicBezTo>
                <a:close/>
                <a:moveTo>
                  <a:pt x="410943" y="5610895"/>
                </a:moveTo>
                <a:cubicBezTo>
                  <a:pt x="386037" y="5644694"/>
                  <a:pt x="362911" y="5680274"/>
                  <a:pt x="343342" y="5715853"/>
                </a:cubicBezTo>
                <a:cubicBezTo>
                  <a:pt x="311320" y="5772781"/>
                  <a:pt x="291752" y="5833266"/>
                  <a:pt x="282856" y="5893751"/>
                </a:cubicBezTo>
                <a:cubicBezTo>
                  <a:pt x="281079" y="5900867"/>
                  <a:pt x="281079" y="5907983"/>
                  <a:pt x="281078" y="5915099"/>
                </a:cubicBezTo>
                <a:lnTo>
                  <a:pt x="1476551" y="5915099"/>
                </a:lnTo>
                <a:cubicBezTo>
                  <a:pt x="1474771" y="5907983"/>
                  <a:pt x="1474771" y="5900867"/>
                  <a:pt x="1472993" y="5893751"/>
                </a:cubicBezTo>
                <a:cubicBezTo>
                  <a:pt x="1460540" y="5835046"/>
                  <a:pt x="1437414" y="5774561"/>
                  <a:pt x="1405392" y="5715853"/>
                </a:cubicBezTo>
                <a:cubicBezTo>
                  <a:pt x="1385823" y="5680274"/>
                  <a:pt x="1362697" y="5646474"/>
                  <a:pt x="1337791" y="5610895"/>
                </a:cubicBezTo>
                <a:close/>
                <a:moveTo>
                  <a:pt x="435849" y="4070300"/>
                </a:moveTo>
                <a:cubicBezTo>
                  <a:pt x="446522" y="4116554"/>
                  <a:pt x="462534" y="4162807"/>
                  <a:pt x="480324" y="4209061"/>
                </a:cubicBezTo>
                <a:cubicBezTo>
                  <a:pt x="496334" y="4251756"/>
                  <a:pt x="517681" y="4292671"/>
                  <a:pt x="540809" y="4333589"/>
                </a:cubicBezTo>
                <a:cubicBezTo>
                  <a:pt x="546145" y="4340705"/>
                  <a:pt x="551483" y="4349599"/>
                  <a:pt x="556819" y="4358495"/>
                </a:cubicBezTo>
                <a:lnTo>
                  <a:pt x="556819" y="4360273"/>
                </a:lnTo>
                <a:lnTo>
                  <a:pt x="1353801" y="4360273"/>
                </a:lnTo>
                <a:cubicBezTo>
                  <a:pt x="1359139" y="4353157"/>
                  <a:pt x="1364475" y="4344263"/>
                  <a:pt x="1369813" y="4335367"/>
                </a:cubicBezTo>
                <a:cubicBezTo>
                  <a:pt x="1378707" y="4319357"/>
                  <a:pt x="1387603" y="4305125"/>
                  <a:pt x="1396497" y="4289114"/>
                </a:cubicBezTo>
                <a:lnTo>
                  <a:pt x="1394718" y="4289114"/>
                </a:lnTo>
                <a:cubicBezTo>
                  <a:pt x="1408950" y="4262430"/>
                  <a:pt x="1421402" y="4235744"/>
                  <a:pt x="1432076" y="4209060"/>
                </a:cubicBezTo>
                <a:cubicBezTo>
                  <a:pt x="1449866" y="4164585"/>
                  <a:pt x="1464098" y="4118332"/>
                  <a:pt x="1471213" y="4070300"/>
                </a:cubicBezTo>
                <a:lnTo>
                  <a:pt x="1017575" y="4070300"/>
                </a:lnTo>
                <a:lnTo>
                  <a:pt x="1015795" y="4070300"/>
                </a:lnTo>
                <a:close/>
                <a:moveTo>
                  <a:pt x="508787" y="3654019"/>
                </a:moveTo>
                <a:cubicBezTo>
                  <a:pt x="492776" y="3678925"/>
                  <a:pt x="476766" y="3702051"/>
                  <a:pt x="464312" y="3726957"/>
                </a:cubicBezTo>
                <a:cubicBezTo>
                  <a:pt x="435849" y="3783884"/>
                  <a:pt x="418059" y="3842591"/>
                  <a:pt x="418059" y="3904855"/>
                </a:cubicBezTo>
                <a:cubicBezTo>
                  <a:pt x="418059" y="3917309"/>
                  <a:pt x="418059" y="3931540"/>
                  <a:pt x="419839" y="3943992"/>
                </a:cubicBezTo>
                <a:lnTo>
                  <a:pt x="1015795" y="3943992"/>
                </a:lnTo>
                <a:lnTo>
                  <a:pt x="1017575" y="3943992"/>
                </a:lnTo>
                <a:lnTo>
                  <a:pt x="1478329" y="3943992"/>
                </a:lnTo>
                <a:cubicBezTo>
                  <a:pt x="1476551" y="3929760"/>
                  <a:pt x="1476551" y="3917308"/>
                  <a:pt x="1474772" y="3904854"/>
                </a:cubicBezTo>
                <a:cubicBezTo>
                  <a:pt x="1467656" y="3842591"/>
                  <a:pt x="1451646" y="3782106"/>
                  <a:pt x="1426740" y="3726957"/>
                </a:cubicBezTo>
                <a:cubicBezTo>
                  <a:pt x="1426740" y="3723399"/>
                  <a:pt x="1424960" y="3721621"/>
                  <a:pt x="1423182" y="3718063"/>
                </a:cubicBezTo>
                <a:cubicBezTo>
                  <a:pt x="1414286" y="3696715"/>
                  <a:pt x="1403612" y="3675367"/>
                  <a:pt x="1391161" y="3654020"/>
                </a:cubicBezTo>
                <a:close/>
                <a:moveTo>
                  <a:pt x="458976" y="2166795"/>
                </a:moveTo>
                <a:cubicBezTo>
                  <a:pt x="466092" y="2221942"/>
                  <a:pt x="478544" y="2275311"/>
                  <a:pt x="498114" y="2326903"/>
                </a:cubicBezTo>
                <a:cubicBezTo>
                  <a:pt x="514124" y="2369598"/>
                  <a:pt x="535471" y="2412293"/>
                  <a:pt x="558599" y="2451431"/>
                </a:cubicBezTo>
                <a:cubicBezTo>
                  <a:pt x="560377" y="2453209"/>
                  <a:pt x="560377" y="2453209"/>
                  <a:pt x="562157" y="2454989"/>
                </a:cubicBezTo>
                <a:lnTo>
                  <a:pt x="1394718" y="2454989"/>
                </a:lnTo>
                <a:cubicBezTo>
                  <a:pt x="1394719" y="2453209"/>
                  <a:pt x="1396497" y="2453209"/>
                  <a:pt x="1396497" y="2451431"/>
                </a:cubicBezTo>
                <a:cubicBezTo>
                  <a:pt x="1419624" y="2412293"/>
                  <a:pt x="1440972" y="2369598"/>
                  <a:pt x="1456982" y="2326903"/>
                </a:cubicBezTo>
                <a:cubicBezTo>
                  <a:pt x="1476551" y="2277091"/>
                  <a:pt x="1490783" y="2221942"/>
                  <a:pt x="1497899" y="2166795"/>
                </a:cubicBezTo>
                <a:close/>
                <a:moveTo>
                  <a:pt x="560377" y="1750514"/>
                </a:moveTo>
                <a:cubicBezTo>
                  <a:pt x="546145" y="1777198"/>
                  <a:pt x="531913" y="1802103"/>
                  <a:pt x="519461" y="1827009"/>
                </a:cubicBezTo>
                <a:cubicBezTo>
                  <a:pt x="489218" y="1887494"/>
                  <a:pt x="467870" y="1947980"/>
                  <a:pt x="458976" y="2004907"/>
                </a:cubicBezTo>
                <a:cubicBezTo>
                  <a:pt x="457196" y="2017360"/>
                  <a:pt x="455418" y="2029812"/>
                  <a:pt x="453638" y="2040486"/>
                </a:cubicBezTo>
                <a:lnTo>
                  <a:pt x="1503235" y="2040486"/>
                </a:lnTo>
                <a:cubicBezTo>
                  <a:pt x="1503235" y="2028034"/>
                  <a:pt x="1501457" y="2017360"/>
                  <a:pt x="1499677" y="2004907"/>
                </a:cubicBezTo>
                <a:cubicBezTo>
                  <a:pt x="1490783" y="1946201"/>
                  <a:pt x="1471214" y="1885716"/>
                  <a:pt x="1444530" y="1827009"/>
                </a:cubicBezTo>
                <a:cubicBezTo>
                  <a:pt x="1433856" y="1800325"/>
                  <a:pt x="1419624" y="1775420"/>
                  <a:pt x="1405392" y="1750514"/>
                </a:cubicBezTo>
                <a:close/>
                <a:moveTo>
                  <a:pt x="1423182" y="0"/>
                </a:moveTo>
                <a:lnTo>
                  <a:pt x="1688249" y="0"/>
                </a:lnTo>
                <a:cubicBezTo>
                  <a:pt x="1677575" y="167224"/>
                  <a:pt x="1629544" y="345122"/>
                  <a:pt x="1524583" y="539029"/>
                </a:cubicBezTo>
                <a:cubicBezTo>
                  <a:pt x="1432076" y="704475"/>
                  <a:pt x="1295096" y="852129"/>
                  <a:pt x="1167009" y="999785"/>
                </a:cubicBezTo>
                <a:cubicBezTo>
                  <a:pt x="1161671" y="1006901"/>
                  <a:pt x="1154556" y="1014017"/>
                  <a:pt x="1149220" y="1021133"/>
                </a:cubicBezTo>
                <a:cubicBezTo>
                  <a:pt x="1143882" y="1028249"/>
                  <a:pt x="1136766" y="1035365"/>
                  <a:pt x="1131430" y="1042481"/>
                </a:cubicBezTo>
                <a:cubicBezTo>
                  <a:pt x="1094070" y="1085176"/>
                  <a:pt x="1056712" y="1127872"/>
                  <a:pt x="1019353" y="1170567"/>
                </a:cubicBezTo>
                <a:cubicBezTo>
                  <a:pt x="998005" y="1193693"/>
                  <a:pt x="976658" y="1216820"/>
                  <a:pt x="957090" y="1239946"/>
                </a:cubicBezTo>
                <a:cubicBezTo>
                  <a:pt x="951752" y="1247062"/>
                  <a:pt x="944636" y="1254178"/>
                  <a:pt x="939300" y="1261294"/>
                </a:cubicBezTo>
                <a:cubicBezTo>
                  <a:pt x="933962" y="1268410"/>
                  <a:pt x="926846" y="1275526"/>
                  <a:pt x="921511" y="1282642"/>
                </a:cubicBezTo>
                <a:cubicBezTo>
                  <a:pt x="816550" y="1401834"/>
                  <a:pt x="720485" y="1519247"/>
                  <a:pt x="640432" y="1631321"/>
                </a:cubicBezTo>
                <a:lnTo>
                  <a:pt x="1323559" y="1631321"/>
                </a:lnTo>
                <a:cubicBezTo>
                  <a:pt x="1234610" y="1513909"/>
                  <a:pt x="1122534" y="1398276"/>
                  <a:pt x="1001563" y="1279084"/>
                </a:cubicBezTo>
                <a:cubicBezTo>
                  <a:pt x="1024691" y="1254178"/>
                  <a:pt x="1046039" y="1227495"/>
                  <a:pt x="1069165" y="1202589"/>
                </a:cubicBezTo>
                <a:cubicBezTo>
                  <a:pt x="1104744" y="1161671"/>
                  <a:pt x="1140324" y="1120756"/>
                  <a:pt x="1175903" y="1079839"/>
                </a:cubicBezTo>
                <a:cubicBezTo>
                  <a:pt x="1501457" y="1394718"/>
                  <a:pt x="1784314" y="1704260"/>
                  <a:pt x="1784313" y="2077846"/>
                </a:cubicBezTo>
                <a:cubicBezTo>
                  <a:pt x="1784314" y="2488789"/>
                  <a:pt x="1529921" y="2780541"/>
                  <a:pt x="1238168" y="3027819"/>
                </a:cubicBezTo>
                <a:cubicBezTo>
                  <a:pt x="1197251" y="2994018"/>
                  <a:pt x="1158114" y="2961997"/>
                  <a:pt x="1117198" y="2929975"/>
                </a:cubicBezTo>
                <a:cubicBezTo>
                  <a:pt x="1088734" y="2906849"/>
                  <a:pt x="1058491" y="2883722"/>
                  <a:pt x="1030027" y="2860596"/>
                </a:cubicBezTo>
                <a:cubicBezTo>
                  <a:pt x="1133208" y="2773425"/>
                  <a:pt x="1231052" y="2680918"/>
                  <a:pt x="1309327" y="2583075"/>
                </a:cubicBezTo>
                <a:lnTo>
                  <a:pt x="652884" y="2583075"/>
                </a:lnTo>
                <a:cubicBezTo>
                  <a:pt x="734717" y="2680918"/>
                  <a:pt x="836119" y="2771647"/>
                  <a:pt x="942858" y="2860596"/>
                </a:cubicBezTo>
                <a:cubicBezTo>
                  <a:pt x="949974" y="2865932"/>
                  <a:pt x="957090" y="2873048"/>
                  <a:pt x="964206" y="2878386"/>
                </a:cubicBezTo>
                <a:cubicBezTo>
                  <a:pt x="971322" y="2883721"/>
                  <a:pt x="978438" y="2890837"/>
                  <a:pt x="985554" y="2896175"/>
                </a:cubicBezTo>
                <a:cubicBezTo>
                  <a:pt x="1015795" y="2919301"/>
                  <a:pt x="1046039" y="2944207"/>
                  <a:pt x="1076281" y="2969113"/>
                </a:cubicBezTo>
                <a:cubicBezTo>
                  <a:pt x="1115418" y="3001134"/>
                  <a:pt x="1154555" y="3031378"/>
                  <a:pt x="1193693" y="3063399"/>
                </a:cubicBezTo>
                <a:cubicBezTo>
                  <a:pt x="1200809" y="3068735"/>
                  <a:pt x="1207925" y="3075851"/>
                  <a:pt x="1215041" y="3081189"/>
                </a:cubicBezTo>
                <a:cubicBezTo>
                  <a:pt x="1222157" y="3086525"/>
                  <a:pt x="1229272" y="3093641"/>
                  <a:pt x="1236389" y="3098979"/>
                </a:cubicBezTo>
                <a:cubicBezTo>
                  <a:pt x="1446308" y="3275096"/>
                  <a:pt x="1638437" y="3467226"/>
                  <a:pt x="1718492" y="3719841"/>
                </a:cubicBezTo>
                <a:lnTo>
                  <a:pt x="1716713" y="3719841"/>
                </a:lnTo>
                <a:cubicBezTo>
                  <a:pt x="1741618" y="3799896"/>
                  <a:pt x="1755850" y="3885287"/>
                  <a:pt x="1755850" y="3977793"/>
                </a:cubicBezTo>
                <a:cubicBezTo>
                  <a:pt x="1755850" y="4088090"/>
                  <a:pt x="1732724" y="4191271"/>
                  <a:pt x="1693587" y="4289114"/>
                </a:cubicBezTo>
                <a:lnTo>
                  <a:pt x="1695365" y="4289114"/>
                </a:lnTo>
                <a:cubicBezTo>
                  <a:pt x="1593964" y="4541728"/>
                  <a:pt x="1380487" y="4755206"/>
                  <a:pt x="1152777" y="4947335"/>
                </a:cubicBezTo>
                <a:cubicBezTo>
                  <a:pt x="1145661" y="4952673"/>
                  <a:pt x="1138546" y="4959789"/>
                  <a:pt x="1131430" y="4965125"/>
                </a:cubicBezTo>
                <a:cubicBezTo>
                  <a:pt x="1124314" y="4970463"/>
                  <a:pt x="1117198" y="4977579"/>
                  <a:pt x="1110082" y="4982915"/>
                </a:cubicBezTo>
                <a:cubicBezTo>
                  <a:pt x="1051375" y="5030948"/>
                  <a:pt x="992669" y="5077201"/>
                  <a:pt x="935742" y="5123455"/>
                </a:cubicBezTo>
                <a:cubicBezTo>
                  <a:pt x="923288" y="5132349"/>
                  <a:pt x="912615" y="5141245"/>
                  <a:pt x="901941" y="5150139"/>
                </a:cubicBezTo>
                <a:cubicBezTo>
                  <a:pt x="893047" y="5155476"/>
                  <a:pt x="885931" y="5162592"/>
                  <a:pt x="878815" y="5167928"/>
                </a:cubicBezTo>
                <a:cubicBezTo>
                  <a:pt x="871699" y="5173266"/>
                  <a:pt x="864583" y="5180382"/>
                  <a:pt x="857467" y="5185718"/>
                </a:cubicBezTo>
                <a:cubicBezTo>
                  <a:pt x="736497" y="5285341"/>
                  <a:pt x="620862" y="5381406"/>
                  <a:pt x="524797" y="5479250"/>
                </a:cubicBezTo>
                <a:lnTo>
                  <a:pt x="1234610" y="5479250"/>
                </a:lnTo>
                <a:cubicBezTo>
                  <a:pt x="1150997" y="5383186"/>
                  <a:pt x="1051375" y="5287121"/>
                  <a:pt x="948194" y="5189276"/>
                </a:cubicBezTo>
                <a:cubicBezTo>
                  <a:pt x="958868" y="5182160"/>
                  <a:pt x="969542" y="5173266"/>
                  <a:pt x="980216" y="5164370"/>
                </a:cubicBezTo>
                <a:cubicBezTo>
                  <a:pt x="1037143" y="5118117"/>
                  <a:pt x="1095850" y="5070086"/>
                  <a:pt x="1154556" y="5022052"/>
                </a:cubicBezTo>
                <a:cubicBezTo>
                  <a:pt x="1471214" y="5324478"/>
                  <a:pt x="1761188" y="5612673"/>
                  <a:pt x="1761188" y="5968468"/>
                </a:cubicBezTo>
                <a:cubicBezTo>
                  <a:pt x="1761188" y="6327822"/>
                  <a:pt x="1474772" y="6630248"/>
                  <a:pt x="1149220" y="6914884"/>
                </a:cubicBezTo>
                <a:cubicBezTo>
                  <a:pt x="1124314" y="6893536"/>
                  <a:pt x="1099408" y="6873969"/>
                  <a:pt x="1074503" y="6852621"/>
                </a:cubicBezTo>
                <a:cubicBezTo>
                  <a:pt x="1031807" y="6817041"/>
                  <a:pt x="987332" y="6781462"/>
                  <a:pt x="944636" y="6745882"/>
                </a:cubicBezTo>
                <a:cubicBezTo>
                  <a:pt x="1042481" y="6660491"/>
                  <a:pt x="1134988" y="6573320"/>
                  <a:pt x="1216821" y="6486151"/>
                </a:cubicBezTo>
                <a:lnTo>
                  <a:pt x="572831" y="6486151"/>
                </a:lnTo>
                <a:cubicBezTo>
                  <a:pt x="658222" y="6573320"/>
                  <a:pt x="756065" y="6660491"/>
                  <a:pt x="857467" y="6745882"/>
                </a:cubicBezTo>
                <a:cubicBezTo>
                  <a:pt x="864583" y="6751218"/>
                  <a:pt x="871699" y="6758334"/>
                  <a:pt x="878815" y="6763672"/>
                </a:cubicBezTo>
                <a:cubicBezTo>
                  <a:pt x="885931" y="6769008"/>
                  <a:pt x="893047" y="6776124"/>
                  <a:pt x="900163" y="6781462"/>
                </a:cubicBezTo>
                <a:cubicBezTo>
                  <a:pt x="942858" y="6818819"/>
                  <a:pt x="987332" y="6856179"/>
                  <a:pt x="1031807" y="6891758"/>
                </a:cubicBezTo>
                <a:cubicBezTo>
                  <a:pt x="1056713" y="6911326"/>
                  <a:pt x="1079839" y="6932674"/>
                  <a:pt x="1104744" y="6952244"/>
                </a:cubicBezTo>
                <a:cubicBezTo>
                  <a:pt x="1111860" y="6957580"/>
                  <a:pt x="1118976" y="6964695"/>
                  <a:pt x="1126092" y="6970033"/>
                </a:cubicBezTo>
                <a:cubicBezTo>
                  <a:pt x="1133208" y="6975369"/>
                  <a:pt x="1140324" y="6982485"/>
                  <a:pt x="1147440" y="6987823"/>
                </a:cubicBezTo>
                <a:cubicBezTo>
                  <a:pt x="1364253" y="7169056"/>
                  <a:pt x="1572032" y="7354459"/>
                  <a:pt x="1696943" y="7551415"/>
                </a:cubicBezTo>
                <a:lnTo>
                  <a:pt x="1728168" y="7609403"/>
                </a:lnTo>
                <a:lnTo>
                  <a:pt x="1492092" y="7745701"/>
                </a:lnTo>
                <a:lnTo>
                  <a:pt x="1487198" y="7733214"/>
                </a:lnTo>
                <a:cubicBezTo>
                  <a:pt x="1391716" y="7544087"/>
                  <a:pt x="1171901" y="7348955"/>
                  <a:pt x="941078" y="7156825"/>
                </a:cubicBezTo>
                <a:cubicBezTo>
                  <a:pt x="933962" y="7151489"/>
                  <a:pt x="926846" y="7144373"/>
                  <a:pt x="919730" y="7139035"/>
                </a:cubicBezTo>
                <a:cubicBezTo>
                  <a:pt x="912615" y="7133699"/>
                  <a:pt x="905499" y="7126583"/>
                  <a:pt x="898383" y="7121245"/>
                </a:cubicBezTo>
                <a:cubicBezTo>
                  <a:pt x="878815" y="7105236"/>
                  <a:pt x="859245" y="7089224"/>
                  <a:pt x="839677" y="7073214"/>
                </a:cubicBezTo>
                <a:cubicBezTo>
                  <a:pt x="791644" y="7034077"/>
                  <a:pt x="741833" y="6993159"/>
                  <a:pt x="693801" y="6952244"/>
                </a:cubicBezTo>
                <a:cubicBezTo>
                  <a:pt x="686685" y="6946906"/>
                  <a:pt x="679569" y="6939790"/>
                  <a:pt x="672454" y="6934454"/>
                </a:cubicBezTo>
                <a:cubicBezTo>
                  <a:pt x="665338" y="6929116"/>
                  <a:pt x="658222" y="6922000"/>
                  <a:pt x="651106" y="6916664"/>
                </a:cubicBezTo>
                <a:cubicBezTo>
                  <a:pt x="305984" y="6623132"/>
                  <a:pt x="0" y="6315370"/>
                  <a:pt x="0" y="5948900"/>
                </a:cubicBezTo>
                <a:cubicBezTo>
                  <a:pt x="0" y="5568199"/>
                  <a:pt x="327332" y="5276447"/>
                  <a:pt x="672454" y="4995368"/>
                </a:cubicBezTo>
                <a:cubicBezTo>
                  <a:pt x="679570" y="4990031"/>
                  <a:pt x="686685" y="4982915"/>
                  <a:pt x="693801" y="4977579"/>
                </a:cubicBezTo>
                <a:cubicBezTo>
                  <a:pt x="700917" y="4972241"/>
                  <a:pt x="708033" y="4965125"/>
                  <a:pt x="715149" y="4959789"/>
                </a:cubicBezTo>
                <a:cubicBezTo>
                  <a:pt x="727601" y="4949115"/>
                  <a:pt x="740055" y="4940219"/>
                  <a:pt x="752506" y="4929545"/>
                </a:cubicBezTo>
                <a:cubicBezTo>
                  <a:pt x="809434" y="4885072"/>
                  <a:pt x="868141" y="4838818"/>
                  <a:pt x="923288" y="4792565"/>
                </a:cubicBezTo>
                <a:cubicBezTo>
                  <a:pt x="930404" y="4787227"/>
                  <a:pt x="937520" y="4780111"/>
                  <a:pt x="944636" y="4774775"/>
                </a:cubicBezTo>
                <a:cubicBezTo>
                  <a:pt x="951752" y="4769437"/>
                  <a:pt x="958868" y="4762321"/>
                  <a:pt x="965984" y="4756985"/>
                </a:cubicBezTo>
                <a:cubicBezTo>
                  <a:pt x="1072723" y="4666257"/>
                  <a:pt x="1174125" y="4573750"/>
                  <a:pt x="1257736" y="4477685"/>
                </a:cubicBezTo>
                <a:lnTo>
                  <a:pt x="642210" y="4477685"/>
                </a:lnTo>
                <a:cubicBezTo>
                  <a:pt x="711591" y="4571972"/>
                  <a:pt x="795202" y="4664479"/>
                  <a:pt x="882373" y="4753428"/>
                </a:cubicBezTo>
                <a:cubicBezTo>
                  <a:pt x="825445" y="4799681"/>
                  <a:pt x="768518" y="4844154"/>
                  <a:pt x="711591" y="4890408"/>
                </a:cubicBezTo>
                <a:cubicBezTo>
                  <a:pt x="699137" y="4901082"/>
                  <a:pt x="686685" y="4909978"/>
                  <a:pt x="674232" y="4920651"/>
                </a:cubicBezTo>
                <a:cubicBezTo>
                  <a:pt x="391375" y="4632457"/>
                  <a:pt x="138760" y="4305125"/>
                  <a:pt x="138760" y="3899518"/>
                </a:cubicBezTo>
                <a:cubicBezTo>
                  <a:pt x="138760" y="3565071"/>
                  <a:pt x="416281" y="3330246"/>
                  <a:pt x="727601" y="3088305"/>
                </a:cubicBezTo>
                <a:cubicBezTo>
                  <a:pt x="768518" y="3122104"/>
                  <a:pt x="809434" y="3155906"/>
                  <a:pt x="850351" y="3187928"/>
                </a:cubicBezTo>
                <a:cubicBezTo>
                  <a:pt x="880593" y="3211053"/>
                  <a:pt x="909057" y="3234181"/>
                  <a:pt x="937520" y="3257307"/>
                </a:cubicBezTo>
                <a:cubicBezTo>
                  <a:pt x="818330" y="3349814"/>
                  <a:pt x="708033" y="3436984"/>
                  <a:pt x="619084" y="3524153"/>
                </a:cubicBezTo>
                <a:lnTo>
                  <a:pt x="1307548" y="3524153"/>
                </a:lnTo>
                <a:cubicBezTo>
                  <a:pt x="1231053" y="3433426"/>
                  <a:pt x="1134988" y="3346256"/>
                  <a:pt x="1030027" y="3259086"/>
                </a:cubicBezTo>
                <a:cubicBezTo>
                  <a:pt x="1022911" y="3253749"/>
                  <a:pt x="1015795" y="3246633"/>
                  <a:pt x="1008679" y="3241297"/>
                </a:cubicBezTo>
                <a:cubicBezTo>
                  <a:pt x="999785" y="3235959"/>
                  <a:pt x="992669" y="3228843"/>
                  <a:pt x="985553" y="3223507"/>
                </a:cubicBezTo>
                <a:cubicBezTo>
                  <a:pt x="955310" y="3198601"/>
                  <a:pt x="925069" y="3173696"/>
                  <a:pt x="893047" y="3148790"/>
                </a:cubicBezTo>
                <a:cubicBezTo>
                  <a:pt x="853909" y="3118547"/>
                  <a:pt x="814772" y="3086525"/>
                  <a:pt x="775634" y="3054503"/>
                </a:cubicBezTo>
                <a:cubicBezTo>
                  <a:pt x="768518" y="3049167"/>
                  <a:pt x="761402" y="3042052"/>
                  <a:pt x="754286" y="3036714"/>
                </a:cubicBezTo>
                <a:cubicBezTo>
                  <a:pt x="747170" y="3031378"/>
                  <a:pt x="740055" y="3024262"/>
                  <a:pt x="732939" y="3018924"/>
                </a:cubicBezTo>
                <a:cubicBezTo>
                  <a:pt x="448302" y="2780541"/>
                  <a:pt x="177898" y="2497684"/>
                  <a:pt x="177898" y="2070730"/>
                </a:cubicBezTo>
                <a:cubicBezTo>
                  <a:pt x="177898" y="1748734"/>
                  <a:pt x="439406" y="1428518"/>
                  <a:pt x="732939" y="1090512"/>
                </a:cubicBezTo>
                <a:cubicBezTo>
                  <a:pt x="738275" y="1083397"/>
                  <a:pt x="743613" y="1076281"/>
                  <a:pt x="750728" y="1069165"/>
                </a:cubicBezTo>
                <a:cubicBezTo>
                  <a:pt x="756064" y="1062049"/>
                  <a:pt x="761402" y="1054933"/>
                  <a:pt x="768518" y="1047817"/>
                </a:cubicBezTo>
                <a:cubicBezTo>
                  <a:pt x="780970" y="1035365"/>
                  <a:pt x="791644" y="1022911"/>
                  <a:pt x="804098" y="1008679"/>
                </a:cubicBezTo>
                <a:cubicBezTo>
                  <a:pt x="850351" y="957090"/>
                  <a:pt x="896605" y="903721"/>
                  <a:pt x="942858" y="850351"/>
                </a:cubicBezTo>
                <a:cubicBezTo>
                  <a:pt x="948194" y="843235"/>
                  <a:pt x="955310" y="836120"/>
                  <a:pt x="960648" y="829004"/>
                </a:cubicBezTo>
                <a:cubicBezTo>
                  <a:pt x="965984" y="821888"/>
                  <a:pt x="973100" y="814772"/>
                  <a:pt x="978438" y="807656"/>
                </a:cubicBezTo>
                <a:cubicBezTo>
                  <a:pt x="1090512" y="676012"/>
                  <a:pt x="1199031" y="542587"/>
                  <a:pt x="1287980" y="405607"/>
                </a:cubicBezTo>
                <a:cubicBezTo>
                  <a:pt x="1366255" y="284637"/>
                  <a:pt x="1410728" y="142318"/>
                  <a:pt x="1423182" y="0"/>
                </a:cubicBezTo>
                <a:close/>
                <a:moveTo>
                  <a:pt x="514270" y="365613"/>
                </a:moveTo>
                <a:lnTo>
                  <a:pt x="526577" y="400270"/>
                </a:lnTo>
                <a:cubicBezTo>
                  <a:pt x="595958" y="558600"/>
                  <a:pt x="761402" y="677790"/>
                  <a:pt x="898384" y="811214"/>
                </a:cubicBezTo>
                <a:cubicBezTo>
                  <a:pt x="850351" y="866362"/>
                  <a:pt x="802319" y="921511"/>
                  <a:pt x="754286" y="976658"/>
                </a:cubicBezTo>
                <a:cubicBezTo>
                  <a:pt x="745392" y="987332"/>
                  <a:pt x="734718" y="999786"/>
                  <a:pt x="725823" y="1010460"/>
                </a:cubicBezTo>
                <a:cubicBezTo>
                  <a:pt x="571053" y="861026"/>
                  <a:pt x="393155" y="718708"/>
                  <a:pt x="295310" y="537252"/>
                </a:cubicBezTo>
                <a:lnTo>
                  <a:pt x="278887" y="501512"/>
                </a:lnTo>
                <a:close/>
              </a:path>
            </a:pathLst>
          </a:custGeom>
          <a:solidFill>
            <a:schemeClr val="accent4">
              <a:alpha val="28000"/>
            </a:schemeClr>
          </a:solidFill>
          <a:ln w="9525" cap="flat">
            <a:noFill/>
            <a:prstDash val="solid"/>
            <a:miter/>
          </a:ln>
        </p:spPr>
        <p:txBody>
          <a:bodyPr wrap="square" rtlCol="0" anchor="ctr">
            <a:noAutofit/>
          </a:bodyPr>
          <a:lstStyle/>
          <a:p>
            <a:endParaRPr lang="en-US"/>
          </a:p>
        </p:txBody>
      </p:sp>
      <p:grpSp>
        <p:nvGrpSpPr>
          <p:cNvPr id="37" name="Group 36">
            <a:extLst>
              <a:ext uri="{FF2B5EF4-FFF2-40B4-BE49-F238E27FC236}">
                <a16:creationId xmlns:a16="http://schemas.microsoft.com/office/drawing/2014/main" id="{CA82C110-2304-4BD0-A1A8-E8B8141F60CD}"/>
              </a:ext>
            </a:extLst>
          </p:cNvPr>
          <p:cNvGrpSpPr/>
          <p:nvPr userDrawn="1"/>
        </p:nvGrpSpPr>
        <p:grpSpPr>
          <a:xfrm rot="2377217" flipH="1">
            <a:off x="11091857" y="4908009"/>
            <a:ext cx="394771" cy="1874243"/>
            <a:chOff x="3228371" y="1912891"/>
            <a:chExt cx="981075" cy="4248150"/>
          </a:xfrm>
          <a:solidFill>
            <a:schemeClr val="accent2">
              <a:alpha val="74000"/>
            </a:schemeClr>
          </a:solidFill>
        </p:grpSpPr>
        <p:sp>
          <p:nvSpPr>
            <p:cNvPr id="38" name="Freeform: Shape 37">
              <a:extLst>
                <a:ext uri="{FF2B5EF4-FFF2-40B4-BE49-F238E27FC236}">
                  <a16:creationId xmlns:a16="http://schemas.microsoft.com/office/drawing/2014/main" id="{ACD23151-8D4C-4421-B6CD-020C2DF8592A}"/>
                </a:ext>
              </a:extLst>
            </p:cNvPr>
            <p:cNvSpPr/>
            <p:nvPr/>
          </p:nvSpPr>
          <p:spPr>
            <a:xfrm>
              <a:off x="3228371" y="5656216"/>
              <a:ext cx="466725" cy="504825"/>
            </a:xfrm>
            <a:custGeom>
              <a:avLst/>
              <a:gdLst>
                <a:gd name="connsiteX0" fmla="*/ 356711 w 466725"/>
                <a:gd name="connsiteY0" fmla="*/ 7144 h 504825"/>
                <a:gd name="connsiteX1" fmla="*/ 7144 w 466725"/>
                <a:gd name="connsiteY1" fmla="*/ 506254 h 504825"/>
                <a:gd name="connsiteX2" fmla="*/ 156686 w 466725"/>
                <a:gd name="connsiteY2" fmla="*/ 506254 h 504825"/>
                <a:gd name="connsiteX3" fmla="*/ 466249 w 466725"/>
                <a:gd name="connsiteY3" fmla="*/ 97631 h 504825"/>
                <a:gd name="connsiteX4" fmla="*/ 436721 w 466725"/>
                <a:gd name="connsiteY4" fmla="*/ 72866 h 504825"/>
                <a:gd name="connsiteX5" fmla="*/ 356711 w 466725"/>
                <a:gd name="connsiteY5" fmla="*/ 7144 h 50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6725" h="504825">
                  <a:moveTo>
                    <a:pt x="356711" y="7144"/>
                  </a:moveTo>
                  <a:cubicBezTo>
                    <a:pt x="176689" y="160496"/>
                    <a:pt x="7144" y="320516"/>
                    <a:pt x="7144" y="506254"/>
                  </a:cubicBezTo>
                  <a:lnTo>
                    <a:pt x="156686" y="506254"/>
                  </a:lnTo>
                  <a:cubicBezTo>
                    <a:pt x="156686" y="372904"/>
                    <a:pt x="301466" y="238601"/>
                    <a:pt x="466249" y="97631"/>
                  </a:cubicBezTo>
                  <a:cubicBezTo>
                    <a:pt x="456724" y="89059"/>
                    <a:pt x="446246" y="81439"/>
                    <a:pt x="436721" y="72866"/>
                  </a:cubicBezTo>
                  <a:cubicBezTo>
                    <a:pt x="409099" y="50959"/>
                    <a:pt x="382429" y="29051"/>
                    <a:pt x="356711" y="7144"/>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A2200F9E-63E5-4F6F-9509-13E64C4000FF}"/>
                </a:ext>
              </a:extLst>
            </p:cNvPr>
            <p:cNvSpPr/>
            <p:nvPr/>
          </p:nvSpPr>
          <p:spPr>
            <a:xfrm>
              <a:off x="3314064" y="1912891"/>
              <a:ext cx="409575" cy="552450"/>
            </a:xfrm>
            <a:custGeom>
              <a:avLst/>
              <a:gdLst>
                <a:gd name="connsiteX0" fmla="*/ 310071 w 409575"/>
                <a:gd name="connsiteY0" fmla="*/ 548164 h 552450"/>
                <a:gd name="connsiteX1" fmla="*/ 325311 w 409575"/>
                <a:gd name="connsiteY1" fmla="*/ 530066 h 552450"/>
                <a:gd name="connsiteX2" fmla="*/ 402464 w 409575"/>
                <a:gd name="connsiteY2" fmla="*/ 441484 h 552450"/>
                <a:gd name="connsiteX3" fmla="*/ 203391 w 409575"/>
                <a:gd name="connsiteY3" fmla="*/ 221456 h 552450"/>
                <a:gd name="connsiteX4" fmla="*/ 172911 w 409575"/>
                <a:gd name="connsiteY4" fmla="*/ 7144 h 552450"/>
                <a:gd name="connsiteX5" fmla="*/ 7176 w 409575"/>
                <a:gd name="connsiteY5" fmla="*/ 7144 h 552450"/>
                <a:gd name="connsiteX6" fmla="*/ 79566 w 409575"/>
                <a:gd name="connsiteY6" fmla="*/ 294799 h 552450"/>
                <a:gd name="connsiteX7" fmla="*/ 310071 w 409575"/>
                <a:gd name="connsiteY7" fmla="*/ 548164 h 552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9575" h="552450">
                  <a:moveTo>
                    <a:pt x="310071" y="548164"/>
                  </a:moveTo>
                  <a:cubicBezTo>
                    <a:pt x="314834" y="542449"/>
                    <a:pt x="320549" y="535781"/>
                    <a:pt x="325311" y="530066"/>
                  </a:cubicBezTo>
                  <a:cubicBezTo>
                    <a:pt x="351029" y="500539"/>
                    <a:pt x="376746" y="471011"/>
                    <a:pt x="402464" y="441484"/>
                  </a:cubicBezTo>
                  <a:cubicBezTo>
                    <a:pt x="329121" y="370046"/>
                    <a:pt x="240539" y="306229"/>
                    <a:pt x="203391" y="221456"/>
                  </a:cubicBezTo>
                  <a:cubicBezTo>
                    <a:pt x="172911" y="151924"/>
                    <a:pt x="165291" y="79534"/>
                    <a:pt x="172911" y="7144"/>
                  </a:cubicBezTo>
                  <a:lnTo>
                    <a:pt x="7176" y="7144"/>
                  </a:lnTo>
                  <a:cubicBezTo>
                    <a:pt x="6224" y="98584"/>
                    <a:pt x="26226" y="195739"/>
                    <a:pt x="79566" y="294799"/>
                  </a:cubicBezTo>
                  <a:cubicBezTo>
                    <a:pt x="131954" y="391954"/>
                    <a:pt x="227204" y="468154"/>
                    <a:pt x="310071" y="548164"/>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1BE91227-4EAE-4734-A3BB-8AF88198C399}"/>
                </a:ext>
              </a:extLst>
            </p:cNvPr>
            <p:cNvSpPr/>
            <p:nvPr/>
          </p:nvSpPr>
          <p:spPr>
            <a:xfrm>
              <a:off x="3228371" y="1912891"/>
              <a:ext cx="981075" cy="4248150"/>
            </a:xfrm>
            <a:custGeom>
              <a:avLst/>
              <a:gdLst>
                <a:gd name="connsiteX0" fmla="*/ 621506 w 981075"/>
                <a:gd name="connsiteY0" fmla="*/ 3748564 h 4248150"/>
                <a:gd name="connsiteX1" fmla="*/ 610076 w 981075"/>
                <a:gd name="connsiteY1" fmla="*/ 3739039 h 4248150"/>
                <a:gd name="connsiteX2" fmla="*/ 598646 w 981075"/>
                <a:gd name="connsiteY2" fmla="*/ 3729514 h 4248150"/>
                <a:gd name="connsiteX3" fmla="*/ 559594 w 981075"/>
                <a:gd name="connsiteY3" fmla="*/ 3697129 h 4248150"/>
                <a:gd name="connsiteX4" fmla="*/ 489109 w 981075"/>
                <a:gd name="connsiteY4" fmla="*/ 3638074 h 4248150"/>
                <a:gd name="connsiteX5" fmla="*/ 477679 w 981075"/>
                <a:gd name="connsiteY5" fmla="*/ 3628549 h 4248150"/>
                <a:gd name="connsiteX6" fmla="*/ 466249 w 981075"/>
                <a:gd name="connsiteY6" fmla="*/ 3619024 h 4248150"/>
                <a:gd name="connsiteX7" fmla="*/ 313849 w 981075"/>
                <a:gd name="connsiteY7" fmla="*/ 3479959 h 4248150"/>
                <a:gd name="connsiteX8" fmla="*/ 658654 w 981075"/>
                <a:gd name="connsiteY8" fmla="*/ 3479959 h 4248150"/>
                <a:gd name="connsiteX9" fmla="*/ 512921 w 981075"/>
                <a:gd name="connsiteY9" fmla="*/ 3619024 h 4248150"/>
                <a:gd name="connsiteX10" fmla="*/ 582454 w 981075"/>
                <a:gd name="connsiteY10" fmla="*/ 3676174 h 4248150"/>
                <a:gd name="connsiteX11" fmla="*/ 622459 w 981075"/>
                <a:gd name="connsiteY11" fmla="*/ 3709511 h 4248150"/>
                <a:gd name="connsiteX12" fmla="*/ 950119 w 981075"/>
                <a:gd name="connsiteY12" fmla="*/ 3202781 h 4248150"/>
                <a:gd name="connsiteX13" fmla="*/ 625316 w 981075"/>
                <a:gd name="connsiteY13" fmla="*/ 2696051 h 4248150"/>
                <a:gd name="connsiteX14" fmla="*/ 531971 w 981075"/>
                <a:gd name="connsiteY14" fmla="*/ 2772251 h 4248150"/>
                <a:gd name="connsiteX15" fmla="*/ 514826 w 981075"/>
                <a:gd name="connsiteY15" fmla="*/ 2785586 h 4248150"/>
                <a:gd name="connsiteX16" fmla="*/ 668179 w 981075"/>
                <a:gd name="connsiteY16" fmla="*/ 2940844 h 4248150"/>
                <a:gd name="connsiteX17" fmla="*/ 288131 w 981075"/>
                <a:gd name="connsiteY17" fmla="*/ 2940844 h 4248150"/>
                <a:gd name="connsiteX18" fmla="*/ 466249 w 981075"/>
                <a:gd name="connsiteY18" fmla="*/ 2783681 h 4248150"/>
                <a:gd name="connsiteX19" fmla="*/ 477679 w 981075"/>
                <a:gd name="connsiteY19" fmla="*/ 2774156 h 4248150"/>
                <a:gd name="connsiteX20" fmla="*/ 490061 w 981075"/>
                <a:gd name="connsiteY20" fmla="*/ 2764631 h 4248150"/>
                <a:gd name="connsiteX21" fmla="*/ 508159 w 981075"/>
                <a:gd name="connsiteY21" fmla="*/ 2750344 h 4248150"/>
                <a:gd name="connsiteX22" fmla="*/ 601504 w 981075"/>
                <a:gd name="connsiteY22" fmla="*/ 2675096 h 4248150"/>
                <a:gd name="connsiteX23" fmla="*/ 612934 w 981075"/>
                <a:gd name="connsiteY23" fmla="*/ 2665571 h 4248150"/>
                <a:gd name="connsiteX24" fmla="*/ 624364 w 981075"/>
                <a:gd name="connsiteY24" fmla="*/ 2656046 h 4248150"/>
                <a:gd name="connsiteX25" fmla="*/ 914876 w 981075"/>
                <a:gd name="connsiteY25" fmla="*/ 2303621 h 4248150"/>
                <a:gd name="connsiteX26" fmla="*/ 913924 w 981075"/>
                <a:gd name="connsiteY26" fmla="*/ 2303621 h 4248150"/>
                <a:gd name="connsiteX27" fmla="*/ 947261 w 981075"/>
                <a:gd name="connsiteY27" fmla="*/ 2136934 h 4248150"/>
                <a:gd name="connsiteX28" fmla="*/ 926306 w 981075"/>
                <a:gd name="connsiteY28" fmla="*/ 1998821 h 4248150"/>
                <a:gd name="connsiteX29" fmla="*/ 927259 w 981075"/>
                <a:gd name="connsiteY29" fmla="*/ 1998821 h 4248150"/>
                <a:gd name="connsiteX30" fmla="*/ 669131 w 981075"/>
                <a:gd name="connsiteY30" fmla="*/ 1666399 h 4248150"/>
                <a:gd name="connsiteX31" fmla="*/ 657701 w 981075"/>
                <a:gd name="connsiteY31" fmla="*/ 1656874 h 4248150"/>
                <a:gd name="connsiteX32" fmla="*/ 646271 w 981075"/>
                <a:gd name="connsiteY32" fmla="*/ 1647349 h 4248150"/>
                <a:gd name="connsiteX33" fmla="*/ 583406 w 981075"/>
                <a:gd name="connsiteY33" fmla="*/ 1596866 h 4248150"/>
                <a:gd name="connsiteX34" fmla="*/ 534829 w 981075"/>
                <a:gd name="connsiteY34" fmla="*/ 1557814 h 4248150"/>
                <a:gd name="connsiteX35" fmla="*/ 523399 w 981075"/>
                <a:gd name="connsiteY35" fmla="*/ 1548289 h 4248150"/>
                <a:gd name="connsiteX36" fmla="*/ 511969 w 981075"/>
                <a:gd name="connsiteY36" fmla="*/ 1538764 h 4248150"/>
                <a:gd name="connsiteX37" fmla="*/ 356711 w 981075"/>
                <a:gd name="connsiteY37" fmla="*/ 1390174 h 4248150"/>
                <a:gd name="connsiteX38" fmla="*/ 708184 w 981075"/>
                <a:gd name="connsiteY38" fmla="*/ 1390174 h 4248150"/>
                <a:gd name="connsiteX39" fmla="*/ 558641 w 981075"/>
                <a:gd name="connsiteY39" fmla="*/ 1538764 h 4248150"/>
                <a:gd name="connsiteX40" fmla="*/ 605314 w 981075"/>
                <a:gd name="connsiteY40" fmla="*/ 1575911 h 4248150"/>
                <a:gd name="connsiteX41" fmla="*/ 670084 w 981075"/>
                <a:gd name="connsiteY41" fmla="*/ 1628299 h 4248150"/>
                <a:gd name="connsiteX42" fmla="*/ 962501 w 981075"/>
                <a:gd name="connsiteY42" fmla="*/ 1119664 h 4248150"/>
                <a:gd name="connsiteX43" fmla="*/ 636746 w 981075"/>
                <a:gd name="connsiteY43" fmla="*/ 585311 h 4248150"/>
                <a:gd name="connsiteX44" fmla="*/ 579596 w 981075"/>
                <a:gd name="connsiteY44" fmla="*/ 651034 h 4248150"/>
                <a:gd name="connsiteX45" fmla="*/ 543401 w 981075"/>
                <a:gd name="connsiteY45" fmla="*/ 691991 h 4248150"/>
                <a:gd name="connsiteX46" fmla="*/ 715804 w 981075"/>
                <a:gd name="connsiteY46" fmla="*/ 880586 h 4248150"/>
                <a:gd name="connsiteX47" fmla="*/ 350044 w 981075"/>
                <a:gd name="connsiteY47" fmla="*/ 880586 h 4248150"/>
                <a:gd name="connsiteX48" fmla="*/ 500539 w 981075"/>
                <a:gd name="connsiteY48" fmla="*/ 693896 h 4248150"/>
                <a:gd name="connsiteX49" fmla="*/ 510064 w 981075"/>
                <a:gd name="connsiteY49" fmla="*/ 682466 h 4248150"/>
                <a:gd name="connsiteX50" fmla="*/ 519589 w 981075"/>
                <a:gd name="connsiteY50" fmla="*/ 671036 h 4248150"/>
                <a:gd name="connsiteX51" fmla="*/ 552926 w 981075"/>
                <a:gd name="connsiteY51" fmla="*/ 633889 h 4248150"/>
                <a:gd name="connsiteX52" fmla="*/ 612934 w 981075"/>
                <a:gd name="connsiteY52" fmla="*/ 565309 h 4248150"/>
                <a:gd name="connsiteX53" fmla="*/ 622459 w 981075"/>
                <a:gd name="connsiteY53" fmla="*/ 553879 h 4248150"/>
                <a:gd name="connsiteX54" fmla="*/ 631984 w 981075"/>
                <a:gd name="connsiteY54" fmla="*/ 542449 h 4248150"/>
                <a:gd name="connsiteX55" fmla="*/ 823436 w 981075"/>
                <a:gd name="connsiteY55" fmla="*/ 295751 h 4248150"/>
                <a:gd name="connsiteX56" fmla="*/ 911066 w 981075"/>
                <a:gd name="connsiteY56" fmla="*/ 7144 h 4248150"/>
                <a:gd name="connsiteX57" fmla="*/ 769144 w 981075"/>
                <a:gd name="connsiteY57" fmla="*/ 7144 h 4248150"/>
                <a:gd name="connsiteX58" fmla="*/ 696754 w 981075"/>
                <a:gd name="connsiteY58" fmla="*/ 224314 h 4248150"/>
                <a:gd name="connsiteX59" fmla="*/ 531019 w 981075"/>
                <a:gd name="connsiteY59" fmla="*/ 439579 h 4248150"/>
                <a:gd name="connsiteX60" fmla="*/ 521494 w 981075"/>
                <a:gd name="connsiteY60" fmla="*/ 451009 h 4248150"/>
                <a:gd name="connsiteX61" fmla="*/ 511969 w 981075"/>
                <a:gd name="connsiteY61" fmla="*/ 462439 h 4248150"/>
                <a:gd name="connsiteX62" fmla="*/ 437674 w 981075"/>
                <a:gd name="connsiteY62" fmla="*/ 547211 h 4248150"/>
                <a:gd name="connsiteX63" fmla="*/ 418624 w 981075"/>
                <a:gd name="connsiteY63" fmla="*/ 568166 h 4248150"/>
                <a:gd name="connsiteX64" fmla="*/ 409099 w 981075"/>
                <a:gd name="connsiteY64" fmla="*/ 579596 h 4248150"/>
                <a:gd name="connsiteX65" fmla="*/ 399574 w 981075"/>
                <a:gd name="connsiteY65" fmla="*/ 591026 h 4248150"/>
                <a:gd name="connsiteX66" fmla="*/ 102394 w 981075"/>
                <a:gd name="connsiteY66" fmla="*/ 1115854 h 4248150"/>
                <a:gd name="connsiteX67" fmla="*/ 399574 w 981075"/>
                <a:gd name="connsiteY67" fmla="*/ 1623536 h 4248150"/>
                <a:gd name="connsiteX68" fmla="*/ 411004 w 981075"/>
                <a:gd name="connsiteY68" fmla="*/ 1633061 h 4248150"/>
                <a:gd name="connsiteX69" fmla="*/ 422434 w 981075"/>
                <a:gd name="connsiteY69" fmla="*/ 1642586 h 4248150"/>
                <a:gd name="connsiteX70" fmla="*/ 485299 w 981075"/>
                <a:gd name="connsiteY70" fmla="*/ 1693069 h 4248150"/>
                <a:gd name="connsiteX71" fmla="*/ 534829 w 981075"/>
                <a:gd name="connsiteY71" fmla="*/ 1733074 h 4248150"/>
                <a:gd name="connsiteX72" fmla="*/ 547211 w 981075"/>
                <a:gd name="connsiteY72" fmla="*/ 1742599 h 4248150"/>
                <a:gd name="connsiteX73" fmla="*/ 558641 w 981075"/>
                <a:gd name="connsiteY73" fmla="*/ 1752124 h 4248150"/>
                <a:gd name="connsiteX74" fmla="*/ 707231 w 981075"/>
                <a:gd name="connsiteY74" fmla="*/ 1894046 h 4248150"/>
                <a:gd name="connsiteX75" fmla="*/ 338614 w 981075"/>
                <a:gd name="connsiteY75" fmla="*/ 1894046 h 4248150"/>
                <a:gd name="connsiteX76" fmla="*/ 509111 w 981075"/>
                <a:gd name="connsiteY76" fmla="*/ 1751171 h 4248150"/>
                <a:gd name="connsiteX77" fmla="*/ 462439 w 981075"/>
                <a:gd name="connsiteY77" fmla="*/ 1714024 h 4248150"/>
                <a:gd name="connsiteX78" fmla="*/ 396716 w 981075"/>
                <a:gd name="connsiteY78" fmla="*/ 1660684 h 4248150"/>
                <a:gd name="connsiteX79" fmla="*/ 81439 w 981075"/>
                <a:gd name="connsiteY79" fmla="*/ 2095024 h 4248150"/>
                <a:gd name="connsiteX80" fmla="*/ 368141 w 981075"/>
                <a:gd name="connsiteY80" fmla="*/ 2641759 h 4248150"/>
                <a:gd name="connsiteX81" fmla="*/ 388144 w 981075"/>
                <a:gd name="connsiteY81" fmla="*/ 2625566 h 4248150"/>
                <a:gd name="connsiteX82" fmla="*/ 479584 w 981075"/>
                <a:gd name="connsiteY82" fmla="*/ 2552224 h 4248150"/>
                <a:gd name="connsiteX83" fmla="*/ 350996 w 981075"/>
                <a:gd name="connsiteY83" fmla="*/ 2404586 h 4248150"/>
                <a:gd name="connsiteX84" fmla="*/ 680561 w 981075"/>
                <a:gd name="connsiteY84" fmla="*/ 2404586 h 4248150"/>
                <a:gd name="connsiteX85" fmla="*/ 524351 w 981075"/>
                <a:gd name="connsiteY85" fmla="*/ 2554129 h 4248150"/>
                <a:gd name="connsiteX86" fmla="*/ 512921 w 981075"/>
                <a:gd name="connsiteY86" fmla="*/ 2563654 h 4248150"/>
                <a:gd name="connsiteX87" fmla="*/ 501491 w 981075"/>
                <a:gd name="connsiteY87" fmla="*/ 2573179 h 4248150"/>
                <a:gd name="connsiteX88" fmla="*/ 410051 w 981075"/>
                <a:gd name="connsiteY88" fmla="*/ 2646521 h 4248150"/>
                <a:gd name="connsiteX89" fmla="*/ 390049 w 981075"/>
                <a:gd name="connsiteY89" fmla="*/ 2662714 h 4248150"/>
                <a:gd name="connsiteX90" fmla="*/ 378619 w 981075"/>
                <a:gd name="connsiteY90" fmla="*/ 2672239 h 4248150"/>
                <a:gd name="connsiteX91" fmla="*/ 367189 w 981075"/>
                <a:gd name="connsiteY91" fmla="*/ 2681764 h 4248150"/>
                <a:gd name="connsiteX92" fmla="*/ 7144 w 981075"/>
                <a:gd name="connsiteY92" fmla="*/ 3192304 h 4248150"/>
                <a:gd name="connsiteX93" fmla="*/ 355759 w 981075"/>
                <a:gd name="connsiteY93" fmla="*/ 3710464 h 4248150"/>
                <a:gd name="connsiteX94" fmla="*/ 367189 w 981075"/>
                <a:gd name="connsiteY94" fmla="*/ 3719989 h 4248150"/>
                <a:gd name="connsiteX95" fmla="*/ 378619 w 981075"/>
                <a:gd name="connsiteY95" fmla="*/ 3729514 h 4248150"/>
                <a:gd name="connsiteX96" fmla="*/ 456724 w 981075"/>
                <a:gd name="connsiteY96" fmla="*/ 3794284 h 4248150"/>
                <a:gd name="connsiteX97" fmla="*/ 488156 w 981075"/>
                <a:gd name="connsiteY97" fmla="*/ 3820001 h 4248150"/>
                <a:gd name="connsiteX98" fmla="*/ 499586 w 981075"/>
                <a:gd name="connsiteY98" fmla="*/ 3829526 h 4248150"/>
                <a:gd name="connsiteX99" fmla="*/ 511016 w 981075"/>
                <a:gd name="connsiteY99" fmla="*/ 3839051 h 4248150"/>
                <a:gd name="connsiteX100" fmla="*/ 830104 w 981075"/>
                <a:gd name="connsiteY100" fmla="*/ 4247674 h 4248150"/>
                <a:gd name="connsiteX101" fmla="*/ 979646 w 981075"/>
                <a:gd name="connsiteY101" fmla="*/ 4247674 h 4248150"/>
                <a:gd name="connsiteX102" fmla="*/ 621506 w 981075"/>
                <a:gd name="connsiteY102" fmla="*/ 3748564 h 4248150"/>
                <a:gd name="connsiteX103" fmla="*/ 252889 w 981075"/>
                <a:gd name="connsiteY103" fmla="*/ 1080611 h 4248150"/>
                <a:gd name="connsiteX104" fmla="*/ 285274 w 981075"/>
                <a:gd name="connsiteY104" fmla="*/ 985361 h 4248150"/>
                <a:gd name="connsiteX105" fmla="*/ 307181 w 981075"/>
                <a:gd name="connsiteY105" fmla="*/ 944404 h 4248150"/>
                <a:gd name="connsiteX106" fmla="*/ 759619 w 981075"/>
                <a:gd name="connsiteY106" fmla="*/ 944404 h 4248150"/>
                <a:gd name="connsiteX107" fmla="*/ 780574 w 981075"/>
                <a:gd name="connsiteY107" fmla="*/ 985361 h 4248150"/>
                <a:gd name="connsiteX108" fmla="*/ 810101 w 981075"/>
                <a:gd name="connsiteY108" fmla="*/ 1080611 h 4248150"/>
                <a:gd name="connsiteX109" fmla="*/ 812006 w 981075"/>
                <a:gd name="connsiteY109" fmla="*/ 1099661 h 4248150"/>
                <a:gd name="connsiteX110" fmla="*/ 250031 w 981075"/>
                <a:gd name="connsiteY110" fmla="*/ 1099661 h 4248150"/>
                <a:gd name="connsiteX111" fmla="*/ 252889 w 981075"/>
                <a:gd name="connsiteY111" fmla="*/ 1080611 h 4248150"/>
                <a:gd name="connsiteX112" fmla="*/ 306229 w 981075"/>
                <a:gd name="connsiteY112" fmla="*/ 1319689 h 4248150"/>
                <a:gd name="connsiteX113" fmla="*/ 273844 w 981075"/>
                <a:gd name="connsiteY113" fmla="*/ 1253014 h 4248150"/>
                <a:gd name="connsiteX114" fmla="*/ 252889 w 981075"/>
                <a:gd name="connsiteY114" fmla="*/ 1167289 h 4248150"/>
                <a:gd name="connsiteX115" fmla="*/ 809149 w 981075"/>
                <a:gd name="connsiteY115" fmla="*/ 1167289 h 4248150"/>
                <a:gd name="connsiteX116" fmla="*/ 787241 w 981075"/>
                <a:gd name="connsiteY116" fmla="*/ 1253014 h 4248150"/>
                <a:gd name="connsiteX117" fmla="*/ 754856 w 981075"/>
                <a:gd name="connsiteY117" fmla="*/ 1319689 h 4248150"/>
                <a:gd name="connsiteX118" fmla="*/ 753904 w 981075"/>
                <a:gd name="connsiteY118" fmla="*/ 1321594 h 4248150"/>
                <a:gd name="connsiteX119" fmla="*/ 308134 w 981075"/>
                <a:gd name="connsiteY119" fmla="*/ 1321594 h 4248150"/>
                <a:gd name="connsiteX120" fmla="*/ 306229 w 981075"/>
                <a:gd name="connsiteY120" fmla="*/ 1319689 h 4248150"/>
                <a:gd name="connsiteX121" fmla="*/ 230981 w 981075"/>
                <a:gd name="connsiteY121" fmla="*/ 2097881 h 4248150"/>
                <a:gd name="connsiteX122" fmla="*/ 230981 w 981075"/>
                <a:gd name="connsiteY122" fmla="*/ 2097881 h 4248150"/>
                <a:gd name="connsiteX123" fmla="*/ 255746 w 981075"/>
                <a:gd name="connsiteY123" fmla="*/ 2002631 h 4248150"/>
                <a:gd name="connsiteX124" fmla="*/ 279559 w 981075"/>
                <a:gd name="connsiteY124" fmla="*/ 1963579 h 4248150"/>
                <a:gd name="connsiteX125" fmla="*/ 751999 w 981075"/>
                <a:gd name="connsiteY125" fmla="*/ 1963579 h 4248150"/>
                <a:gd name="connsiteX126" fmla="*/ 769144 w 981075"/>
                <a:gd name="connsiteY126" fmla="*/ 1997869 h 4248150"/>
                <a:gd name="connsiteX127" fmla="*/ 769144 w 981075"/>
                <a:gd name="connsiteY127" fmla="*/ 1997869 h 4248150"/>
                <a:gd name="connsiteX128" fmla="*/ 771049 w 981075"/>
                <a:gd name="connsiteY128" fmla="*/ 2002631 h 4248150"/>
                <a:gd name="connsiteX129" fmla="*/ 796766 w 981075"/>
                <a:gd name="connsiteY129" fmla="*/ 2097881 h 4248150"/>
                <a:gd name="connsiteX130" fmla="*/ 798671 w 981075"/>
                <a:gd name="connsiteY130" fmla="*/ 2118836 h 4248150"/>
                <a:gd name="connsiteX131" fmla="*/ 551974 w 981075"/>
                <a:gd name="connsiteY131" fmla="*/ 2118836 h 4248150"/>
                <a:gd name="connsiteX132" fmla="*/ 551021 w 981075"/>
                <a:gd name="connsiteY132" fmla="*/ 2118836 h 4248150"/>
                <a:gd name="connsiteX133" fmla="*/ 231934 w 981075"/>
                <a:gd name="connsiteY133" fmla="*/ 2118836 h 4248150"/>
                <a:gd name="connsiteX134" fmla="*/ 230981 w 981075"/>
                <a:gd name="connsiteY134" fmla="*/ 2097881 h 4248150"/>
                <a:gd name="connsiteX135" fmla="*/ 305276 w 981075"/>
                <a:gd name="connsiteY135" fmla="*/ 2340769 h 4248150"/>
                <a:gd name="connsiteX136" fmla="*/ 296704 w 981075"/>
                <a:gd name="connsiteY136" fmla="*/ 2327434 h 4248150"/>
                <a:gd name="connsiteX137" fmla="*/ 264319 w 981075"/>
                <a:gd name="connsiteY137" fmla="*/ 2260759 h 4248150"/>
                <a:gd name="connsiteX138" fmla="*/ 240506 w 981075"/>
                <a:gd name="connsiteY138" fmla="*/ 2186464 h 4248150"/>
                <a:gd name="connsiteX139" fmla="*/ 551021 w 981075"/>
                <a:gd name="connsiteY139" fmla="*/ 2186464 h 4248150"/>
                <a:gd name="connsiteX140" fmla="*/ 551974 w 981075"/>
                <a:gd name="connsiteY140" fmla="*/ 2186464 h 4248150"/>
                <a:gd name="connsiteX141" fmla="*/ 794861 w 981075"/>
                <a:gd name="connsiteY141" fmla="*/ 2186464 h 4248150"/>
                <a:gd name="connsiteX142" fmla="*/ 773906 w 981075"/>
                <a:gd name="connsiteY142" fmla="*/ 2260759 h 4248150"/>
                <a:gd name="connsiteX143" fmla="*/ 753904 w 981075"/>
                <a:gd name="connsiteY143" fmla="*/ 2303621 h 4248150"/>
                <a:gd name="connsiteX144" fmla="*/ 754856 w 981075"/>
                <a:gd name="connsiteY144" fmla="*/ 2303621 h 4248150"/>
                <a:gd name="connsiteX145" fmla="*/ 740569 w 981075"/>
                <a:gd name="connsiteY145" fmla="*/ 2328386 h 4248150"/>
                <a:gd name="connsiteX146" fmla="*/ 731996 w 981075"/>
                <a:gd name="connsiteY146" fmla="*/ 2341721 h 4248150"/>
                <a:gd name="connsiteX147" fmla="*/ 305276 w 981075"/>
                <a:gd name="connsiteY147" fmla="*/ 2341721 h 4248150"/>
                <a:gd name="connsiteX148" fmla="*/ 158591 w 981075"/>
                <a:gd name="connsiteY148" fmla="*/ 3162776 h 4248150"/>
                <a:gd name="connsiteX149" fmla="*/ 190976 w 981075"/>
                <a:gd name="connsiteY149" fmla="*/ 3067526 h 4248150"/>
                <a:gd name="connsiteX150" fmla="*/ 227171 w 981075"/>
                <a:gd name="connsiteY150" fmla="*/ 3011329 h 4248150"/>
                <a:gd name="connsiteX151" fmla="*/ 723424 w 981075"/>
                <a:gd name="connsiteY151" fmla="*/ 3011329 h 4248150"/>
                <a:gd name="connsiteX152" fmla="*/ 759619 w 981075"/>
                <a:gd name="connsiteY152" fmla="*/ 3067526 h 4248150"/>
                <a:gd name="connsiteX153" fmla="*/ 795814 w 981075"/>
                <a:gd name="connsiteY153" fmla="*/ 3162776 h 4248150"/>
                <a:gd name="connsiteX154" fmla="*/ 797719 w 981075"/>
                <a:gd name="connsiteY154" fmla="*/ 3174206 h 4248150"/>
                <a:gd name="connsiteX155" fmla="*/ 157639 w 981075"/>
                <a:gd name="connsiteY155" fmla="*/ 3174206 h 4248150"/>
                <a:gd name="connsiteX156" fmla="*/ 158591 w 981075"/>
                <a:gd name="connsiteY156" fmla="*/ 3162776 h 4248150"/>
                <a:gd name="connsiteX157" fmla="*/ 236696 w 981075"/>
                <a:gd name="connsiteY157" fmla="*/ 3391376 h 4248150"/>
                <a:gd name="connsiteX158" fmla="*/ 193834 w 981075"/>
                <a:gd name="connsiteY158" fmla="*/ 3324701 h 4248150"/>
                <a:gd name="connsiteX159" fmla="*/ 163354 w 981075"/>
                <a:gd name="connsiteY159" fmla="*/ 3244691 h 4248150"/>
                <a:gd name="connsiteX160" fmla="*/ 796766 w 981075"/>
                <a:gd name="connsiteY160" fmla="*/ 3244691 h 4248150"/>
                <a:gd name="connsiteX161" fmla="*/ 770096 w 981075"/>
                <a:gd name="connsiteY161" fmla="*/ 3324701 h 4248150"/>
                <a:gd name="connsiteX162" fmla="*/ 730091 w 981075"/>
                <a:gd name="connsiteY162" fmla="*/ 3391376 h 4248150"/>
                <a:gd name="connsiteX163" fmla="*/ 717709 w 981075"/>
                <a:gd name="connsiteY163" fmla="*/ 3408521 h 4248150"/>
                <a:gd name="connsiteX164" fmla="*/ 250984 w 981075"/>
                <a:gd name="connsiteY164" fmla="*/ 3408521 h 4248150"/>
                <a:gd name="connsiteX165" fmla="*/ 236696 w 981075"/>
                <a:gd name="connsiteY165" fmla="*/ 3391376 h 424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Lst>
              <a:rect l="l" t="t" r="r" b="b"/>
              <a:pathLst>
                <a:path w="981075" h="4248150">
                  <a:moveTo>
                    <a:pt x="621506" y="3748564"/>
                  </a:moveTo>
                  <a:cubicBezTo>
                    <a:pt x="617696" y="3745706"/>
                    <a:pt x="613886" y="3741896"/>
                    <a:pt x="610076" y="3739039"/>
                  </a:cubicBezTo>
                  <a:cubicBezTo>
                    <a:pt x="606266" y="3736181"/>
                    <a:pt x="602456" y="3732371"/>
                    <a:pt x="598646" y="3729514"/>
                  </a:cubicBezTo>
                  <a:cubicBezTo>
                    <a:pt x="585311" y="3719036"/>
                    <a:pt x="572929" y="3707606"/>
                    <a:pt x="559594" y="3697129"/>
                  </a:cubicBezTo>
                  <a:cubicBezTo>
                    <a:pt x="535781" y="3678079"/>
                    <a:pt x="511969" y="3658076"/>
                    <a:pt x="489109" y="3638074"/>
                  </a:cubicBezTo>
                  <a:cubicBezTo>
                    <a:pt x="485299" y="3635216"/>
                    <a:pt x="481489" y="3631406"/>
                    <a:pt x="477679" y="3628549"/>
                  </a:cubicBezTo>
                  <a:cubicBezTo>
                    <a:pt x="473869" y="3625691"/>
                    <a:pt x="470059" y="3621881"/>
                    <a:pt x="466249" y="3619024"/>
                  </a:cubicBezTo>
                  <a:cubicBezTo>
                    <a:pt x="411956" y="3573304"/>
                    <a:pt x="359569" y="3526631"/>
                    <a:pt x="313849" y="3479959"/>
                  </a:cubicBezTo>
                  <a:lnTo>
                    <a:pt x="658654" y="3479959"/>
                  </a:lnTo>
                  <a:cubicBezTo>
                    <a:pt x="614839" y="3526631"/>
                    <a:pt x="565309" y="3573304"/>
                    <a:pt x="512921" y="3619024"/>
                  </a:cubicBezTo>
                  <a:cubicBezTo>
                    <a:pt x="535781" y="3638074"/>
                    <a:pt x="559594" y="3657124"/>
                    <a:pt x="582454" y="3676174"/>
                  </a:cubicBezTo>
                  <a:cubicBezTo>
                    <a:pt x="595789" y="3687604"/>
                    <a:pt x="609124" y="3698081"/>
                    <a:pt x="622459" y="3709511"/>
                  </a:cubicBezTo>
                  <a:cubicBezTo>
                    <a:pt x="796766" y="3557111"/>
                    <a:pt x="950119" y="3395186"/>
                    <a:pt x="950119" y="3202781"/>
                  </a:cubicBezTo>
                  <a:cubicBezTo>
                    <a:pt x="950119" y="3012281"/>
                    <a:pt x="794861" y="2857976"/>
                    <a:pt x="625316" y="2696051"/>
                  </a:cubicBezTo>
                  <a:cubicBezTo>
                    <a:pt x="593884" y="2721769"/>
                    <a:pt x="562451" y="2747486"/>
                    <a:pt x="531971" y="2772251"/>
                  </a:cubicBezTo>
                  <a:cubicBezTo>
                    <a:pt x="526256" y="2777014"/>
                    <a:pt x="520541" y="2781776"/>
                    <a:pt x="514826" y="2785586"/>
                  </a:cubicBezTo>
                  <a:cubicBezTo>
                    <a:pt x="570071" y="2837974"/>
                    <a:pt x="623411" y="2889409"/>
                    <a:pt x="668179" y="2940844"/>
                  </a:cubicBezTo>
                  <a:lnTo>
                    <a:pt x="288131" y="2940844"/>
                  </a:lnTo>
                  <a:cubicBezTo>
                    <a:pt x="339566" y="2888456"/>
                    <a:pt x="401479" y="2837021"/>
                    <a:pt x="466249" y="2783681"/>
                  </a:cubicBezTo>
                  <a:cubicBezTo>
                    <a:pt x="470059" y="2780824"/>
                    <a:pt x="473869" y="2777014"/>
                    <a:pt x="477679" y="2774156"/>
                  </a:cubicBezTo>
                  <a:cubicBezTo>
                    <a:pt x="481489" y="2771299"/>
                    <a:pt x="485299" y="2767489"/>
                    <a:pt x="490061" y="2764631"/>
                  </a:cubicBezTo>
                  <a:cubicBezTo>
                    <a:pt x="495776" y="2759869"/>
                    <a:pt x="501491" y="2755106"/>
                    <a:pt x="508159" y="2750344"/>
                  </a:cubicBezTo>
                  <a:cubicBezTo>
                    <a:pt x="538639" y="2725579"/>
                    <a:pt x="570071" y="2700814"/>
                    <a:pt x="601504" y="2675096"/>
                  </a:cubicBezTo>
                  <a:cubicBezTo>
                    <a:pt x="605314" y="2672239"/>
                    <a:pt x="609124" y="2668429"/>
                    <a:pt x="612934" y="2665571"/>
                  </a:cubicBezTo>
                  <a:cubicBezTo>
                    <a:pt x="616744" y="2662714"/>
                    <a:pt x="620554" y="2658904"/>
                    <a:pt x="624364" y="2656046"/>
                  </a:cubicBezTo>
                  <a:cubicBezTo>
                    <a:pt x="746284" y="2553176"/>
                    <a:pt x="860584" y="2438876"/>
                    <a:pt x="914876" y="2303621"/>
                  </a:cubicBezTo>
                  <a:lnTo>
                    <a:pt x="913924" y="2303621"/>
                  </a:lnTo>
                  <a:cubicBezTo>
                    <a:pt x="934879" y="2251234"/>
                    <a:pt x="947261" y="2195989"/>
                    <a:pt x="947261" y="2136934"/>
                  </a:cubicBezTo>
                  <a:cubicBezTo>
                    <a:pt x="947261" y="2087404"/>
                    <a:pt x="939641" y="2041684"/>
                    <a:pt x="926306" y="1998821"/>
                  </a:cubicBezTo>
                  <a:lnTo>
                    <a:pt x="927259" y="1998821"/>
                  </a:lnTo>
                  <a:cubicBezTo>
                    <a:pt x="884396" y="1863566"/>
                    <a:pt x="781526" y="1760696"/>
                    <a:pt x="669131" y="1666399"/>
                  </a:cubicBezTo>
                  <a:cubicBezTo>
                    <a:pt x="665321" y="1663541"/>
                    <a:pt x="661511" y="1659731"/>
                    <a:pt x="657701" y="1656874"/>
                  </a:cubicBezTo>
                  <a:cubicBezTo>
                    <a:pt x="653891" y="1654016"/>
                    <a:pt x="650081" y="1650206"/>
                    <a:pt x="646271" y="1647349"/>
                  </a:cubicBezTo>
                  <a:cubicBezTo>
                    <a:pt x="625316" y="1630204"/>
                    <a:pt x="604361" y="1614011"/>
                    <a:pt x="583406" y="1596866"/>
                  </a:cubicBezTo>
                  <a:cubicBezTo>
                    <a:pt x="567214" y="1583531"/>
                    <a:pt x="551021" y="1570196"/>
                    <a:pt x="534829" y="1557814"/>
                  </a:cubicBezTo>
                  <a:cubicBezTo>
                    <a:pt x="531019" y="1554956"/>
                    <a:pt x="527209" y="1551146"/>
                    <a:pt x="523399" y="1548289"/>
                  </a:cubicBezTo>
                  <a:cubicBezTo>
                    <a:pt x="519589" y="1545431"/>
                    <a:pt x="515779" y="1541621"/>
                    <a:pt x="511969" y="1538764"/>
                  </a:cubicBezTo>
                  <a:cubicBezTo>
                    <a:pt x="454819" y="1491139"/>
                    <a:pt x="400526" y="1442561"/>
                    <a:pt x="356711" y="1390174"/>
                  </a:cubicBezTo>
                  <a:lnTo>
                    <a:pt x="708184" y="1390174"/>
                  </a:lnTo>
                  <a:cubicBezTo>
                    <a:pt x="666274" y="1442561"/>
                    <a:pt x="613886" y="1492091"/>
                    <a:pt x="558641" y="1538764"/>
                  </a:cubicBezTo>
                  <a:cubicBezTo>
                    <a:pt x="573881" y="1551146"/>
                    <a:pt x="590074" y="1563529"/>
                    <a:pt x="605314" y="1575911"/>
                  </a:cubicBezTo>
                  <a:cubicBezTo>
                    <a:pt x="627221" y="1593056"/>
                    <a:pt x="648176" y="1610201"/>
                    <a:pt x="670084" y="1628299"/>
                  </a:cubicBezTo>
                  <a:cubicBezTo>
                    <a:pt x="826294" y="1495901"/>
                    <a:pt x="962501" y="1339691"/>
                    <a:pt x="962501" y="1119664"/>
                  </a:cubicBezTo>
                  <a:cubicBezTo>
                    <a:pt x="962501" y="919639"/>
                    <a:pt x="811054" y="753904"/>
                    <a:pt x="636746" y="585311"/>
                  </a:cubicBezTo>
                  <a:cubicBezTo>
                    <a:pt x="617696" y="607219"/>
                    <a:pt x="598646" y="629126"/>
                    <a:pt x="579596" y="651034"/>
                  </a:cubicBezTo>
                  <a:cubicBezTo>
                    <a:pt x="567214" y="664369"/>
                    <a:pt x="555784" y="678656"/>
                    <a:pt x="543401" y="691991"/>
                  </a:cubicBezTo>
                  <a:cubicBezTo>
                    <a:pt x="608171" y="755809"/>
                    <a:pt x="668179" y="817721"/>
                    <a:pt x="715804" y="880586"/>
                  </a:cubicBezTo>
                  <a:lnTo>
                    <a:pt x="350044" y="880586"/>
                  </a:lnTo>
                  <a:cubicBezTo>
                    <a:pt x="392906" y="820579"/>
                    <a:pt x="444341" y="757714"/>
                    <a:pt x="500539" y="693896"/>
                  </a:cubicBezTo>
                  <a:cubicBezTo>
                    <a:pt x="503396" y="690086"/>
                    <a:pt x="507206" y="686276"/>
                    <a:pt x="510064" y="682466"/>
                  </a:cubicBezTo>
                  <a:cubicBezTo>
                    <a:pt x="512921" y="678656"/>
                    <a:pt x="516731" y="674846"/>
                    <a:pt x="519589" y="671036"/>
                  </a:cubicBezTo>
                  <a:cubicBezTo>
                    <a:pt x="530066" y="658654"/>
                    <a:pt x="541496" y="646271"/>
                    <a:pt x="552926" y="633889"/>
                  </a:cubicBezTo>
                  <a:cubicBezTo>
                    <a:pt x="572929" y="611029"/>
                    <a:pt x="592931" y="588169"/>
                    <a:pt x="612934" y="565309"/>
                  </a:cubicBezTo>
                  <a:cubicBezTo>
                    <a:pt x="615791" y="561499"/>
                    <a:pt x="619601" y="557689"/>
                    <a:pt x="622459" y="553879"/>
                  </a:cubicBezTo>
                  <a:cubicBezTo>
                    <a:pt x="625316" y="550069"/>
                    <a:pt x="629126" y="546259"/>
                    <a:pt x="631984" y="542449"/>
                  </a:cubicBezTo>
                  <a:cubicBezTo>
                    <a:pt x="700564" y="463391"/>
                    <a:pt x="773906" y="384334"/>
                    <a:pt x="823436" y="295751"/>
                  </a:cubicBezTo>
                  <a:cubicBezTo>
                    <a:pt x="879634" y="191929"/>
                    <a:pt x="905351" y="96679"/>
                    <a:pt x="911066" y="7144"/>
                  </a:cubicBezTo>
                  <a:lnTo>
                    <a:pt x="769144" y="7144"/>
                  </a:lnTo>
                  <a:cubicBezTo>
                    <a:pt x="762476" y="83344"/>
                    <a:pt x="738664" y="159544"/>
                    <a:pt x="696754" y="224314"/>
                  </a:cubicBezTo>
                  <a:cubicBezTo>
                    <a:pt x="649129" y="297656"/>
                    <a:pt x="591026" y="369094"/>
                    <a:pt x="531019" y="439579"/>
                  </a:cubicBezTo>
                  <a:cubicBezTo>
                    <a:pt x="528161" y="443389"/>
                    <a:pt x="524351" y="447199"/>
                    <a:pt x="521494" y="451009"/>
                  </a:cubicBezTo>
                  <a:cubicBezTo>
                    <a:pt x="518636" y="454819"/>
                    <a:pt x="514826" y="458629"/>
                    <a:pt x="511969" y="462439"/>
                  </a:cubicBezTo>
                  <a:cubicBezTo>
                    <a:pt x="487204" y="491014"/>
                    <a:pt x="462439" y="519589"/>
                    <a:pt x="437674" y="547211"/>
                  </a:cubicBezTo>
                  <a:cubicBezTo>
                    <a:pt x="431006" y="554831"/>
                    <a:pt x="425291" y="561499"/>
                    <a:pt x="418624" y="568166"/>
                  </a:cubicBezTo>
                  <a:cubicBezTo>
                    <a:pt x="414814" y="571976"/>
                    <a:pt x="411956" y="575786"/>
                    <a:pt x="409099" y="579596"/>
                  </a:cubicBezTo>
                  <a:cubicBezTo>
                    <a:pt x="405289" y="583406"/>
                    <a:pt x="402431" y="587216"/>
                    <a:pt x="399574" y="591026"/>
                  </a:cubicBezTo>
                  <a:cubicBezTo>
                    <a:pt x="242411" y="772001"/>
                    <a:pt x="102394" y="943451"/>
                    <a:pt x="102394" y="1115854"/>
                  </a:cubicBezTo>
                  <a:cubicBezTo>
                    <a:pt x="102394" y="1344454"/>
                    <a:pt x="247174" y="1495901"/>
                    <a:pt x="399574" y="1623536"/>
                  </a:cubicBezTo>
                  <a:cubicBezTo>
                    <a:pt x="403384" y="1626394"/>
                    <a:pt x="407194" y="1630204"/>
                    <a:pt x="411004" y="1633061"/>
                  </a:cubicBezTo>
                  <a:cubicBezTo>
                    <a:pt x="414814" y="1635919"/>
                    <a:pt x="418624" y="1639729"/>
                    <a:pt x="422434" y="1642586"/>
                  </a:cubicBezTo>
                  <a:cubicBezTo>
                    <a:pt x="443389" y="1659731"/>
                    <a:pt x="464344" y="1676876"/>
                    <a:pt x="485299" y="1693069"/>
                  </a:cubicBezTo>
                  <a:cubicBezTo>
                    <a:pt x="502444" y="1706404"/>
                    <a:pt x="518636" y="1719739"/>
                    <a:pt x="534829" y="1733074"/>
                  </a:cubicBezTo>
                  <a:cubicBezTo>
                    <a:pt x="538639" y="1735931"/>
                    <a:pt x="542449" y="1739741"/>
                    <a:pt x="547211" y="1742599"/>
                  </a:cubicBezTo>
                  <a:cubicBezTo>
                    <a:pt x="551021" y="1745456"/>
                    <a:pt x="554831" y="1749266"/>
                    <a:pt x="558641" y="1752124"/>
                  </a:cubicBezTo>
                  <a:cubicBezTo>
                    <a:pt x="614839" y="1798796"/>
                    <a:pt x="666274" y="1845469"/>
                    <a:pt x="707231" y="1894046"/>
                  </a:cubicBezTo>
                  <a:lnTo>
                    <a:pt x="338614" y="1894046"/>
                  </a:lnTo>
                  <a:cubicBezTo>
                    <a:pt x="386239" y="1847374"/>
                    <a:pt x="445294" y="1800701"/>
                    <a:pt x="509111" y="1751171"/>
                  </a:cubicBezTo>
                  <a:cubicBezTo>
                    <a:pt x="493871" y="1738789"/>
                    <a:pt x="478631" y="1726406"/>
                    <a:pt x="462439" y="1714024"/>
                  </a:cubicBezTo>
                  <a:cubicBezTo>
                    <a:pt x="440531" y="1696879"/>
                    <a:pt x="418624" y="1678781"/>
                    <a:pt x="396716" y="1660684"/>
                  </a:cubicBezTo>
                  <a:cubicBezTo>
                    <a:pt x="230029" y="1790224"/>
                    <a:pt x="81439" y="1915954"/>
                    <a:pt x="81439" y="2095024"/>
                  </a:cubicBezTo>
                  <a:cubicBezTo>
                    <a:pt x="81439" y="2312194"/>
                    <a:pt x="216694" y="2487454"/>
                    <a:pt x="368141" y="2641759"/>
                  </a:cubicBezTo>
                  <a:cubicBezTo>
                    <a:pt x="374809" y="2636044"/>
                    <a:pt x="381476" y="2631281"/>
                    <a:pt x="388144" y="2625566"/>
                  </a:cubicBezTo>
                  <a:cubicBezTo>
                    <a:pt x="418624" y="2600801"/>
                    <a:pt x="449104" y="2576989"/>
                    <a:pt x="479584" y="2552224"/>
                  </a:cubicBezTo>
                  <a:cubicBezTo>
                    <a:pt x="432911" y="2504599"/>
                    <a:pt x="388144" y="2455069"/>
                    <a:pt x="350996" y="2404586"/>
                  </a:cubicBezTo>
                  <a:lnTo>
                    <a:pt x="680561" y="2404586"/>
                  </a:lnTo>
                  <a:cubicBezTo>
                    <a:pt x="635794" y="2456021"/>
                    <a:pt x="581501" y="2505551"/>
                    <a:pt x="524351" y="2554129"/>
                  </a:cubicBezTo>
                  <a:cubicBezTo>
                    <a:pt x="520541" y="2556986"/>
                    <a:pt x="516731" y="2560796"/>
                    <a:pt x="512921" y="2563654"/>
                  </a:cubicBezTo>
                  <a:cubicBezTo>
                    <a:pt x="509111" y="2566511"/>
                    <a:pt x="505301" y="2570321"/>
                    <a:pt x="501491" y="2573179"/>
                  </a:cubicBezTo>
                  <a:cubicBezTo>
                    <a:pt x="471964" y="2597944"/>
                    <a:pt x="440531" y="2622709"/>
                    <a:pt x="410051" y="2646521"/>
                  </a:cubicBezTo>
                  <a:cubicBezTo>
                    <a:pt x="403384" y="2652236"/>
                    <a:pt x="396716" y="2656999"/>
                    <a:pt x="390049" y="2662714"/>
                  </a:cubicBezTo>
                  <a:cubicBezTo>
                    <a:pt x="386239" y="2665571"/>
                    <a:pt x="382429" y="2669381"/>
                    <a:pt x="378619" y="2672239"/>
                  </a:cubicBezTo>
                  <a:cubicBezTo>
                    <a:pt x="374809" y="2675096"/>
                    <a:pt x="370999" y="2678906"/>
                    <a:pt x="367189" y="2681764"/>
                  </a:cubicBezTo>
                  <a:cubicBezTo>
                    <a:pt x="182404" y="2832259"/>
                    <a:pt x="7144" y="2988469"/>
                    <a:pt x="7144" y="3192304"/>
                  </a:cubicBezTo>
                  <a:cubicBezTo>
                    <a:pt x="7144" y="3388519"/>
                    <a:pt x="170974" y="3553301"/>
                    <a:pt x="355759" y="3710464"/>
                  </a:cubicBezTo>
                  <a:cubicBezTo>
                    <a:pt x="359569" y="3713321"/>
                    <a:pt x="363379" y="3717131"/>
                    <a:pt x="367189" y="3719989"/>
                  </a:cubicBezTo>
                  <a:cubicBezTo>
                    <a:pt x="370999" y="3722846"/>
                    <a:pt x="374809" y="3726656"/>
                    <a:pt x="378619" y="3729514"/>
                  </a:cubicBezTo>
                  <a:cubicBezTo>
                    <a:pt x="404336" y="3751421"/>
                    <a:pt x="431006" y="3773329"/>
                    <a:pt x="456724" y="3794284"/>
                  </a:cubicBezTo>
                  <a:cubicBezTo>
                    <a:pt x="467201" y="3802856"/>
                    <a:pt x="477679" y="3811429"/>
                    <a:pt x="488156" y="3820001"/>
                  </a:cubicBezTo>
                  <a:cubicBezTo>
                    <a:pt x="491966" y="3822859"/>
                    <a:pt x="495776" y="3826669"/>
                    <a:pt x="499586" y="3829526"/>
                  </a:cubicBezTo>
                  <a:cubicBezTo>
                    <a:pt x="503396" y="3832384"/>
                    <a:pt x="507206" y="3836194"/>
                    <a:pt x="511016" y="3839051"/>
                  </a:cubicBezTo>
                  <a:cubicBezTo>
                    <a:pt x="675799" y="3976211"/>
                    <a:pt x="830104" y="4116229"/>
                    <a:pt x="830104" y="4247674"/>
                  </a:cubicBezTo>
                  <a:lnTo>
                    <a:pt x="979646" y="4247674"/>
                  </a:lnTo>
                  <a:cubicBezTo>
                    <a:pt x="980599" y="4064794"/>
                    <a:pt x="807244" y="3903821"/>
                    <a:pt x="621506" y="3748564"/>
                  </a:cubicBezTo>
                  <a:close/>
                  <a:moveTo>
                    <a:pt x="252889" y="1080611"/>
                  </a:moveTo>
                  <a:cubicBezTo>
                    <a:pt x="257651" y="1050131"/>
                    <a:pt x="269081" y="1017746"/>
                    <a:pt x="285274" y="985361"/>
                  </a:cubicBezTo>
                  <a:cubicBezTo>
                    <a:pt x="291941" y="972026"/>
                    <a:pt x="299561" y="958691"/>
                    <a:pt x="307181" y="944404"/>
                  </a:cubicBezTo>
                  <a:lnTo>
                    <a:pt x="759619" y="944404"/>
                  </a:lnTo>
                  <a:cubicBezTo>
                    <a:pt x="767239" y="957739"/>
                    <a:pt x="774859" y="971074"/>
                    <a:pt x="780574" y="985361"/>
                  </a:cubicBezTo>
                  <a:cubicBezTo>
                    <a:pt x="794861" y="1016794"/>
                    <a:pt x="805339" y="1049179"/>
                    <a:pt x="810101" y="1080611"/>
                  </a:cubicBezTo>
                  <a:cubicBezTo>
                    <a:pt x="811054" y="1087279"/>
                    <a:pt x="812006" y="1092994"/>
                    <a:pt x="812006" y="1099661"/>
                  </a:cubicBezTo>
                  <a:lnTo>
                    <a:pt x="250031" y="1099661"/>
                  </a:lnTo>
                  <a:cubicBezTo>
                    <a:pt x="250984" y="1093946"/>
                    <a:pt x="251936" y="1087279"/>
                    <a:pt x="252889" y="1080611"/>
                  </a:cubicBezTo>
                  <a:close/>
                  <a:moveTo>
                    <a:pt x="306229" y="1319689"/>
                  </a:moveTo>
                  <a:cubicBezTo>
                    <a:pt x="293846" y="1298734"/>
                    <a:pt x="282416" y="1275874"/>
                    <a:pt x="273844" y="1253014"/>
                  </a:cubicBezTo>
                  <a:cubicBezTo>
                    <a:pt x="263366" y="1225391"/>
                    <a:pt x="256699" y="1196816"/>
                    <a:pt x="252889" y="1167289"/>
                  </a:cubicBezTo>
                  <a:lnTo>
                    <a:pt x="809149" y="1167289"/>
                  </a:lnTo>
                  <a:cubicBezTo>
                    <a:pt x="805339" y="1196816"/>
                    <a:pt x="797719" y="1226344"/>
                    <a:pt x="787241" y="1253014"/>
                  </a:cubicBezTo>
                  <a:cubicBezTo>
                    <a:pt x="778669" y="1275874"/>
                    <a:pt x="767239" y="1298734"/>
                    <a:pt x="754856" y="1319689"/>
                  </a:cubicBezTo>
                  <a:cubicBezTo>
                    <a:pt x="754856" y="1320641"/>
                    <a:pt x="753904" y="1320641"/>
                    <a:pt x="753904" y="1321594"/>
                  </a:cubicBezTo>
                  <a:lnTo>
                    <a:pt x="308134" y="1321594"/>
                  </a:lnTo>
                  <a:cubicBezTo>
                    <a:pt x="307181" y="1320641"/>
                    <a:pt x="307181" y="1320641"/>
                    <a:pt x="306229" y="1319689"/>
                  </a:cubicBezTo>
                  <a:close/>
                  <a:moveTo>
                    <a:pt x="230981" y="2097881"/>
                  </a:moveTo>
                  <a:cubicBezTo>
                    <a:pt x="230981" y="2097881"/>
                    <a:pt x="230981" y="2097881"/>
                    <a:pt x="230981" y="2097881"/>
                  </a:cubicBezTo>
                  <a:cubicBezTo>
                    <a:pt x="230981" y="2064544"/>
                    <a:pt x="240506" y="2033111"/>
                    <a:pt x="255746" y="2002631"/>
                  </a:cubicBezTo>
                  <a:cubicBezTo>
                    <a:pt x="262414" y="1989296"/>
                    <a:pt x="270986" y="1976914"/>
                    <a:pt x="279559" y="1963579"/>
                  </a:cubicBezTo>
                  <a:lnTo>
                    <a:pt x="751999" y="1963579"/>
                  </a:lnTo>
                  <a:cubicBezTo>
                    <a:pt x="758666" y="1975009"/>
                    <a:pt x="764381" y="1986439"/>
                    <a:pt x="769144" y="1997869"/>
                  </a:cubicBezTo>
                  <a:lnTo>
                    <a:pt x="769144" y="1997869"/>
                  </a:lnTo>
                  <a:cubicBezTo>
                    <a:pt x="770096" y="1999774"/>
                    <a:pt x="771049" y="2000726"/>
                    <a:pt x="771049" y="2002631"/>
                  </a:cubicBezTo>
                  <a:cubicBezTo>
                    <a:pt x="784384" y="2032159"/>
                    <a:pt x="792956" y="2064544"/>
                    <a:pt x="796766" y="2097881"/>
                  </a:cubicBezTo>
                  <a:cubicBezTo>
                    <a:pt x="797719" y="2104549"/>
                    <a:pt x="797719" y="2111216"/>
                    <a:pt x="798671" y="2118836"/>
                  </a:cubicBezTo>
                  <a:lnTo>
                    <a:pt x="551974" y="2118836"/>
                  </a:lnTo>
                  <a:lnTo>
                    <a:pt x="551021" y="2118836"/>
                  </a:lnTo>
                  <a:lnTo>
                    <a:pt x="231934" y="2118836"/>
                  </a:lnTo>
                  <a:cubicBezTo>
                    <a:pt x="230981" y="2112169"/>
                    <a:pt x="230981" y="2104549"/>
                    <a:pt x="230981" y="2097881"/>
                  </a:cubicBezTo>
                  <a:close/>
                  <a:moveTo>
                    <a:pt x="305276" y="2340769"/>
                  </a:moveTo>
                  <a:cubicBezTo>
                    <a:pt x="302419" y="2336006"/>
                    <a:pt x="299561" y="2331244"/>
                    <a:pt x="296704" y="2327434"/>
                  </a:cubicBezTo>
                  <a:cubicBezTo>
                    <a:pt x="284321" y="2305526"/>
                    <a:pt x="272891" y="2283619"/>
                    <a:pt x="264319" y="2260759"/>
                  </a:cubicBezTo>
                  <a:cubicBezTo>
                    <a:pt x="254794" y="2235994"/>
                    <a:pt x="246221" y="2211229"/>
                    <a:pt x="240506" y="2186464"/>
                  </a:cubicBezTo>
                  <a:lnTo>
                    <a:pt x="551021" y="2186464"/>
                  </a:lnTo>
                  <a:lnTo>
                    <a:pt x="551974" y="2186464"/>
                  </a:lnTo>
                  <a:lnTo>
                    <a:pt x="794861" y="2186464"/>
                  </a:lnTo>
                  <a:cubicBezTo>
                    <a:pt x="791051" y="2212181"/>
                    <a:pt x="783431" y="2236946"/>
                    <a:pt x="773906" y="2260759"/>
                  </a:cubicBezTo>
                  <a:cubicBezTo>
                    <a:pt x="768191" y="2275046"/>
                    <a:pt x="761524" y="2289334"/>
                    <a:pt x="753904" y="2303621"/>
                  </a:cubicBezTo>
                  <a:lnTo>
                    <a:pt x="754856" y="2303621"/>
                  </a:lnTo>
                  <a:cubicBezTo>
                    <a:pt x="750094" y="2312194"/>
                    <a:pt x="745331" y="2319814"/>
                    <a:pt x="740569" y="2328386"/>
                  </a:cubicBezTo>
                  <a:cubicBezTo>
                    <a:pt x="737711" y="2333149"/>
                    <a:pt x="734854" y="2337911"/>
                    <a:pt x="731996" y="2341721"/>
                  </a:cubicBezTo>
                  <a:lnTo>
                    <a:pt x="305276" y="2341721"/>
                  </a:lnTo>
                  <a:close/>
                  <a:moveTo>
                    <a:pt x="158591" y="3162776"/>
                  </a:moveTo>
                  <a:cubicBezTo>
                    <a:pt x="163354" y="3130391"/>
                    <a:pt x="173831" y="3098006"/>
                    <a:pt x="190976" y="3067526"/>
                  </a:cubicBezTo>
                  <a:cubicBezTo>
                    <a:pt x="201454" y="3048476"/>
                    <a:pt x="213836" y="3029426"/>
                    <a:pt x="227171" y="3011329"/>
                  </a:cubicBezTo>
                  <a:lnTo>
                    <a:pt x="723424" y="3011329"/>
                  </a:lnTo>
                  <a:cubicBezTo>
                    <a:pt x="736759" y="3030379"/>
                    <a:pt x="749141" y="3048476"/>
                    <a:pt x="759619" y="3067526"/>
                  </a:cubicBezTo>
                  <a:cubicBezTo>
                    <a:pt x="776764" y="3098959"/>
                    <a:pt x="789146" y="3131344"/>
                    <a:pt x="795814" y="3162776"/>
                  </a:cubicBezTo>
                  <a:cubicBezTo>
                    <a:pt x="796766" y="3166586"/>
                    <a:pt x="796766" y="3170396"/>
                    <a:pt x="797719" y="3174206"/>
                  </a:cubicBezTo>
                  <a:lnTo>
                    <a:pt x="157639" y="3174206"/>
                  </a:lnTo>
                  <a:cubicBezTo>
                    <a:pt x="157639" y="3170396"/>
                    <a:pt x="157639" y="3166586"/>
                    <a:pt x="158591" y="3162776"/>
                  </a:cubicBezTo>
                  <a:close/>
                  <a:moveTo>
                    <a:pt x="236696" y="3391376"/>
                  </a:moveTo>
                  <a:cubicBezTo>
                    <a:pt x="220504" y="3369469"/>
                    <a:pt x="205264" y="3346609"/>
                    <a:pt x="193834" y="3324701"/>
                  </a:cubicBezTo>
                  <a:cubicBezTo>
                    <a:pt x="179546" y="3298031"/>
                    <a:pt x="169069" y="3271361"/>
                    <a:pt x="163354" y="3244691"/>
                  </a:cubicBezTo>
                  <a:lnTo>
                    <a:pt x="796766" y="3244691"/>
                  </a:lnTo>
                  <a:cubicBezTo>
                    <a:pt x="792004" y="3271361"/>
                    <a:pt x="782479" y="3298031"/>
                    <a:pt x="770096" y="3324701"/>
                  </a:cubicBezTo>
                  <a:cubicBezTo>
                    <a:pt x="759619" y="3347561"/>
                    <a:pt x="746284" y="3369469"/>
                    <a:pt x="730091" y="3391376"/>
                  </a:cubicBezTo>
                  <a:cubicBezTo>
                    <a:pt x="726281" y="3397091"/>
                    <a:pt x="721519" y="3402806"/>
                    <a:pt x="717709" y="3408521"/>
                  </a:cubicBezTo>
                  <a:lnTo>
                    <a:pt x="250984" y="3408521"/>
                  </a:lnTo>
                  <a:cubicBezTo>
                    <a:pt x="245269" y="3402806"/>
                    <a:pt x="240506" y="3397091"/>
                    <a:pt x="236696" y="3391376"/>
                  </a:cubicBezTo>
                  <a:close/>
                </a:path>
              </a:pathLst>
            </a:custGeom>
            <a:grpFill/>
            <a:ln w="9525" cap="flat">
              <a:noFill/>
              <a:prstDash val="solid"/>
              <a:miter/>
            </a:ln>
          </p:spPr>
          <p:txBody>
            <a:bodyPr rtlCol="0" anchor="ctr"/>
            <a:lstStyle/>
            <a:p>
              <a:endParaRPr lang="en-US" dirty="0"/>
            </a:p>
          </p:txBody>
        </p:sp>
      </p:grpSp>
      <p:grpSp>
        <p:nvGrpSpPr>
          <p:cNvPr id="614" name="Group 613">
            <a:extLst>
              <a:ext uri="{FF2B5EF4-FFF2-40B4-BE49-F238E27FC236}">
                <a16:creationId xmlns:a16="http://schemas.microsoft.com/office/drawing/2014/main" id="{D1C8C66F-565A-4DE8-BE26-BA5BC930DEEB}"/>
              </a:ext>
            </a:extLst>
          </p:cNvPr>
          <p:cNvGrpSpPr/>
          <p:nvPr userDrawn="1"/>
        </p:nvGrpSpPr>
        <p:grpSpPr>
          <a:xfrm>
            <a:off x="11170" y="472600"/>
            <a:ext cx="3398860" cy="6236782"/>
            <a:chOff x="11170" y="472600"/>
            <a:chExt cx="3398860" cy="6236782"/>
          </a:xfrm>
          <a:gradFill>
            <a:gsLst>
              <a:gs pos="93000">
                <a:schemeClr val="accent1">
                  <a:lumMod val="81000"/>
                </a:schemeClr>
              </a:gs>
              <a:gs pos="33000">
                <a:schemeClr val="accent1">
                  <a:lumMod val="90000"/>
                </a:schemeClr>
              </a:gs>
            </a:gsLst>
            <a:lin ang="10800000" scaled="1"/>
          </a:gradFill>
        </p:grpSpPr>
        <p:grpSp>
          <p:nvGrpSpPr>
            <p:cNvPr id="574" name="Group 573">
              <a:extLst>
                <a:ext uri="{FF2B5EF4-FFF2-40B4-BE49-F238E27FC236}">
                  <a16:creationId xmlns:a16="http://schemas.microsoft.com/office/drawing/2014/main" id="{B8882349-D833-4C0B-BD24-63BB8656D5D7}"/>
                </a:ext>
              </a:extLst>
            </p:cNvPr>
            <p:cNvGrpSpPr/>
            <p:nvPr userDrawn="1"/>
          </p:nvGrpSpPr>
          <p:grpSpPr>
            <a:xfrm rot="2885641">
              <a:off x="-30246" y="565979"/>
              <a:ext cx="1888205" cy="1701448"/>
              <a:chOff x="5884197" y="3445640"/>
              <a:chExt cx="1888205" cy="1701448"/>
            </a:xfrm>
            <a:grpFill/>
          </p:grpSpPr>
          <p:cxnSp>
            <p:nvCxnSpPr>
              <p:cNvPr id="575" name="Straight Connector 574">
                <a:extLst>
                  <a:ext uri="{FF2B5EF4-FFF2-40B4-BE49-F238E27FC236}">
                    <a16:creationId xmlns:a16="http://schemas.microsoft.com/office/drawing/2014/main" id="{B750D35F-5468-49EC-89C0-3A18A0B96339}"/>
                  </a:ext>
                </a:extLst>
              </p:cNvPr>
              <p:cNvCxnSpPr>
                <a:cxnSpLocks/>
              </p:cNvCxnSpPr>
              <p:nvPr/>
            </p:nvCxnSpPr>
            <p:spPr>
              <a:xfrm flipH="1" flipV="1">
                <a:off x="6045862" y="3579224"/>
                <a:ext cx="253165" cy="803438"/>
              </a:xfrm>
              <a:prstGeom prst="line">
                <a:avLst/>
              </a:prstGeom>
              <a:grpFill/>
              <a:ln w="3175">
                <a:gradFill>
                  <a:gsLst>
                    <a:gs pos="0">
                      <a:schemeClr val="accent1">
                        <a:lumMod val="90000"/>
                      </a:schemeClr>
                    </a:gs>
                    <a:gs pos="100000">
                      <a:schemeClr val="accent1">
                        <a:lumMod val="90000"/>
                      </a:schemeClr>
                    </a:gs>
                  </a:gsLst>
                  <a:lin ang="5400000" scaled="1"/>
                </a:gra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576" name="Straight Connector 575">
                <a:extLst>
                  <a:ext uri="{FF2B5EF4-FFF2-40B4-BE49-F238E27FC236}">
                    <a16:creationId xmlns:a16="http://schemas.microsoft.com/office/drawing/2014/main" id="{74B75543-7638-48B6-842F-8DF0E43A1010}"/>
                  </a:ext>
                </a:extLst>
              </p:cNvPr>
              <p:cNvCxnSpPr>
                <a:cxnSpLocks/>
              </p:cNvCxnSpPr>
              <p:nvPr/>
            </p:nvCxnSpPr>
            <p:spPr>
              <a:xfrm>
                <a:off x="6307804" y="4382663"/>
                <a:ext cx="754727" cy="113626"/>
              </a:xfrm>
              <a:prstGeom prst="line">
                <a:avLst/>
              </a:prstGeom>
              <a:grpFill/>
              <a:ln w="3175">
                <a:gradFill>
                  <a:gsLst>
                    <a:gs pos="0">
                      <a:schemeClr val="accent1">
                        <a:lumMod val="90000"/>
                      </a:schemeClr>
                    </a:gs>
                    <a:gs pos="100000">
                      <a:schemeClr val="accent1">
                        <a:lumMod val="90000"/>
                      </a:schemeClr>
                    </a:gs>
                  </a:gsLst>
                  <a:lin ang="5400000" scaled="1"/>
                </a:gra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577" name="Straight Connector 576">
                <a:extLst>
                  <a:ext uri="{FF2B5EF4-FFF2-40B4-BE49-F238E27FC236}">
                    <a16:creationId xmlns:a16="http://schemas.microsoft.com/office/drawing/2014/main" id="{F695C379-7F4B-414F-83C3-0C5682AD47F9}"/>
                  </a:ext>
                </a:extLst>
              </p:cNvPr>
              <p:cNvCxnSpPr>
                <a:cxnSpLocks/>
              </p:cNvCxnSpPr>
              <p:nvPr/>
            </p:nvCxnSpPr>
            <p:spPr>
              <a:xfrm flipH="1">
                <a:off x="7053754" y="3560075"/>
                <a:ext cx="590803" cy="936214"/>
              </a:xfrm>
              <a:prstGeom prst="line">
                <a:avLst/>
              </a:prstGeom>
              <a:grpFill/>
              <a:ln w="3175">
                <a:gradFill>
                  <a:gsLst>
                    <a:gs pos="0">
                      <a:schemeClr val="accent1">
                        <a:lumMod val="90000"/>
                      </a:schemeClr>
                    </a:gs>
                    <a:gs pos="100000">
                      <a:schemeClr val="accent1">
                        <a:lumMod val="90000"/>
                      </a:schemeClr>
                    </a:gs>
                  </a:gsLst>
                  <a:lin ang="5400000" scaled="1"/>
                </a:gra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578" name="Straight Connector 577">
                <a:extLst>
                  <a:ext uri="{FF2B5EF4-FFF2-40B4-BE49-F238E27FC236}">
                    <a16:creationId xmlns:a16="http://schemas.microsoft.com/office/drawing/2014/main" id="{385D1C1F-2002-4098-8B66-D7D0836D11A2}"/>
                  </a:ext>
                </a:extLst>
              </p:cNvPr>
              <p:cNvCxnSpPr>
                <a:cxnSpLocks/>
              </p:cNvCxnSpPr>
              <p:nvPr/>
            </p:nvCxnSpPr>
            <p:spPr>
              <a:xfrm flipH="1" flipV="1">
                <a:off x="7062531" y="4496289"/>
                <a:ext cx="286624" cy="650799"/>
              </a:xfrm>
              <a:prstGeom prst="line">
                <a:avLst/>
              </a:prstGeom>
              <a:grpFill/>
              <a:ln w="3175">
                <a:gradFill>
                  <a:gsLst>
                    <a:gs pos="0">
                      <a:schemeClr val="accent1">
                        <a:lumMod val="90000"/>
                      </a:schemeClr>
                    </a:gs>
                    <a:gs pos="100000">
                      <a:schemeClr val="accent1">
                        <a:lumMod val="90000"/>
                      </a:schemeClr>
                    </a:gs>
                  </a:gsLst>
                  <a:lin ang="5400000" scaled="1"/>
                </a:gra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579" name="Straight Connector 578">
                <a:extLst>
                  <a:ext uri="{FF2B5EF4-FFF2-40B4-BE49-F238E27FC236}">
                    <a16:creationId xmlns:a16="http://schemas.microsoft.com/office/drawing/2014/main" id="{07D05259-DE62-457C-B709-858E9E3534B1}"/>
                  </a:ext>
                </a:extLst>
              </p:cNvPr>
              <p:cNvCxnSpPr>
                <a:cxnSpLocks/>
              </p:cNvCxnSpPr>
              <p:nvPr/>
            </p:nvCxnSpPr>
            <p:spPr>
              <a:xfrm flipV="1">
                <a:off x="5884197" y="4382663"/>
                <a:ext cx="414830" cy="315629"/>
              </a:xfrm>
              <a:prstGeom prst="line">
                <a:avLst/>
              </a:prstGeom>
              <a:grpFill/>
              <a:ln w="3175">
                <a:gradFill>
                  <a:gsLst>
                    <a:gs pos="0">
                      <a:schemeClr val="accent1">
                        <a:lumMod val="90000"/>
                      </a:schemeClr>
                    </a:gs>
                    <a:gs pos="100000">
                      <a:schemeClr val="accent1">
                        <a:lumMod val="90000"/>
                      </a:schemeClr>
                    </a:gs>
                  </a:gsLst>
                  <a:lin ang="5400000" scaled="1"/>
                </a:gra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580" name="Straight Connector 579">
                <a:extLst>
                  <a:ext uri="{FF2B5EF4-FFF2-40B4-BE49-F238E27FC236}">
                    <a16:creationId xmlns:a16="http://schemas.microsoft.com/office/drawing/2014/main" id="{BC99ED62-AF3C-4567-9F06-750F7EBBF3B8}"/>
                  </a:ext>
                </a:extLst>
              </p:cNvPr>
              <p:cNvCxnSpPr>
                <a:cxnSpLocks/>
              </p:cNvCxnSpPr>
              <p:nvPr/>
            </p:nvCxnSpPr>
            <p:spPr>
              <a:xfrm flipH="1">
                <a:off x="7062531" y="4210875"/>
                <a:ext cx="709871" cy="285414"/>
              </a:xfrm>
              <a:prstGeom prst="line">
                <a:avLst/>
              </a:prstGeom>
              <a:grpFill/>
              <a:ln w="3175">
                <a:gradFill>
                  <a:gsLst>
                    <a:gs pos="0">
                      <a:schemeClr val="accent1">
                        <a:lumMod val="90000"/>
                      </a:schemeClr>
                    </a:gs>
                    <a:gs pos="100000">
                      <a:schemeClr val="accent1">
                        <a:lumMod val="90000"/>
                      </a:schemeClr>
                    </a:gs>
                  </a:gsLst>
                  <a:lin ang="5400000" scaled="1"/>
                </a:gradFill>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581" name="Oval 580">
                <a:extLst>
                  <a:ext uri="{FF2B5EF4-FFF2-40B4-BE49-F238E27FC236}">
                    <a16:creationId xmlns:a16="http://schemas.microsoft.com/office/drawing/2014/main" id="{7633CBC9-77E8-4927-A270-46954C9DF437}"/>
                  </a:ext>
                </a:extLst>
              </p:cNvPr>
              <p:cNvSpPr/>
              <p:nvPr/>
            </p:nvSpPr>
            <p:spPr>
              <a:xfrm>
                <a:off x="6925909" y="4353582"/>
                <a:ext cx="286624" cy="286624"/>
              </a:xfrm>
              <a:prstGeom prst="ellipse">
                <a:avLst/>
              </a:prstGeom>
              <a:grpFill/>
              <a:ln>
                <a:gradFill>
                  <a:gsLst>
                    <a:gs pos="0">
                      <a:schemeClr val="accent1">
                        <a:lumMod val="90000"/>
                      </a:schemeClr>
                    </a:gs>
                    <a:gs pos="100000">
                      <a:schemeClr val="accent1">
                        <a:lumMod val="9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2" name="Oval 581">
                <a:extLst>
                  <a:ext uri="{FF2B5EF4-FFF2-40B4-BE49-F238E27FC236}">
                    <a16:creationId xmlns:a16="http://schemas.microsoft.com/office/drawing/2014/main" id="{2D12ED10-6A25-4FDE-BF79-8716090CF7C7}"/>
                  </a:ext>
                </a:extLst>
              </p:cNvPr>
              <p:cNvSpPr/>
              <p:nvPr/>
            </p:nvSpPr>
            <p:spPr>
              <a:xfrm>
                <a:off x="7530122" y="3445640"/>
                <a:ext cx="228869" cy="228869"/>
              </a:xfrm>
              <a:prstGeom prst="ellipse">
                <a:avLst/>
              </a:prstGeom>
              <a:grpFill/>
              <a:ln>
                <a:gradFill>
                  <a:gsLst>
                    <a:gs pos="0">
                      <a:schemeClr val="accent1">
                        <a:lumMod val="90000"/>
                      </a:schemeClr>
                    </a:gs>
                    <a:gs pos="100000">
                      <a:schemeClr val="accent1">
                        <a:lumMod val="9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3" name="Oval 582">
                <a:extLst>
                  <a:ext uri="{FF2B5EF4-FFF2-40B4-BE49-F238E27FC236}">
                    <a16:creationId xmlns:a16="http://schemas.microsoft.com/office/drawing/2014/main" id="{939F2FA9-DEC0-47FE-A2D7-9E9553DF9448}"/>
                  </a:ext>
                </a:extLst>
              </p:cNvPr>
              <p:cNvSpPr/>
              <p:nvPr/>
            </p:nvSpPr>
            <p:spPr>
              <a:xfrm>
                <a:off x="6184592" y="4268228"/>
                <a:ext cx="228869" cy="228869"/>
              </a:xfrm>
              <a:prstGeom prst="ellipse">
                <a:avLst/>
              </a:prstGeom>
              <a:grpFill/>
              <a:ln>
                <a:gradFill>
                  <a:gsLst>
                    <a:gs pos="0">
                      <a:schemeClr val="accent1">
                        <a:lumMod val="90000"/>
                      </a:schemeClr>
                    </a:gs>
                    <a:gs pos="100000">
                      <a:schemeClr val="accent1">
                        <a:lumMod val="9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84" name="Group 583">
              <a:extLst>
                <a:ext uri="{FF2B5EF4-FFF2-40B4-BE49-F238E27FC236}">
                  <a16:creationId xmlns:a16="http://schemas.microsoft.com/office/drawing/2014/main" id="{94244470-0351-4D74-B98C-E2AA2D3759B0}"/>
                </a:ext>
              </a:extLst>
            </p:cNvPr>
            <p:cNvGrpSpPr/>
            <p:nvPr userDrawn="1"/>
          </p:nvGrpSpPr>
          <p:grpSpPr>
            <a:xfrm rot="2885641">
              <a:off x="149974" y="4914556"/>
              <a:ext cx="1888205" cy="1701448"/>
              <a:chOff x="5884197" y="3445640"/>
              <a:chExt cx="1888205" cy="1701448"/>
            </a:xfrm>
            <a:grpFill/>
          </p:grpSpPr>
          <p:cxnSp>
            <p:nvCxnSpPr>
              <p:cNvPr id="585" name="Straight Connector 584">
                <a:extLst>
                  <a:ext uri="{FF2B5EF4-FFF2-40B4-BE49-F238E27FC236}">
                    <a16:creationId xmlns:a16="http://schemas.microsoft.com/office/drawing/2014/main" id="{D2AA1FF5-FCB4-481E-98AC-5FF273AEFE12}"/>
                  </a:ext>
                </a:extLst>
              </p:cNvPr>
              <p:cNvCxnSpPr>
                <a:cxnSpLocks/>
              </p:cNvCxnSpPr>
              <p:nvPr/>
            </p:nvCxnSpPr>
            <p:spPr>
              <a:xfrm flipH="1" flipV="1">
                <a:off x="6045862" y="3579224"/>
                <a:ext cx="253165" cy="803438"/>
              </a:xfrm>
              <a:prstGeom prst="line">
                <a:avLst/>
              </a:prstGeom>
              <a:grpFill/>
              <a:ln w="3175">
                <a:gradFill>
                  <a:gsLst>
                    <a:gs pos="0">
                      <a:schemeClr val="accent1">
                        <a:lumMod val="90000"/>
                      </a:schemeClr>
                    </a:gs>
                    <a:gs pos="100000">
                      <a:schemeClr val="accent1">
                        <a:lumMod val="90000"/>
                      </a:schemeClr>
                    </a:gs>
                  </a:gsLst>
                  <a:lin ang="5400000" scaled="1"/>
                </a:gra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586" name="Straight Connector 585">
                <a:extLst>
                  <a:ext uri="{FF2B5EF4-FFF2-40B4-BE49-F238E27FC236}">
                    <a16:creationId xmlns:a16="http://schemas.microsoft.com/office/drawing/2014/main" id="{0CB433A7-E912-4B57-8FBA-D6121A1EA786}"/>
                  </a:ext>
                </a:extLst>
              </p:cNvPr>
              <p:cNvCxnSpPr>
                <a:cxnSpLocks/>
              </p:cNvCxnSpPr>
              <p:nvPr/>
            </p:nvCxnSpPr>
            <p:spPr>
              <a:xfrm>
                <a:off x="6307804" y="4382663"/>
                <a:ext cx="754727" cy="113626"/>
              </a:xfrm>
              <a:prstGeom prst="line">
                <a:avLst/>
              </a:prstGeom>
              <a:grpFill/>
              <a:ln w="3175">
                <a:gradFill>
                  <a:gsLst>
                    <a:gs pos="0">
                      <a:schemeClr val="accent1">
                        <a:lumMod val="90000"/>
                      </a:schemeClr>
                    </a:gs>
                    <a:gs pos="100000">
                      <a:schemeClr val="accent1">
                        <a:lumMod val="90000"/>
                      </a:schemeClr>
                    </a:gs>
                  </a:gsLst>
                  <a:lin ang="5400000" scaled="1"/>
                </a:gra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587" name="Straight Connector 586">
                <a:extLst>
                  <a:ext uri="{FF2B5EF4-FFF2-40B4-BE49-F238E27FC236}">
                    <a16:creationId xmlns:a16="http://schemas.microsoft.com/office/drawing/2014/main" id="{4DC1AD19-9595-4F06-A1F2-F46477971103}"/>
                  </a:ext>
                </a:extLst>
              </p:cNvPr>
              <p:cNvCxnSpPr>
                <a:cxnSpLocks/>
              </p:cNvCxnSpPr>
              <p:nvPr/>
            </p:nvCxnSpPr>
            <p:spPr>
              <a:xfrm flipH="1">
                <a:off x="7053754" y="3560075"/>
                <a:ext cx="590803" cy="936214"/>
              </a:xfrm>
              <a:prstGeom prst="line">
                <a:avLst/>
              </a:prstGeom>
              <a:grpFill/>
              <a:ln w="3175">
                <a:gradFill>
                  <a:gsLst>
                    <a:gs pos="0">
                      <a:schemeClr val="accent1">
                        <a:lumMod val="90000"/>
                      </a:schemeClr>
                    </a:gs>
                    <a:gs pos="100000">
                      <a:schemeClr val="accent1">
                        <a:lumMod val="90000"/>
                      </a:schemeClr>
                    </a:gs>
                  </a:gsLst>
                  <a:lin ang="5400000" scaled="1"/>
                </a:gra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588" name="Straight Connector 587">
                <a:extLst>
                  <a:ext uri="{FF2B5EF4-FFF2-40B4-BE49-F238E27FC236}">
                    <a16:creationId xmlns:a16="http://schemas.microsoft.com/office/drawing/2014/main" id="{8BCC94C4-14F9-4A56-BF56-F4F20D9ED22E}"/>
                  </a:ext>
                </a:extLst>
              </p:cNvPr>
              <p:cNvCxnSpPr>
                <a:cxnSpLocks/>
              </p:cNvCxnSpPr>
              <p:nvPr/>
            </p:nvCxnSpPr>
            <p:spPr>
              <a:xfrm flipH="1" flipV="1">
                <a:off x="7062531" y="4496289"/>
                <a:ext cx="286624" cy="650799"/>
              </a:xfrm>
              <a:prstGeom prst="line">
                <a:avLst/>
              </a:prstGeom>
              <a:grpFill/>
              <a:ln w="3175">
                <a:gradFill>
                  <a:gsLst>
                    <a:gs pos="0">
                      <a:schemeClr val="accent1">
                        <a:lumMod val="90000"/>
                      </a:schemeClr>
                    </a:gs>
                    <a:gs pos="100000">
                      <a:schemeClr val="accent1">
                        <a:lumMod val="90000"/>
                      </a:schemeClr>
                    </a:gs>
                  </a:gsLst>
                  <a:lin ang="5400000" scaled="1"/>
                </a:gra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589" name="Straight Connector 588">
                <a:extLst>
                  <a:ext uri="{FF2B5EF4-FFF2-40B4-BE49-F238E27FC236}">
                    <a16:creationId xmlns:a16="http://schemas.microsoft.com/office/drawing/2014/main" id="{CD0001A4-1BD3-475C-B157-0F549086469A}"/>
                  </a:ext>
                </a:extLst>
              </p:cNvPr>
              <p:cNvCxnSpPr>
                <a:cxnSpLocks/>
              </p:cNvCxnSpPr>
              <p:nvPr/>
            </p:nvCxnSpPr>
            <p:spPr>
              <a:xfrm flipV="1">
                <a:off x="5884197" y="4382663"/>
                <a:ext cx="414830" cy="315629"/>
              </a:xfrm>
              <a:prstGeom prst="line">
                <a:avLst/>
              </a:prstGeom>
              <a:grpFill/>
              <a:ln w="3175">
                <a:gradFill>
                  <a:gsLst>
                    <a:gs pos="0">
                      <a:schemeClr val="accent1">
                        <a:lumMod val="90000"/>
                      </a:schemeClr>
                    </a:gs>
                    <a:gs pos="100000">
                      <a:schemeClr val="accent1">
                        <a:lumMod val="90000"/>
                      </a:schemeClr>
                    </a:gs>
                  </a:gsLst>
                  <a:lin ang="5400000" scaled="1"/>
                </a:gra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590" name="Straight Connector 589">
                <a:extLst>
                  <a:ext uri="{FF2B5EF4-FFF2-40B4-BE49-F238E27FC236}">
                    <a16:creationId xmlns:a16="http://schemas.microsoft.com/office/drawing/2014/main" id="{B505CDD1-E67C-47A4-A5AA-58748285D124}"/>
                  </a:ext>
                </a:extLst>
              </p:cNvPr>
              <p:cNvCxnSpPr>
                <a:cxnSpLocks/>
              </p:cNvCxnSpPr>
              <p:nvPr/>
            </p:nvCxnSpPr>
            <p:spPr>
              <a:xfrm flipH="1">
                <a:off x="7062531" y="4210875"/>
                <a:ext cx="709871" cy="285414"/>
              </a:xfrm>
              <a:prstGeom prst="line">
                <a:avLst/>
              </a:prstGeom>
              <a:grpFill/>
              <a:ln w="3175">
                <a:gradFill>
                  <a:gsLst>
                    <a:gs pos="0">
                      <a:schemeClr val="accent1">
                        <a:lumMod val="90000"/>
                      </a:schemeClr>
                    </a:gs>
                    <a:gs pos="100000">
                      <a:schemeClr val="accent1">
                        <a:lumMod val="90000"/>
                      </a:schemeClr>
                    </a:gs>
                  </a:gsLst>
                  <a:lin ang="5400000" scaled="1"/>
                </a:gradFill>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591" name="Oval 590">
                <a:extLst>
                  <a:ext uri="{FF2B5EF4-FFF2-40B4-BE49-F238E27FC236}">
                    <a16:creationId xmlns:a16="http://schemas.microsoft.com/office/drawing/2014/main" id="{ECD0D724-4D6F-4C75-A1C1-856BB1890ACD}"/>
                  </a:ext>
                </a:extLst>
              </p:cNvPr>
              <p:cNvSpPr/>
              <p:nvPr/>
            </p:nvSpPr>
            <p:spPr>
              <a:xfrm>
                <a:off x="6925909" y="4353582"/>
                <a:ext cx="286624" cy="286624"/>
              </a:xfrm>
              <a:prstGeom prst="ellipse">
                <a:avLst/>
              </a:prstGeom>
              <a:grpFill/>
              <a:ln>
                <a:gradFill>
                  <a:gsLst>
                    <a:gs pos="0">
                      <a:schemeClr val="accent1">
                        <a:lumMod val="90000"/>
                      </a:schemeClr>
                    </a:gs>
                    <a:gs pos="100000">
                      <a:schemeClr val="accent1">
                        <a:lumMod val="9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2" name="Oval 591">
                <a:extLst>
                  <a:ext uri="{FF2B5EF4-FFF2-40B4-BE49-F238E27FC236}">
                    <a16:creationId xmlns:a16="http://schemas.microsoft.com/office/drawing/2014/main" id="{5C99316B-C82C-42F0-AAC9-8F3B0DCEAE1F}"/>
                  </a:ext>
                </a:extLst>
              </p:cNvPr>
              <p:cNvSpPr/>
              <p:nvPr/>
            </p:nvSpPr>
            <p:spPr>
              <a:xfrm>
                <a:off x="7530122" y="3445640"/>
                <a:ext cx="228869" cy="228869"/>
              </a:xfrm>
              <a:prstGeom prst="ellipse">
                <a:avLst/>
              </a:prstGeom>
              <a:grpFill/>
              <a:ln>
                <a:gradFill>
                  <a:gsLst>
                    <a:gs pos="0">
                      <a:schemeClr val="accent1">
                        <a:lumMod val="90000"/>
                      </a:schemeClr>
                    </a:gs>
                    <a:gs pos="100000">
                      <a:schemeClr val="accent1">
                        <a:lumMod val="9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3" name="Oval 592">
                <a:extLst>
                  <a:ext uri="{FF2B5EF4-FFF2-40B4-BE49-F238E27FC236}">
                    <a16:creationId xmlns:a16="http://schemas.microsoft.com/office/drawing/2014/main" id="{8EE43BA7-16D6-4A7C-9390-AADDDF6AD3AA}"/>
                  </a:ext>
                </a:extLst>
              </p:cNvPr>
              <p:cNvSpPr/>
              <p:nvPr/>
            </p:nvSpPr>
            <p:spPr>
              <a:xfrm>
                <a:off x="6184592" y="4268228"/>
                <a:ext cx="228869" cy="228869"/>
              </a:xfrm>
              <a:prstGeom prst="ellipse">
                <a:avLst/>
              </a:prstGeom>
              <a:grpFill/>
              <a:ln>
                <a:gradFill>
                  <a:gsLst>
                    <a:gs pos="0">
                      <a:schemeClr val="accent1">
                        <a:lumMod val="90000"/>
                      </a:schemeClr>
                    </a:gs>
                    <a:gs pos="100000">
                      <a:schemeClr val="accent1">
                        <a:lumMod val="9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94" name="Group 593">
              <a:extLst>
                <a:ext uri="{FF2B5EF4-FFF2-40B4-BE49-F238E27FC236}">
                  <a16:creationId xmlns:a16="http://schemas.microsoft.com/office/drawing/2014/main" id="{3C6C8749-A045-4199-9990-E33448D3F751}"/>
                </a:ext>
              </a:extLst>
            </p:cNvPr>
            <p:cNvGrpSpPr/>
            <p:nvPr userDrawn="1"/>
          </p:nvGrpSpPr>
          <p:grpSpPr>
            <a:xfrm rot="21145992">
              <a:off x="11170" y="2947542"/>
              <a:ext cx="1888205" cy="1701448"/>
              <a:chOff x="5884197" y="3445640"/>
              <a:chExt cx="1888205" cy="1701448"/>
            </a:xfrm>
            <a:grpFill/>
          </p:grpSpPr>
          <p:cxnSp>
            <p:nvCxnSpPr>
              <p:cNvPr id="595" name="Straight Connector 594">
                <a:extLst>
                  <a:ext uri="{FF2B5EF4-FFF2-40B4-BE49-F238E27FC236}">
                    <a16:creationId xmlns:a16="http://schemas.microsoft.com/office/drawing/2014/main" id="{126B43C4-AA5C-466B-A4D7-E4947D23C6C8}"/>
                  </a:ext>
                </a:extLst>
              </p:cNvPr>
              <p:cNvCxnSpPr>
                <a:cxnSpLocks/>
              </p:cNvCxnSpPr>
              <p:nvPr/>
            </p:nvCxnSpPr>
            <p:spPr>
              <a:xfrm flipH="1" flipV="1">
                <a:off x="6045862" y="3579224"/>
                <a:ext cx="253165" cy="803438"/>
              </a:xfrm>
              <a:prstGeom prst="line">
                <a:avLst/>
              </a:prstGeom>
              <a:grpFill/>
              <a:ln w="3175">
                <a:gradFill>
                  <a:gsLst>
                    <a:gs pos="0">
                      <a:schemeClr val="accent1">
                        <a:lumMod val="90000"/>
                      </a:schemeClr>
                    </a:gs>
                    <a:gs pos="100000">
                      <a:schemeClr val="accent1">
                        <a:lumMod val="90000"/>
                      </a:schemeClr>
                    </a:gs>
                  </a:gsLst>
                  <a:lin ang="5400000" scaled="1"/>
                </a:gra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596" name="Straight Connector 595">
                <a:extLst>
                  <a:ext uri="{FF2B5EF4-FFF2-40B4-BE49-F238E27FC236}">
                    <a16:creationId xmlns:a16="http://schemas.microsoft.com/office/drawing/2014/main" id="{EF8481FF-8960-4663-B19F-D9CDB52C403E}"/>
                  </a:ext>
                </a:extLst>
              </p:cNvPr>
              <p:cNvCxnSpPr>
                <a:cxnSpLocks/>
              </p:cNvCxnSpPr>
              <p:nvPr/>
            </p:nvCxnSpPr>
            <p:spPr>
              <a:xfrm>
                <a:off x="6307804" y="4382663"/>
                <a:ext cx="754727" cy="113626"/>
              </a:xfrm>
              <a:prstGeom prst="line">
                <a:avLst/>
              </a:prstGeom>
              <a:grpFill/>
              <a:ln w="3175">
                <a:gradFill>
                  <a:gsLst>
                    <a:gs pos="0">
                      <a:schemeClr val="accent1">
                        <a:lumMod val="90000"/>
                      </a:schemeClr>
                    </a:gs>
                    <a:gs pos="100000">
                      <a:schemeClr val="accent1">
                        <a:lumMod val="90000"/>
                      </a:schemeClr>
                    </a:gs>
                  </a:gsLst>
                  <a:lin ang="5400000" scaled="1"/>
                </a:gra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597" name="Straight Connector 596">
                <a:extLst>
                  <a:ext uri="{FF2B5EF4-FFF2-40B4-BE49-F238E27FC236}">
                    <a16:creationId xmlns:a16="http://schemas.microsoft.com/office/drawing/2014/main" id="{1EA5EAAD-7E92-4F27-A934-CA20462C0835}"/>
                  </a:ext>
                </a:extLst>
              </p:cNvPr>
              <p:cNvCxnSpPr>
                <a:cxnSpLocks/>
              </p:cNvCxnSpPr>
              <p:nvPr/>
            </p:nvCxnSpPr>
            <p:spPr>
              <a:xfrm flipH="1">
                <a:off x="7053754" y="3560075"/>
                <a:ext cx="590803" cy="936214"/>
              </a:xfrm>
              <a:prstGeom prst="line">
                <a:avLst/>
              </a:prstGeom>
              <a:grpFill/>
              <a:ln w="3175">
                <a:gradFill>
                  <a:gsLst>
                    <a:gs pos="0">
                      <a:schemeClr val="accent1">
                        <a:lumMod val="90000"/>
                      </a:schemeClr>
                    </a:gs>
                    <a:gs pos="100000">
                      <a:schemeClr val="accent1">
                        <a:lumMod val="90000"/>
                      </a:schemeClr>
                    </a:gs>
                  </a:gsLst>
                  <a:lin ang="5400000" scaled="1"/>
                </a:gra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598" name="Straight Connector 597">
                <a:extLst>
                  <a:ext uri="{FF2B5EF4-FFF2-40B4-BE49-F238E27FC236}">
                    <a16:creationId xmlns:a16="http://schemas.microsoft.com/office/drawing/2014/main" id="{F1A68994-E636-4369-8632-C61BB42B8858}"/>
                  </a:ext>
                </a:extLst>
              </p:cNvPr>
              <p:cNvCxnSpPr>
                <a:cxnSpLocks/>
              </p:cNvCxnSpPr>
              <p:nvPr/>
            </p:nvCxnSpPr>
            <p:spPr>
              <a:xfrm flipH="1" flipV="1">
                <a:off x="7062531" y="4496289"/>
                <a:ext cx="286624" cy="650799"/>
              </a:xfrm>
              <a:prstGeom prst="line">
                <a:avLst/>
              </a:prstGeom>
              <a:grpFill/>
              <a:ln w="3175">
                <a:gradFill>
                  <a:gsLst>
                    <a:gs pos="0">
                      <a:schemeClr val="accent1">
                        <a:lumMod val="90000"/>
                      </a:schemeClr>
                    </a:gs>
                    <a:gs pos="100000">
                      <a:schemeClr val="accent1">
                        <a:lumMod val="90000"/>
                      </a:schemeClr>
                    </a:gs>
                  </a:gsLst>
                  <a:lin ang="5400000" scaled="1"/>
                </a:gra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599" name="Straight Connector 598">
                <a:extLst>
                  <a:ext uri="{FF2B5EF4-FFF2-40B4-BE49-F238E27FC236}">
                    <a16:creationId xmlns:a16="http://schemas.microsoft.com/office/drawing/2014/main" id="{D4348280-285C-4042-944D-B7F1315FD5CA}"/>
                  </a:ext>
                </a:extLst>
              </p:cNvPr>
              <p:cNvCxnSpPr>
                <a:cxnSpLocks/>
              </p:cNvCxnSpPr>
              <p:nvPr/>
            </p:nvCxnSpPr>
            <p:spPr>
              <a:xfrm flipV="1">
                <a:off x="5884197" y="4382663"/>
                <a:ext cx="414830" cy="315629"/>
              </a:xfrm>
              <a:prstGeom prst="line">
                <a:avLst/>
              </a:prstGeom>
              <a:grpFill/>
              <a:ln w="3175">
                <a:gradFill>
                  <a:gsLst>
                    <a:gs pos="0">
                      <a:schemeClr val="accent1">
                        <a:lumMod val="90000"/>
                      </a:schemeClr>
                    </a:gs>
                    <a:gs pos="100000">
                      <a:schemeClr val="accent1">
                        <a:lumMod val="90000"/>
                      </a:schemeClr>
                    </a:gs>
                  </a:gsLst>
                  <a:lin ang="5400000" scaled="1"/>
                </a:gra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600" name="Straight Connector 599">
                <a:extLst>
                  <a:ext uri="{FF2B5EF4-FFF2-40B4-BE49-F238E27FC236}">
                    <a16:creationId xmlns:a16="http://schemas.microsoft.com/office/drawing/2014/main" id="{2A7143A5-3F3D-42D3-990A-60C4FB011A6C}"/>
                  </a:ext>
                </a:extLst>
              </p:cNvPr>
              <p:cNvCxnSpPr>
                <a:cxnSpLocks/>
              </p:cNvCxnSpPr>
              <p:nvPr/>
            </p:nvCxnSpPr>
            <p:spPr>
              <a:xfrm flipH="1">
                <a:off x="7062531" y="4210875"/>
                <a:ext cx="709871" cy="285414"/>
              </a:xfrm>
              <a:prstGeom prst="line">
                <a:avLst/>
              </a:prstGeom>
              <a:grpFill/>
              <a:ln w="3175">
                <a:gradFill>
                  <a:gsLst>
                    <a:gs pos="0">
                      <a:schemeClr val="accent1">
                        <a:lumMod val="90000"/>
                      </a:schemeClr>
                    </a:gs>
                    <a:gs pos="100000">
                      <a:schemeClr val="accent1">
                        <a:lumMod val="90000"/>
                      </a:schemeClr>
                    </a:gs>
                  </a:gsLst>
                  <a:lin ang="5400000" scaled="1"/>
                </a:gradFill>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601" name="Oval 600">
                <a:extLst>
                  <a:ext uri="{FF2B5EF4-FFF2-40B4-BE49-F238E27FC236}">
                    <a16:creationId xmlns:a16="http://schemas.microsoft.com/office/drawing/2014/main" id="{FC667DF0-7462-4C4E-A1EB-6723D8DEA4DC}"/>
                  </a:ext>
                </a:extLst>
              </p:cNvPr>
              <p:cNvSpPr/>
              <p:nvPr/>
            </p:nvSpPr>
            <p:spPr>
              <a:xfrm>
                <a:off x="6925909" y="4353582"/>
                <a:ext cx="286624" cy="286624"/>
              </a:xfrm>
              <a:prstGeom prst="ellipse">
                <a:avLst/>
              </a:prstGeom>
              <a:grpFill/>
              <a:ln>
                <a:gradFill>
                  <a:gsLst>
                    <a:gs pos="0">
                      <a:schemeClr val="accent1">
                        <a:lumMod val="90000"/>
                      </a:schemeClr>
                    </a:gs>
                    <a:gs pos="100000">
                      <a:schemeClr val="accent1">
                        <a:lumMod val="9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2" name="Oval 601">
                <a:extLst>
                  <a:ext uri="{FF2B5EF4-FFF2-40B4-BE49-F238E27FC236}">
                    <a16:creationId xmlns:a16="http://schemas.microsoft.com/office/drawing/2014/main" id="{A55BF341-694B-46AC-8138-ED60700A89AC}"/>
                  </a:ext>
                </a:extLst>
              </p:cNvPr>
              <p:cNvSpPr/>
              <p:nvPr/>
            </p:nvSpPr>
            <p:spPr>
              <a:xfrm>
                <a:off x="7530122" y="3445640"/>
                <a:ext cx="228869" cy="228869"/>
              </a:xfrm>
              <a:prstGeom prst="ellipse">
                <a:avLst/>
              </a:prstGeom>
              <a:grpFill/>
              <a:ln>
                <a:gradFill>
                  <a:gsLst>
                    <a:gs pos="0">
                      <a:schemeClr val="accent1">
                        <a:lumMod val="90000"/>
                      </a:schemeClr>
                    </a:gs>
                    <a:gs pos="100000">
                      <a:schemeClr val="accent1">
                        <a:lumMod val="9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3" name="Oval 602">
                <a:extLst>
                  <a:ext uri="{FF2B5EF4-FFF2-40B4-BE49-F238E27FC236}">
                    <a16:creationId xmlns:a16="http://schemas.microsoft.com/office/drawing/2014/main" id="{0A062096-1FD1-449B-AC1F-449D34E3BFEF}"/>
                  </a:ext>
                </a:extLst>
              </p:cNvPr>
              <p:cNvSpPr/>
              <p:nvPr/>
            </p:nvSpPr>
            <p:spPr>
              <a:xfrm>
                <a:off x="6184592" y="4268228"/>
                <a:ext cx="228869" cy="228869"/>
              </a:xfrm>
              <a:prstGeom prst="ellipse">
                <a:avLst/>
              </a:prstGeom>
              <a:grpFill/>
              <a:ln>
                <a:gradFill>
                  <a:gsLst>
                    <a:gs pos="0">
                      <a:schemeClr val="accent1">
                        <a:lumMod val="90000"/>
                      </a:schemeClr>
                    </a:gs>
                    <a:gs pos="100000">
                      <a:schemeClr val="accent1">
                        <a:lumMod val="9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04" name="Group 603">
              <a:extLst>
                <a:ext uri="{FF2B5EF4-FFF2-40B4-BE49-F238E27FC236}">
                  <a16:creationId xmlns:a16="http://schemas.microsoft.com/office/drawing/2014/main" id="{A1924915-B223-4B30-8B2E-9BC80787DCDB}"/>
                </a:ext>
              </a:extLst>
            </p:cNvPr>
            <p:cNvGrpSpPr/>
            <p:nvPr userDrawn="1"/>
          </p:nvGrpSpPr>
          <p:grpSpPr>
            <a:xfrm>
              <a:off x="1353578" y="2112857"/>
              <a:ext cx="1202555" cy="888358"/>
              <a:chOff x="3442589" y="5410039"/>
              <a:chExt cx="1202555" cy="888358"/>
            </a:xfrm>
            <a:grpFill/>
          </p:grpSpPr>
          <p:sp>
            <p:nvSpPr>
              <p:cNvPr id="605" name="Oval 604">
                <a:extLst>
                  <a:ext uri="{FF2B5EF4-FFF2-40B4-BE49-F238E27FC236}">
                    <a16:creationId xmlns:a16="http://schemas.microsoft.com/office/drawing/2014/main" id="{5A887C32-719E-4702-9A77-90D16F5F2CEA}"/>
                  </a:ext>
                </a:extLst>
              </p:cNvPr>
              <p:cNvSpPr/>
              <p:nvPr/>
            </p:nvSpPr>
            <p:spPr>
              <a:xfrm>
                <a:off x="4194644" y="5845659"/>
                <a:ext cx="228869" cy="228869"/>
              </a:xfrm>
              <a:prstGeom prst="ellipse">
                <a:avLst/>
              </a:prstGeom>
              <a:grpFill/>
              <a:ln>
                <a:gradFill>
                  <a:gsLst>
                    <a:gs pos="0">
                      <a:schemeClr val="accent1">
                        <a:lumMod val="90000"/>
                      </a:schemeClr>
                    </a:gs>
                    <a:gs pos="100000">
                      <a:schemeClr val="accent1">
                        <a:lumMod val="9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06" name="Straight Connector 605">
                <a:extLst>
                  <a:ext uri="{FF2B5EF4-FFF2-40B4-BE49-F238E27FC236}">
                    <a16:creationId xmlns:a16="http://schemas.microsoft.com/office/drawing/2014/main" id="{2ED762E0-AA9D-4F79-B80D-16CBD7606AF6}"/>
                  </a:ext>
                </a:extLst>
              </p:cNvPr>
              <p:cNvCxnSpPr>
                <a:cxnSpLocks/>
              </p:cNvCxnSpPr>
              <p:nvPr/>
            </p:nvCxnSpPr>
            <p:spPr>
              <a:xfrm>
                <a:off x="3442589" y="5639826"/>
                <a:ext cx="867151" cy="320268"/>
              </a:xfrm>
              <a:prstGeom prst="line">
                <a:avLst/>
              </a:prstGeom>
              <a:grpFill/>
              <a:ln w="3175">
                <a:gradFill>
                  <a:gsLst>
                    <a:gs pos="0">
                      <a:schemeClr val="accent1">
                        <a:lumMod val="90000"/>
                      </a:schemeClr>
                    </a:gs>
                    <a:gs pos="100000">
                      <a:schemeClr val="accent1">
                        <a:lumMod val="90000"/>
                      </a:schemeClr>
                    </a:gs>
                  </a:gsLst>
                  <a:lin ang="5400000" scaled="1"/>
                </a:gra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607" name="Straight Connector 606">
                <a:extLst>
                  <a:ext uri="{FF2B5EF4-FFF2-40B4-BE49-F238E27FC236}">
                    <a16:creationId xmlns:a16="http://schemas.microsoft.com/office/drawing/2014/main" id="{C185762C-E4CF-45F2-84AF-C0829960ECBB}"/>
                  </a:ext>
                </a:extLst>
              </p:cNvPr>
              <p:cNvCxnSpPr>
                <a:cxnSpLocks/>
              </p:cNvCxnSpPr>
              <p:nvPr/>
            </p:nvCxnSpPr>
            <p:spPr>
              <a:xfrm>
                <a:off x="4309740" y="5960094"/>
                <a:ext cx="167702" cy="338303"/>
              </a:xfrm>
              <a:prstGeom prst="line">
                <a:avLst/>
              </a:prstGeom>
              <a:grpFill/>
              <a:ln w="3175">
                <a:gradFill>
                  <a:gsLst>
                    <a:gs pos="0">
                      <a:schemeClr val="accent1">
                        <a:lumMod val="90000"/>
                      </a:schemeClr>
                    </a:gs>
                    <a:gs pos="100000">
                      <a:schemeClr val="accent1">
                        <a:lumMod val="90000"/>
                      </a:schemeClr>
                    </a:gs>
                  </a:gsLst>
                  <a:lin ang="5400000" scaled="1"/>
                </a:gra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608" name="Straight Connector 607">
                <a:extLst>
                  <a:ext uri="{FF2B5EF4-FFF2-40B4-BE49-F238E27FC236}">
                    <a16:creationId xmlns:a16="http://schemas.microsoft.com/office/drawing/2014/main" id="{73A98454-8982-498C-9F59-0412661C0DC9}"/>
                  </a:ext>
                </a:extLst>
              </p:cNvPr>
              <p:cNvCxnSpPr>
                <a:cxnSpLocks/>
              </p:cNvCxnSpPr>
              <p:nvPr/>
            </p:nvCxnSpPr>
            <p:spPr>
              <a:xfrm flipV="1">
                <a:off x="4309740" y="5410039"/>
                <a:ext cx="335404" cy="550055"/>
              </a:xfrm>
              <a:prstGeom prst="line">
                <a:avLst/>
              </a:prstGeom>
              <a:grpFill/>
              <a:ln w="3175">
                <a:gradFill>
                  <a:gsLst>
                    <a:gs pos="0">
                      <a:schemeClr val="accent1">
                        <a:lumMod val="90000"/>
                      </a:schemeClr>
                    </a:gs>
                    <a:gs pos="100000">
                      <a:schemeClr val="accent1">
                        <a:lumMod val="90000"/>
                      </a:schemeClr>
                    </a:gs>
                  </a:gsLst>
                  <a:lin ang="5400000" scaled="1"/>
                </a:gradFill>
                <a:headEnd type="oval" w="lg" len="lg"/>
                <a:tailEnd type="oval" w="lg" len="lg"/>
              </a:ln>
            </p:spPr>
            <p:style>
              <a:lnRef idx="1">
                <a:schemeClr val="accent1"/>
              </a:lnRef>
              <a:fillRef idx="0">
                <a:schemeClr val="accent1"/>
              </a:fillRef>
              <a:effectRef idx="0">
                <a:schemeClr val="accent1"/>
              </a:effectRef>
              <a:fontRef idx="minor">
                <a:schemeClr val="tx1"/>
              </a:fontRef>
            </p:style>
          </p:cxnSp>
        </p:grpSp>
        <p:grpSp>
          <p:nvGrpSpPr>
            <p:cNvPr id="609" name="Group 608">
              <a:extLst>
                <a:ext uri="{FF2B5EF4-FFF2-40B4-BE49-F238E27FC236}">
                  <a16:creationId xmlns:a16="http://schemas.microsoft.com/office/drawing/2014/main" id="{03E1A37F-B18B-4A1C-A237-8DCAAAD6E531}"/>
                </a:ext>
              </a:extLst>
            </p:cNvPr>
            <p:cNvGrpSpPr/>
            <p:nvPr userDrawn="1"/>
          </p:nvGrpSpPr>
          <p:grpSpPr>
            <a:xfrm rot="15049643">
              <a:off x="2364573" y="5496095"/>
              <a:ext cx="1202555" cy="888358"/>
              <a:chOff x="3442589" y="5410039"/>
              <a:chExt cx="1202555" cy="888358"/>
            </a:xfrm>
            <a:grpFill/>
          </p:grpSpPr>
          <p:sp>
            <p:nvSpPr>
              <p:cNvPr id="610" name="Oval 609">
                <a:extLst>
                  <a:ext uri="{FF2B5EF4-FFF2-40B4-BE49-F238E27FC236}">
                    <a16:creationId xmlns:a16="http://schemas.microsoft.com/office/drawing/2014/main" id="{DFDFEFCE-8802-46F8-B845-D8EDBCD53A5C}"/>
                  </a:ext>
                </a:extLst>
              </p:cNvPr>
              <p:cNvSpPr/>
              <p:nvPr/>
            </p:nvSpPr>
            <p:spPr>
              <a:xfrm>
                <a:off x="4194644" y="5845659"/>
                <a:ext cx="228869" cy="228869"/>
              </a:xfrm>
              <a:prstGeom prst="ellipse">
                <a:avLst/>
              </a:prstGeom>
              <a:grpFill/>
              <a:ln>
                <a:gradFill>
                  <a:gsLst>
                    <a:gs pos="0">
                      <a:schemeClr val="accent1">
                        <a:lumMod val="90000"/>
                      </a:schemeClr>
                    </a:gs>
                    <a:gs pos="100000">
                      <a:schemeClr val="accent1">
                        <a:lumMod val="9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11" name="Straight Connector 610">
                <a:extLst>
                  <a:ext uri="{FF2B5EF4-FFF2-40B4-BE49-F238E27FC236}">
                    <a16:creationId xmlns:a16="http://schemas.microsoft.com/office/drawing/2014/main" id="{D185E355-1F2D-44BE-B900-5F9F037EBF3D}"/>
                  </a:ext>
                </a:extLst>
              </p:cNvPr>
              <p:cNvCxnSpPr>
                <a:cxnSpLocks/>
              </p:cNvCxnSpPr>
              <p:nvPr/>
            </p:nvCxnSpPr>
            <p:spPr>
              <a:xfrm>
                <a:off x="3442589" y="5639826"/>
                <a:ext cx="867151" cy="320268"/>
              </a:xfrm>
              <a:prstGeom prst="line">
                <a:avLst/>
              </a:prstGeom>
              <a:grpFill/>
              <a:ln w="3175">
                <a:gradFill>
                  <a:gsLst>
                    <a:gs pos="0">
                      <a:schemeClr val="accent1">
                        <a:lumMod val="90000"/>
                      </a:schemeClr>
                    </a:gs>
                    <a:gs pos="100000">
                      <a:schemeClr val="accent1">
                        <a:lumMod val="90000"/>
                      </a:schemeClr>
                    </a:gs>
                  </a:gsLst>
                  <a:lin ang="5400000" scaled="1"/>
                </a:gra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612" name="Straight Connector 611">
                <a:extLst>
                  <a:ext uri="{FF2B5EF4-FFF2-40B4-BE49-F238E27FC236}">
                    <a16:creationId xmlns:a16="http://schemas.microsoft.com/office/drawing/2014/main" id="{9D98C8B1-41B9-4874-942A-C66E906E8201}"/>
                  </a:ext>
                </a:extLst>
              </p:cNvPr>
              <p:cNvCxnSpPr>
                <a:cxnSpLocks/>
              </p:cNvCxnSpPr>
              <p:nvPr/>
            </p:nvCxnSpPr>
            <p:spPr>
              <a:xfrm>
                <a:off x="4309740" y="5960094"/>
                <a:ext cx="167702" cy="338303"/>
              </a:xfrm>
              <a:prstGeom prst="line">
                <a:avLst/>
              </a:prstGeom>
              <a:grpFill/>
              <a:ln w="3175">
                <a:gradFill>
                  <a:gsLst>
                    <a:gs pos="0">
                      <a:schemeClr val="accent1">
                        <a:lumMod val="90000"/>
                      </a:schemeClr>
                    </a:gs>
                    <a:gs pos="100000">
                      <a:schemeClr val="accent1">
                        <a:lumMod val="90000"/>
                      </a:schemeClr>
                    </a:gs>
                  </a:gsLst>
                  <a:lin ang="5400000" scaled="1"/>
                </a:gra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613" name="Straight Connector 612">
                <a:extLst>
                  <a:ext uri="{FF2B5EF4-FFF2-40B4-BE49-F238E27FC236}">
                    <a16:creationId xmlns:a16="http://schemas.microsoft.com/office/drawing/2014/main" id="{49EABE8B-C98C-49E2-9DD2-FBC3FAAFBB88}"/>
                  </a:ext>
                </a:extLst>
              </p:cNvPr>
              <p:cNvCxnSpPr>
                <a:cxnSpLocks/>
              </p:cNvCxnSpPr>
              <p:nvPr/>
            </p:nvCxnSpPr>
            <p:spPr>
              <a:xfrm flipV="1">
                <a:off x="4309740" y="5410039"/>
                <a:ext cx="335404" cy="550055"/>
              </a:xfrm>
              <a:prstGeom prst="line">
                <a:avLst/>
              </a:prstGeom>
              <a:grpFill/>
              <a:ln w="3175">
                <a:gradFill>
                  <a:gsLst>
                    <a:gs pos="0">
                      <a:schemeClr val="accent1">
                        <a:lumMod val="90000"/>
                      </a:schemeClr>
                    </a:gs>
                    <a:gs pos="100000">
                      <a:schemeClr val="accent1">
                        <a:lumMod val="90000"/>
                      </a:schemeClr>
                    </a:gs>
                  </a:gsLst>
                  <a:lin ang="5400000" scaled="1"/>
                </a:gradFill>
                <a:headEnd type="oval" w="lg" len="lg"/>
                <a:tailEnd type="oval" w="lg" len="lg"/>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2567680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6_Images and Contents Layout">
    <p:spTree>
      <p:nvGrpSpPr>
        <p:cNvPr id="1" name=""/>
        <p:cNvGrpSpPr/>
        <p:nvPr/>
      </p:nvGrpSpPr>
      <p:grpSpPr>
        <a:xfrm>
          <a:off x="0" y="0"/>
          <a:ext cx="0" cy="0"/>
          <a:chOff x="0" y="0"/>
          <a:chExt cx="0" cy="0"/>
        </a:xfrm>
      </p:grpSpPr>
      <p:sp>
        <p:nvSpPr>
          <p:cNvPr id="4" name="Picture Placeholder 2"/>
          <p:cNvSpPr>
            <a:spLocks noGrp="1"/>
          </p:cNvSpPr>
          <p:nvPr>
            <p:ph type="pic" idx="14" hasCustomPrompt="1"/>
          </p:nvPr>
        </p:nvSpPr>
        <p:spPr>
          <a:xfrm>
            <a:off x="4372416" y="1897460"/>
            <a:ext cx="3240000" cy="3240000"/>
          </a:xfrm>
          <a:prstGeom prst="rect">
            <a:avLst/>
          </a:prstGeom>
          <a:solidFill>
            <a:schemeClr val="bg1">
              <a:lumMod val="95000"/>
            </a:schemeClr>
          </a:solidFill>
        </p:spPr>
        <p:txBody>
          <a:bodyPr anchor="ctr"/>
          <a:lstStyle>
            <a:lvl1pPr marL="0" indent="0" algn="ctr">
              <a:buNone/>
              <a:defRPr sz="1200">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6" name="Picture Placeholder 2"/>
          <p:cNvSpPr>
            <a:spLocks noGrp="1"/>
          </p:cNvSpPr>
          <p:nvPr>
            <p:ph type="pic" idx="15" hasCustomPrompt="1"/>
          </p:nvPr>
        </p:nvSpPr>
        <p:spPr>
          <a:xfrm>
            <a:off x="800617" y="2221460"/>
            <a:ext cx="2592000" cy="2592000"/>
          </a:xfrm>
          <a:prstGeom prst="rect">
            <a:avLst/>
          </a:prstGeom>
          <a:solidFill>
            <a:schemeClr val="bg1">
              <a:lumMod val="95000"/>
            </a:schemeClr>
          </a:solidFill>
          <a:ln w="38100">
            <a:solidFill>
              <a:schemeClr val="accent2"/>
            </a:solidFill>
          </a:ln>
        </p:spPr>
        <p:txBody>
          <a:bodyPr anchor="ctr"/>
          <a:lstStyle>
            <a:lvl1pPr marL="0" indent="0" algn="ctr">
              <a:buNone/>
              <a:defRPr sz="1200">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7" name="Picture Placeholder 2"/>
          <p:cNvSpPr>
            <a:spLocks noGrp="1"/>
          </p:cNvSpPr>
          <p:nvPr>
            <p:ph type="pic" idx="16" hasCustomPrompt="1"/>
          </p:nvPr>
        </p:nvSpPr>
        <p:spPr>
          <a:xfrm>
            <a:off x="8816014" y="2221460"/>
            <a:ext cx="2592000" cy="2592000"/>
          </a:xfrm>
          <a:prstGeom prst="rect">
            <a:avLst/>
          </a:prstGeom>
          <a:solidFill>
            <a:schemeClr val="bg1">
              <a:lumMod val="95000"/>
            </a:schemeClr>
          </a:solidFill>
          <a:ln w="38100">
            <a:solidFill>
              <a:schemeClr val="accent4"/>
            </a:solidFill>
          </a:ln>
        </p:spPr>
        <p:txBody>
          <a:bodyPr anchor="ctr"/>
          <a:lstStyle>
            <a:lvl1pPr marL="0" indent="0" algn="ctr">
              <a:buNone/>
              <a:defRPr sz="1200">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8" name="제목 1">
            <a:extLst>
              <a:ext uri="{FF2B5EF4-FFF2-40B4-BE49-F238E27FC236}">
                <a16:creationId xmlns:a16="http://schemas.microsoft.com/office/drawing/2014/main" id="{75F8091E-F1D1-4432-A03D-CA0EF01ADACA}"/>
              </a:ext>
            </a:extLst>
          </p:cNvPr>
          <p:cNvSpPr>
            <a:spLocks noGrp="1"/>
          </p:cNvSpPr>
          <p:nvPr>
            <p:ph type="title" hasCustomPrompt="1"/>
          </p:nvPr>
        </p:nvSpPr>
        <p:spPr>
          <a:xfrm>
            <a:off x="0" y="260648"/>
            <a:ext cx="12192000" cy="504056"/>
          </a:xfrm>
          <a:prstGeom prst="rect">
            <a:avLst/>
          </a:prstGeom>
        </p:spPr>
        <p:txBody>
          <a:bodyPr anchor="ctr">
            <a:noAutofit/>
          </a:bodyPr>
          <a:lstStyle>
            <a:lvl1pPr algn="ctr">
              <a:defRPr sz="3600" b="0" baseline="0">
                <a:solidFill>
                  <a:schemeClr val="tx1">
                    <a:lumMod val="75000"/>
                    <a:lumOff val="25000"/>
                  </a:schemeClr>
                </a:solidFill>
              </a:defRPr>
            </a:lvl1pPr>
          </a:lstStyle>
          <a:p>
            <a:r>
              <a:rPr lang="en-US" altLang="ko-KR" dirty="0"/>
              <a:t>BASIC LAYOUT</a:t>
            </a:r>
            <a:endParaRPr lang="ko-KR" altLang="en-US" dirty="0"/>
          </a:p>
        </p:txBody>
      </p:sp>
      <p:sp>
        <p:nvSpPr>
          <p:cNvPr id="9" name="텍스트 개체 틀 2">
            <a:extLst>
              <a:ext uri="{FF2B5EF4-FFF2-40B4-BE49-F238E27FC236}">
                <a16:creationId xmlns:a16="http://schemas.microsoft.com/office/drawing/2014/main" id="{0B231A61-2323-46B3-86EA-6D772A043A46}"/>
              </a:ext>
            </a:extLst>
          </p:cNvPr>
          <p:cNvSpPr>
            <a:spLocks noGrp="1"/>
          </p:cNvSpPr>
          <p:nvPr>
            <p:ph type="body" sz="quarter" idx="41" hasCustomPrompt="1"/>
          </p:nvPr>
        </p:nvSpPr>
        <p:spPr>
          <a:xfrm>
            <a:off x="0" y="790582"/>
            <a:ext cx="12192000" cy="216024"/>
          </a:xfrm>
          <a:prstGeom prst="rect">
            <a:avLst/>
          </a:prstGeom>
        </p:spPr>
        <p:txBody>
          <a:bodyPr anchor="ctr"/>
          <a:lstStyle>
            <a:lvl1pPr marL="0" marR="0" indent="0" algn="ctr" defTabSz="914400" rtl="0" eaLnBrk="1" fontAlgn="auto" latinLnBrk="1" hangingPunct="1">
              <a:lnSpc>
                <a:spcPct val="90000"/>
              </a:lnSpc>
              <a:spcBef>
                <a:spcPts val="1000"/>
              </a:spcBef>
              <a:spcAft>
                <a:spcPts val="0"/>
              </a:spcAft>
              <a:buClrTx/>
              <a:buSzTx/>
              <a:buFontTx/>
              <a:buNone/>
              <a:tabLst/>
              <a:defRPr sz="1200">
                <a:solidFill>
                  <a:schemeClr val="tx1">
                    <a:lumMod val="75000"/>
                    <a:lumOff val="25000"/>
                  </a:schemeClr>
                </a:solidFill>
              </a:defRPr>
            </a:lvl1pPr>
          </a:lstStyle>
          <a:p>
            <a:pPr marL="0" marR="0" lvl="0" indent="0" algn="ctr" defTabSz="914400" rtl="0" eaLnBrk="1" fontAlgn="auto" latinLnBrk="1" hangingPunct="1">
              <a:lnSpc>
                <a:spcPct val="90000"/>
              </a:lnSpc>
              <a:spcBef>
                <a:spcPts val="1000"/>
              </a:spcBef>
              <a:spcAft>
                <a:spcPts val="0"/>
              </a:spcAft>
              <a:buClrTx/>
              <a:buSzTx/>
              <a:buFontTx/>
              <a:buNone/>
              <a:tabLst/>
              <a:defRPr/>
            </a:pPr>
            <a:r>
              <a:rPr lang="en-US" altLang="ko-KR" dirty="0"/>
              <a:t>Subtitle in this line</a:t>
            </a:r>
            <a:endParaRPr lang="ko-KR" altLang="en-US" dirty="0"/>
          </a:p>
        </p:txBody>
      </p:sp>
    </p:spTree>
    <p:extLst>
      <p:ext uri="{BB962C8B-B14F-4D97-AF65-F5344CB8AC3E}">
        <p14:creationId xmlns:p14="http://schemas.microsoft.com/office/powerpoint/2010/main" val="13153239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ontents slide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287255"/>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42318680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PNG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28377447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itchFamily="34" charset="0"/>
                <a:cs typeface="Arial" pitchFamily="34" charset="0"/>
              </a:rPr>
              <a:t>www.allppt.com</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282339950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Agenda Layout">
    <p:spTree>
      <p:nvGrpSpPr>
        <p:cNvPr id="1" name=""/>
        <p:cNvGrpSpPr/>
        <p:nvPr/>
      </p:nvGrpSpPr>
      <p:grpSpPr>
        <a:xfrm>
          <a:off x="0" y="0"/>
          <a:ext cx="0" cy="0"/>
          <a:chOff x="0" y="0"/>
          <a:chExt cx="0" cy="0"/>
        </a:xfrm>
      </p:grpSpPr>
      <p:sp>
        <p:nvSpPr>
          <p:cNvPr id="14" name="Right Triangle 13"/>
          <p:cNvSpPr/>
          <p:nvPr userDrawn="1"/>
        </p:nvSpPr>
        <p:spPr>
          <a:xfrm rot="10800000">
            <a:off x="10351098" y="0"/>
            <a:ext cx="1840903" cy="685800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Right Triangle 7"/>
          <p:cNvSpPr/>
          <p:nvPr userDrawn="1"/>
        </p:nvSpPr>
        <p:spPr>
          <a:xfrm>
            <a:off x="1" y="0"/>
            <a:ext cx="1840903" cy="685800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p:cNvSpPr/>
          <p:nvPr userDrawn="1"/>
        </p:nvSpPr>
        <p:spPr>
          <a:xfrm>
            <a:off x="1840904" y="1316765"/>
            <a:ext cx="9727705" cy="499255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2" name="Picture 2" descr="G:\002-KIMS BUSINESS\007-02-Googleslidesppt\02-GSppt-Contents-Kim\20170429\06-\item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82715" y="975128"/>
            <a:ext cx="2622557" cy="2255312"/>
          </a:xfrm>
          <a:prstGeom prst="rect">
            <a:avLst/>
          </a:prstGeom>
          <a:noFill/>
          <a:scene3d>
            <a:camera prst="orthographicFront">
              <a:rot lat="0" lon="0" rev="60000"/>
            </a:camera>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38972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asic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527381" y="164638"/>
            <a:ext cx="9313035" cy="768085"/>
          </a:xfrm>
          <a:prstGeom prst="rect">
            <a:avLst/>
          </a:prstGeom>
        </p:spPr>
        <p:txBody>
          <a:bodyPr anchor="ctr"/>
          <a:lstStyle>
            <a:lvl1pPr marL="0" indent="0" algn="l">
              <a:buNone/>
              <a:defRPr sz="48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6" name="Rectangle 5"/>
          <p:cNvSpPr/>
          <p:nvPr userDrawn="1"/>
        </p:nvSpPr>
        <p:spPr>
          <a:xfrm>
            <a:off x="0" y="228246"/>
            <a:ext cx="288032" cy="1066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3" name="Obraz 2">
            <a:extLst>
              <a:ext uri="{FF2B5EF4-FFF2-40B4-BE49-F238E27FC236}">
                <a16:creationId xmlns:a16="http://schemas.microsoft.com/office/drawing/2014/main" id="{F740E054-DBB9-452D-A1B8-96C893AE4CA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36427" y="182395"/>
            <a:ext cx="2074279" cy="1134371"/>
          </a:xfrm>
          <a:prstGeom prst="rect">
            <a:avLst/>
          </a:prstGeom>
        </p:spPr>
      </p:pic>
    </p:spTree>
    <p:extLst>
      <p:ext uri="{BB962C8B-B14F-4D97-AF65-F5344CB8AC3E}">
        <p14:creationId xmlns:p14="http://schemas.microsoft.com/office/powerpoint/2010/main" val="37534997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Basic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1871532" y="740702"/>
            <a:ext cx="9505057" cy="768085"/>
          </a:xfrm>
          <a:prstGeom prst="rect">
            <a:avLst/>
          </a:prstGeom>
        </p:spPr>
        <p:txBody>
          <a:bodyPr anchor="ctr"/>
          <a:lstStyle>
            <a:lvl1pPr marL="0" indent="0" algn="l">
              <a:buNone/>
              <a:defRPr sz="48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1871532" y="1508787"/>
            <a:ext cx="9505057" cy="384043"/>
          </a:xfrm>
          <a:prstGeom prst="rect">
            <a:avLst/>
          </a:prstGeom>
        </p:spPr>
        <p:txBody>
          <a:bodyPr anchor="ctr"/>
          <a:lstStyle>
            <a:lvl1pPr marL="0" indent="0" algn="l">
              <a:buNone/>
              <a:defRPr sz="1867" b="0" baseline="0">
                <a:solidFill>
                  <a:schemeClr val="tx1">
                    <a:lumMod val="75000"/>
                    <a:lumOff val="25000"/>
                  </a:schemeClr>
                </a:solidFill>
                <a:latin typeface="Arial" pitchFamily="34" charset="0"/>
                <a:cs typeface="Arial" pitchFamily="34" charset="0"/>
              </a:defRPr>
            </a:lvl1pPr>
          </a:lstStyle>
          <a:p>
            <a:pPr lvl="0"/>
            <a:r>
              <a:rPr lang="en-US" altLang="ko-KR" dirty="0"/>
              <a:t>Insert the title of your subtitle Here</a:t>
            </a:r>
          </a:p>
        </p:txBody>
      </p:sp>
      <p:sp>
        <p:nvSpPr>
          <p:cNvPr id="9" name="Rectangle 8"/>
          <p:cNvSpPr/>
          <p:nvPr userDrawn="1"/>
        </p:nvSpPr>
        <p:spPr>
          <a:xfrm>
            <a:off x="1223799" y="548680"/>
            <a:ext cx="10344811" cy="576064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8" name="Picture 2" descr="G:\002-KIMS BUSINESS\007-02-Googleslidesppt\02-GSppt-Contents-Kim\20170429\06-\item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24551" y="253562"/>
            <a:ext cx="2129487" cy="1831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22453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Images and Contents Layout">
    <p:spTree>
      <p:nvGrpSpPr>
        <p:cNvPr id="1" name=""/>
        <p:cNvGrpSpPr/>
        <p:nvPr/>
      </p:nvGrpSpPr>
      <p:grpSpPr>
        <a:xfrm>
          <a:off x="0" y="0"/>
          <a:ext cx="0" cy="0"/>
          <a:chOff x="0" y="0"/>
          <a:chExt cx="0" cy="0"/>
        </a:xfrm>
      </p:grpSpPr>
      <p:sp>
        <p:nvSpPr>
          <p:cNvPr id="7" name="Rectangle 6"/>
          <p:cNvSpPr/>
          <p:nvPr userDrawn="1"/>
        </p:nvSpPr>
        <p:spPr>
          <a:xfrm>
            <a:off x="3526715" y="1316765"/>
            <a:ext cx="3840427" cy="489654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Rectangle 7"/>
          <p:cNvSpPr/>
          <p:nvPr userDrawn="1"/>
        </p:nvSpPr>
        <p:spPr>
          <a:xfrm>
            <a:off x="7678176" y="1316765"/>
            <a:ext cx="3840427" cy="489654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Picture Placeholder 2"/>
          <p:cNvSpPr>
            <a:spLocks noGrp="1"/>
          </p:cNvSpPr>
          <p:nvPr>
            <p:ph type="pic" idx="1" hasCustomPrompt="1"/>
          </p:nvPr>
        </p:nvSpPr>
        <p:spPr>
          <a:xfrm>
            <a:off x="5469931" y="740701"/>
            <a:ext cx="1920213" cy="2496277"/>
          </a:xfrm>
          <a:prstGeom prst="rect">
            <a:avLst/>
          </a:prstGeom>
          <a:solidFill>
            <a:schemeClr val="bg1">
              <a:lumMod val="95000"/>
            </a:schemeClr>
          </a:solidFill>
          <a:ln w="25400">
            <a:noFill/>
          </a:ln>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15" name="Picture Placeholder 2"/>
          <p:cNvSpPr>
            <a:spLocks noGrp="1"/>
          </p:cNvSpPr>
          <p:nvPr>
            <p:ph type="pic" idx="10" hasCustomPrompt="1"/>
          </p:nvPr>
        </p:nvSpPr>
        <p:spPr>
          <a:xfrm>
            <a:off x="9621392" y="740701"/>
            <a:ext cx="1920213" cy="2496277"/>
          </a:xfrm>
          <a:prstGeom prst="rect">
            <a:avLst/>
          </a:prstGeom>
          <a:solidFill>
            <a:schemeClr val="bg1">
              <a:lumMod val="95000"/>
            </a:schemeClr>
          </a:solidFill>
          <a:ln w="25400">
            <a:noFill/>
          </a:ln>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Tree>
    <p:extLst>
      <p:ext uri="{BB962C8B-B14F-4D97-AF65-F5344CB8AC3E}">
        <p14:creationId xmlns:p14="http://schemas.microsoft.com/office/powerpoint/2010/main" val="9425581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Images and Contents Layout">
    <p:spTree>
      <p:nvGrpSpPr>
        <p:cNvPr id="1" name=""/>
        <p:cNvGrpSpPr/>
        <p:nvPr/>
      </p:nvGrpSpPr>
      <p:grpSpPr>
        <a:xfrm>
          <a:off x="0" y="0"/>
          <a:ext cx="0" cy="0"/>
          <a:chOff x="0" y="0"/>
          <a:chExt cx="0" cy="0"/>
        </a:xfrm>
      </p:grpSpPr>
      <p:pic>
        <p:nvPicPr>
          <p:cNvPr id="5" name="Picture 2" descr="D:\Fullppt\005-PNG이미지\노트북.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51739" y="1508787"/>
            <a:ext cx="6144683" cy="3125285"/>
          </a:xfrm>
          <a:prstGeom prst="rect">
            <a:avLst/>
          </a:prstGeom>
          <a:noFill/>
          <a:extLst>
            <a:ext uri="{909E8E84-426E-40DD-AFC4-6F175D3DCCD1}">
              <a14:hiddenFill xmlns:a14="http://schemas.microsoft.com/office/drawing/2010/main">
                <a:solidFill>
                  <a:srgbClr val="FFFFFF"/>
                </a:solidFill>
              </a14:hiddenFill>
            </a:ext>
          </a:extLst>
        </p:spPr>
      </p:pic>
      <p:sp>
        <p:nvSpPr>
          <p:cNvPr id="6" name="Picture Placeholder 2"/>
          <p:cNvSpPr>
            <a:spLocks noGrp="1"/>
          </p:cNvSpPr>
          <p:nvPr>
            <p:ph type="pic" idx="1" hasCustomPrompt="1"/>
          </p:nvPr>
        </p:nvSpPr>
        <p:spPr>
          <a:xfrm>
            <a:off x="1103446" y="1904331"/>
            <a:ext cx="2946039" cy="2177917"/>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pic>
        <p:nvPicPr>
          <p:cNvPr id="7" name="Picture 2" descr="D:\Fullppt\005-PNG이미지\모니터.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020577" y="1753211"/>
            <a:ext cx="3840427" cy="3412973"/>
          </a:xfrm>
          <a:prstGeom prst="rect">
            <a:avLst/>
          </a:prstGeom>
          <a:noFill/>
          <a:extLst>
            <a:ext uri="{909E8E84-426E-40DD-AFC4-6F175D3DCCD1}">
              <a14:hiddenFill xmlns:a14="http://schemas.microsoft.com/office/drawing/2010/main">
                <a:solidFill>
                  <a:srgbClr val="FFFFFF"/>
                </a:solidFill>
              </a14:hiddenFill>
            </a:ext>
          </a:extLst>
        </p:spPr>
      </p:pic>
      <p:sp>
        <p:nvSpPr>
          <p:cNvPr id="8" name="Picture Placeholder 2"/>
          <p:cNvSpPr>
            <a:spLocks noGrp="1"/>
          </p:cNvSpPr>
          <p:nvPr>
            <p:ph type="pic" idx="14" hasCustomPrompt="1"/>
          </p:nvPr>
        </p:nvSpPr>
        <p:spPr>
          <a:xfrm>
            <a:off x="8172764" y="1904331"/>
            <a:ext cx="3528163" cy="2135684"/>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pic>
        <p:nvPicPr>
          <p:cNvPr id="9" name="Picture 2" descr="D:\Fullppt\PNG이미지\핸드폰2.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882365" y="1778808"/>
            <a:ext cx="2304256" cy="2790408"/>
          </a:xfrm>
          <a:prstGeom prst="rect">
            <a:avLst/>
          </a:prstGeom>
          <a:noFill/>
          <a:extLst>
            <a:ext uri="{909E8E84-426E-40DD-AFC4-6F175D3DCCD1}">
              <a14:hiddenFill xmlns:a14="http://schemas.microsoft.com/office/drawing/2010/main">
                <a:solidFill>
                  <a:srgbClr val="FFFFFF"/>
                </a:solidFill>
              </a14:hiddenFill>
            </a:ext>
          </a:extLst>
        </p:spPr>
      </p:pic>
      <p:sp>
        <p:nvSpPr>
          <p:cNvPr id="12" name="Picture Placeholder 2"/>
          <p:cNvSpPr>
            <a:spLocks noGrp="1"/>
          </p:cNvSpPr>
          <p:nvPr>
            <p:ph type="pic" idx="15" hasCustomPrompt="1"/>
          </p:nvPr>
        </p:nvSpPr>
        <p:spPr>
          <a:xfrm>
            <a:off x="5446670" y="1904331"/>
            <a:ext cx="1328909" cy="2052756"/>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16" name="Text Placeholder 9"/>
          <p:cNvSpPr>
            <a:spLocks noGrp="1"/>
          </p:cNvSpPr>
          <p:nvPr>
            <p:ph type="body" sz="quarter" idx="10" hasCustomPrompt="1"/>
          </p:nvPr>
        </p:nvSpPr>
        <p:spPr>
          <a:xfrm>
            <a:off x="527381" y="164638"/>
            <a:ext cx="9313035" cy="768085"/>
          </a:xfrm>
          <a:prstGeom prst="rect">
            <a:avLst/>
          </a:prstGeom>
        </p:spPr>
        <p:txBody>
          <a:bodyPr anchor="ctr"/>
          <a:lstStyle>
            <a:lvl1pPr marL="0" indent="0" algn="l">
              <a:buNone/>
              <a:defRPr sz="48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7" name="Text Placeholder 9"/>
          <p:cNvSpPr>
            <a:spLocks noGrp="1"/>
          </p:cNvSpPr>
          <p:nvPr>
            <p:ph type="body" sz="quarter" idx="11" hasCustomPrompt="1"/>
          </p:nvPr>
        </p:nvSpPr>
        <p:spPr>
          <a:xfrm>
            <a:off x="527381" y="932723"/>
            <a:ext cx="9313035" cy="384043"/>
          </a:xfrm>
          <a:prstGeom prst="rect">
            <a:avLst/>
          </a:prstGeom>
        </p:spPr>
        <p:txBody>
          <a:bodyPr anchor="ctr"/>
          <a:lstStyle>
            <a:lvl1pPr marL="0" indent="0" algn="l">
              <a:buNone/>
              <a:defRPr sz="1867"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pic>
        <p:nvPicPr>
          <p:cNvPr id="18" name="Picture 2" descr="G:\002-KIMS BUSINESS\007-02-Googleslidesppt\02-GSppt-Contents-Kim\20170429\06-\item01.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0335420" y="164637"/>
            <a:ext cx="1705528" cy="1536171"/>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p:cNvSpPr/>
          <p:nvPr userDrawn="1"/>
        </p:nvSpPr>
        <p:spPr>
          <a:xfrm>
            <a:off x="0" y="228246"/>
            <a:ext cx="288032" cy="1066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5170503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Images and Contents Layout">
    <p:spTree>
      <p:nvGrpSpPr>
        <p:cNvPr id="1" name=""/>
        <p:cNvGrpSpPr/>
        <p:nvPr/>
      </p:nvGrpSpPr>
      <p:grpSpPr>
        <a:xfrm>
          <a:off x="0" y="0"/>
          <a:ext cx="0" cy="0"/>
          <a:chOff x="0" y="0"/>
          <a:chExt cx="0" cy="0"/>
        </a:xfrm>
      </p:grpSpPr>
      <p:pic>
        <p:nvPicPr>
          <p:cNvPr id="5" name="Picture 2" descr="D:\Fullppt\PNG이미지\핸드폰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29912" y="1892829"/>
            <a:ext cx="4122739" cy="4992555"/>
          </a:xfrm>
          <a:prstGeom prst="rect">
            <a:avLst/>
          </a:prstGeom>
          <a:noFill/>
          <a:extLst>
            <a:ext uri="{909E8E84-426E-40DD-AFC4-6F175D3DCCD1}">
              <a14:hiddenFill xmlns:a14="http://schemas.microsoft.com/office/drawing/2010/main">
                <a:solidFill>
                  <a:srgbClr val="FFFFFF"/>
                </a:solidFill>
              </a14:hiddenFill>
            </a:ext>
          </a:extLst>
        </p:spPr>
      </p:pic>
      <p:sp>
        <p:nvSpPr>
          <p:cNvPr id="6" name="Picture Placeholder 2"/>
          <p:cNvSpPr>
            <a:spLocks noGrp="1"/>
          </p:cNvSpPr>
          <p:nvPr>
            <p:ph type="pic" idx="1" hasCustomPrompt="1"/>
          </p:nvPr>
        </p:nvSpPr>
        <p:spPr>
          <a:xfrm>
            <a:off x="8846566" y="2071997"/>
            <a:ext cx="2377665" cy="3672761"/>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7" name="Text Placeholder 9"/>
          <p:cNvSpPr>
            <a:spLocks noGrp="1"/>
          </p:cNvSpPr>
          <p:nvPr>
            <p:ph type="body" sz="quarter" idx="10" hasCustomPrompt="1"/>
          </p:nvPr>
        </p:nvSpPr>
        <p:spPr>
          <a:xfrm>
            <a:off x="527381" y="164638"/>
            <a:ext cx="9313035" cy="768085"/>
          </a:xfrm>
          <a:prstGeom prst="rect">
            <a:avLst/>
          </a:prstGeom>
        </p:spPr>
        <p:txBody>
          <a:bodyPr anchor="ctr"/>
          <a:lstStyle>
            <a:lvl1pPr marL="0" indent="0" algn="l">
              <a:buNone/>
              <a:defRPr sz="48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8" name="Text Placeholder 9"/>
          <p:cNvSpPr>
            <a:spLocks noGrp="1"/>
          </p:cNvSpPr>
          <p:nvPr>
            <p:ph type="body" sz="quarter" idx="11" hasCustomPrompt="1"/>
          </p:nvPr>
        </p:nvSpPr>
        <p:spPr>
          <a:xfrm>
            <a:off x="527381" y="932723"/>
            <a:ext cx="9313035" cy="384043"/>
          </a:xfrm>
          <a:prstGeom prst="rect">
            <a:avLst/>
          </a:prstGeom>
        </p:spPr>
        <p:txBody>
          <a:bodyPr anchor="ctr"/>
          <a:lstStyle>
            <a:lvl1pPr marL="0" indent="0" algn="l">
              <a:buNone/>
              <a:defRPr sz="1867"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pic>
        <p:nvPicPr>
          <p:cNvPr id="9" name="Picture 2" descr="G:\002-KIMS BUSINESS\007-02-Googleslidesppt\02-GSppt-Contents-Kim\20170429\06-\item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335420" y="164637"/>
            <a:ext cx="1705528" cy="1536171"/>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userDrawn="1"/>
        </p:nvSpPr>
        <p:spPr>
          <a:xfrm>
            <a:off x="0" y="228246"/>
            <a:ext cx="288032" cy="1066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7934109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Style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41207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Images and Contents Layout">
    <p:spTree>
      <p:nvGrpSpPr>
        <p:cNvPr id="1" name=""/>
        <p:cNvGrpSpPr/>
        <p:nvPr/>
      </p:nvGrpSpPr>
      <p:grpSpPr>
        <a:xfrm>
          <a:off x="0" y="0"/>
          <a:ext cx="0" cy="0"/>
          <a:chOff x="0" y="0"/>
          <a:chExt cx="0" cy="0"/>
        </a:xfrm>
      </p:grpSpPr>
      <p:pic>
        <p:nvPicPr>
          <p:cNvPr id="5" name="Picture 2" descr="D:\Fullppt\005-PNG이미지\모니터.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695733" y="1616315"/>
            <a:ext cx="4416491" cy="3924920"/>
          </a:xfrm>
          <a:prstGeom prst="rect">
            <a:avLst/>
          </a:prstGeom>
          <a:noFill/>
          <a:extLst>
            <a:ext uri="{909E8E84-426E-40DD-AFC4-6F175D3DCCD1}">
              <a14:hiddenFill xmlns:a14="http://schemas.microsoft.com/office/drawing/2010/main">
                <a:solidFill>
                  <a:srgbClr val="FFFFFF"/>
                </a:solidFill>
              </a14:hiddenFill>
            </a:ext>
          </a:extLst>
        </p:spPr>
      </p:pic>
      <p:sp>
        <p:nvSpPr>
          <p:cNvPr id="6" name="Picture Placeholder 2"/>
          <p:cNvSpPr>
            <a:spLocks noGrp="1"/>
          </p:cNvSpPr>
          <p:nvPr>
            <p:ph type="pic" idx="14" hasCustomPrompt="1"/>
          </p:nvPr>
        </p:nvSpPr>
        <p:spPr>
          <a:xfrm>
            <a:off x="3875286" y="1757275"/>
            <a:ext cx="4057388" cy="2456037"/>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Tree>
    <p:extLst>
      <p:ext uri="{BB962C8B-B14F-4D97-AF65-F5344CB8AC3E}">
        <p14:creationId xmlns:p14="http://schemas.microsoft.com/office/powerpoint/2010/main" val="41285690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_Images and Contents Layout">
    <p:spTree>
      <p:nvGrpSpPr>
        <p:cNvPr id="1" name=""/>
        <p:cNvGrpSpPr/>
        <p:nvPr/>
      </p:nvGrpSpPr>
      <p:grpSpPr>
        <a:xfrm>
          <a:off x="0" y="0"/>
          <a:ext cx="0" cy="0"/>
          <a:chOff x="0" y="0"/>
          <a:chExt cx="0" cy="0"/>
        </a:xfrm>
      </p:grpSpPr>
      <p:sp>
        <p:nvSpPr>
          <p:cNvPr id="5" name="Picture Placeholder 2"/>
          <p:cNvSpPr>
            <a:spLocks noGrp="1"/>
          </p:cNvSpPr>
          <p:nvPr>
            <p:ph type="pic" idx="13" hasCustomPrompt="1"/>
          </p:nvPr>
        </p:nvSpPr>
        <p:spPr>
          <a:xfrm>
            <a:off x="0" y="0"/>
            <a:ext cx="3936000" cy="2280000"/>
          </a:xfrm>
          <a:prstGeom prst="rect">
            <a:avLst/>
          </a:prstGeom>
          <a:solidFill>
            <a:schemeClr val="bg1">
              <a:lumMod val="95000"/>
            </a:schemeClr>
          </a:solidFill>
        </p:spPr>
        <p:txBody>
          <a:bodyPr anchor="ctr"/>
          <a:lstStyle>
            <a:lvl1pPr marL="0" indent="0" algn="ctr">
              <a:buNone/>
              <a:defRPr sz="1600" b="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6" name="Picture Placeholder 2"/>
          <p:cNvSpPr>
            <a:spLocks noGrp="1"/>
          </p:cNvSpPr>
          <p:nvPr>
            <p:ph type="pic" idx="16" hasCustomPrompt="1"/>
          </p:nvPr>
        </p:nvSpPr>
        <p:spPr>
          <a:xfrm>
            <a:off x="0" y="4578000"/>
            <a:ext cx="3936000" cy="2280000"/>
          </a:xfrm>
          <a:prstGeom prst="rect">
            <a:avLst/>
          </a:prstGeom>
          <a:solidFill>
            <a:schemeClr val="bg1">
              <a:lumMod val="95000"/>
            </a:schemeClr>
          </a:solidFill>
        </p:spPr>
        <p:txBody>
          <a:bodyPr anchor="ctr"/>
          <a:lstStyle>
            <a:lvl1pPr marL="0" indent="0" algn="ctr">
              <a:buNone/>
              <a:defRPr sz="1600" b="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7" name="Picture Placeholder 2"/>
          <p:cNvSpPr>
            <a:spLocks noGrp="1"/>
          </p:cNvSpPr>
          <p:nvPr>
            <p:ph type="pic" idx="17" hasCustomPrompt="1"/>
          </p:nvPr>
        </p:nvSpPr>
        <p:spPr>
          <a:xfrm>
            <a:off x="4128000" y="0"/>
            <a:ext cx="3936000" cy="2280000"/>
          </a:xfrm>
          <a:prstGeom prst="rect">
            <a:avLst/>
          </a:prstGeom>
          <a:solidFill>
            <a:schemeClr val="bg1">
              <a:lumMod val="95000"/>
            </a:schemeClr>
          </a:solidFill>
        </p:spPr>
        <p:txBody>
          <a:bodyPr anchor="ctr"/>
          <a:lstStyle>
            <a:lvl1pPr marL="0" indent="0" algn="ctr">
              <a:buNone/>
              <a:defRPr sz="1600" b="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8" name="Picture Placeholder 2"/>
          <p:cNvSpPr>
            <a:spLocks noGrp="1"/>
          </p:cNvSpPr>
          <p:nvPr>
            <p:ph type="pic" idx="18" hasCustomPrompt="1"/>
          </p:nvPr>
        </p:nvSpPr>
        <p:spPr>
          <a:xfrm>
            <a:off x="4128000" y="4578000"/>
            <a:ext cx="3936000" cy="2280000"/>
          </a:xfrm>
          <a:prstGeom prst="rect">
            <a:avLst/>
          </a:prstGeom>
          <a:solidFill>
            <a:schemeClr val="bg1">
              <a:lumMod val="95000"/>
            </a:schemeClr>
          </a:solidFill>
        </p:spPr>
        <p:txBody>
          <a:bodyPr anchor="ctr"/>
          <a:lstStyle>
            <a:lvl1pPr marL="0" indent="0" algn="ctr">
              <a:buNone/>
              <a:defRPr sz="1600" b="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9" name="Picture Placeholder 2"/>
          <p:cNvSpPr>
            <a:spLocks noGrp="1"/>
          </p:cNvSpPr>
          <p:nvPr>
            <p:ph type="pic" idx="19" hasCustomPrompt="1"/>
          </p:nvPr>
        </p:nvSpPr>
        <p:spPr>
          <a:xfrm>
            <a:off x="8256000" y="0"/>
            <a:ext cx="3936000" cy="2280000"/>
          </a:xfrm>
          <a:prstGeom prst="rect">
            <a:avLst/>
          </a:prstGeom>
          <a:solidFill>
            <a:schemeClr val="bg1">
              <a:lumMod val="95000"/>
            </a:schemeClr>
          </a:solidFill>
        </p:spPr>
        <p:txBody>
          <a:bodyPr anchor="ctr"/>
          <a:lstStyle>
            <a:lvl1pPr marL="0" indent="0" algn="ctr">
              <a:buNone/>
              <a:defRPr sz="1600" b="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12" name="Picture Placeholder 2"/>
          <p:cNvSpPr>
            <a:spLocks noGrp="1"/>
          </p:cNvSpPr>
          <p:nvPr>
            <p:ph type="pic" idx="20" hasCustomPrompt="1"/>
          </p:nvPr>
        </p:nvSpPr>
        <p:spPr>
          <a:xfrm>
            <a:off x="8256000" y="4578000"/>
            <a:ext cx="3936000" cy="2280000"/>
          </a:xfrm>
          <a:prstGeom prst="rect">
            <a:avLst/>
          </a:prstGeom>
          <a:solidFill>
            <a:schemeClr val="bg1">
              <a:lumMod val="95000"/>
            </a:schemeClr>
          </a:solidFill>
        </p:spPr>
        <p:txBody>
          <a:bodyPr anchor="ctr"/>
          <a:lstStyle>
            <a:lvl1pPr marL="0" indent="0" algn="ctr">
              <a:buNone/>
              <a:defRPr sz="1600" b="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Tree>
    <p:extLst>
      <p:ext uri="{BB962C8B-B14F-4D97-AF65-F5344CB8AC3E}">
        <p14:creationId xmlns:p14="http://schemas.microsoft.com/office/powerpoint/2010/main" val="82767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5_Images and Contents Layout">
    <p:spTree>
      <p:nvGrpSpPr>
        <p:cNvPr id="1" name=""/>
        <p:cNvGrpSpPr/>
        <p:nvPr/>
      </p:nvGrpSpPr>
      <p:grpSpPr>
        <a:xfrm>
          <a:off x="0" y="0"/>
          <a:ext cx="0" cy="0"/>
          <a:chOff x="0" y="0"/>
          <a:chExt cx="0" cy="0"/>
        </a:xfrm>
      </p:grpSpPr>
      <p:sp>
        <p:nvSpPr>
          <p:cNvPr id="5" name="Picture Placeholder 2"/>
          <p:cNvSpPr>
            <a:spLocks noGrp="1"/>
          </p:cNvSpPr>
          <p:nvPr>
            <p:ph type="pic" idx="12" hasCustomPrompt="1"/>
          </p:nvPr>
        </p:nvSpPr>
        <p:spPr>
          <a:xfrm>
            <a:off x="6096000" y="0"/>
            <a:ext cx="6096000" cy="6858000"/>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Tree>
    <p:extLst>
      <p:ext uri="{BB962C8B-B14F-4D97-AF65-F5344CB8AC3E}">
        <p14:creationId xmlns:p14="http://schemas.microsoft.com/office/powerpoint/2010/main" val="31983737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6_Images and Contents Layout">
    <p:spTree>
      <p:nvGrpSpPr>
        <p:cNvPr id="1" name=""/>
        <p:cNvGrpSpPr/>
        <p:nvPr/>
      </p:nvGrpSpPr>
      <p:grpSpPr>
        <a:xfrm>
          <a:off x="0" y="0"/>
          <a:ext cx="0" cy="0"/>
          <a:chOff x="0" y="0"/>
          <a:chExt cx="0" cy="0"/>
        </a:xfrm>
      </p:grpSpPr>
      <p:sp>
        <p:nvSpPr>
          <p:cNvPr id="5" name="Picture Placeholder 2"/>
          <p:cNvSpPr>
            <a:spLocks noGrp="1"/>
          </p:cNvSpPr>
          <p:nvPr>
            <p:ph type="pic" idx="12" hasCustomPrompt="1"/>
          </p:nvPr>
        </p:nvSpPr>
        <p:spPr>
          <a:xfrm>
            <a:off x="6192011" y="0"/>
            <a:ext cx="5999989" cy="4101075"/>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6" name="Picture Placeholder 2"/>
          <p:cNvSpPr>
            <a:spLocks noGrp="1"/>
          </p:cNvSpPr>
          <p:nvPr>
            <p:ph type="pic" idx="13" hasCustomPrompt="1"/>
          </p:nvPr>
        </p:nvSpPr>
        <p:spPr>
          <a:xfrm>
            <a:off x="0" y="0"/>
            <a:ext cx="5999989" cy="4101075"/>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Your Picture Here</a:t>
            </a:r>
            <a:endParaRPr lang="ko-KR" altLang="en-US" dirty="0"/>
          </a:p>
        </p:txBody>
      </p:sp>
      <p:sp>
        <p:nvSpPr>
          <p:cNvPr id="2" name="Rectangle 1"/>
          <p:cNvSpPr/>
          <p:nvPr userDrawn="1"/>
        </p:nvSpPr>
        <p:spPr>
          <a:xfrm>
            <a:off x="0" y="4232696"/>
            <a:ext cx="12192000" cy="26253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Tree>
    <p:extLst>
      <p:ext uri="{BB962C8B-B14F-4D97-AF65-F5344CB8AC3E}">
        <p14:creationId xmlns:p14="http://schemas.microsoft.com/office/powerpoint/2010/main" val="16862961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7_Images and Contents Layout">
    <p:spTree>
      <p:nvGrpSpPr>
        <p:cNvPr id="1" name=""/>
        <p:cNvGrpSpPr/>
        <p:nvPr/>
      </p:nvGrpSpPr>
      <p:grpSpPr>
        <a:xfrm>
          <a:off x="0" y="0"/>
          <a:ext cx="0" cy="0"/>
          <a:chOff x="0" y="0"/>
          <a:chExt cx="0" cy="0"/>
        </a:xfrm>
      </p:grpSpPr>
      <p:sp>
        <p:nvSpPr>
          <p:cNvPr id="5" name="Picture Placeholder 2"/>
          <p:cNvSpPr>
            <a:spLocks noGrp="1"/>
          </p:cNvSpPr>
          <p:nvPr>
            <p:ph type="pic" idx="1" hasCustomPrompt="1"/>
          </p:nvPr>
        </p:nvSpPr>
        <p:spPr>
          <a:xfrm>
            <a:off x="776909" y="1690757"/>
            <a:ext cx="2592288" cy="4810584"/>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Insert Your Image</a:t>
            </a:r>
            <a:endParaRPr lang="ko-KR" altLang="en-US" dirty="0"/>
          </a:p>
        </p:txBody>
      </p:sp>
      <p:sp>
        <p:nvSpPr>
          <p:cNvPr id="6" name="Picture Placeholder 2"/>
          <p:cNvSpPr>
            <a:spLocks noGrp="1"/>
          </p:cNvSpPr>
          <p:nvPr>
            <p:ph type="pic" idx="10" hasCustomPrompt="1"/>
          </p:nvPr>
        </p:nvSpPr>
        <p:spPr>
          <a:xfrm>
            <a:off x="3456524" y="1700510"/>
            <a:ext cx="2592288" cy="3207445"/>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Insert Your Image</a:t>
            </a:r>
            <a:endParaRPr lang="ko-KR" altLang="en-US" dirty="0"/>
          </a:p>
        </p:txBody>
      </p:sp>
      <p:sp>
        <p:nvSpPr>
          <p:cNvPr id="7" name="Picture Placeholder 2"/>
          <p:cNvSpPr>
            <a:spLocks noGrp="1"/>
          </p:cNvSpPr>
          <p:nvPr>
            <p:ph type="pic" idx="11" hasCustomPrompt="1"/>
          </p:nvPr>
        </p:nvSpPr>
        <p:spPr>
          <a:xfrm>
            <a:off x="6136139" y="1700509"/>
            <a:ext cx="2592288" cy="2061971"/>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Insert Your Image</a:t>
            </a:r>
            <a:endParaRPr lang="ko-KR" altLang="en-US" dirty="0"/>
          </a:p>
        </p:txBody>
      </p:sp>
      <p:sp>
        <p:nvSpPr>
          <p:cNvPr id="8" name="Picture Placeholder 2"/>
          <p:cNvSpPr>
            <a:spLocks noGrp="1"/>
          </p:cNvSpPr>
          <p:nvPr>
            <p:ph type="pic" idx="12" hasCustomPrompt="1"/>
          </p:nvPr>
        </p:nvSpPr>
        <p:spPr>
          <a:xfrm>
            <a:off x="8815753" y="1700510"/>
            <a:ext cx="2592288" cy="4800831"/>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Insert Your Image</a:t>
            </a:r>
            <a:endParaRPr lang="ko-KR" altLang="en-US" dirty="0"/>
          </a:p>
        </p:txBody>
      </p:sp>
      <p:sp>
        <p:nvSpPr>
          <p:cNvPr id="9" name="Rectangle 8"/>
          <p:cNvSpPr/>
          <p:nvPr userDrawn="1"/>
        </p:nvSpPr>
        <p:spPr>
          <a:xfrm>
            <a:off x="3456524" y="4977719"/>
            <a:ext cx="2592000" cy="152362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
        <p:nvSpPr>
          <p:cNvPr id="12" name="Rectangle 11"/>
          <p:cNvSpPr/>
          <p:nvPr userDrawn="1"/>
        </p:nvSpPr>
        <p:spPr>
          <a:xfrm>
            <a:off x="6136139" y="3817041"/>
            <a:ext cx="2592000" cy="26843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a:p>
        </p:txBody>
      </p:sp>
      <p:sp>
        <p:nvSpPr>
          <p:cNvPr id="13" name="Text Placeholder 9"/>
          <p:cNvSpPr>
            <a:spLocks noGrp="1"/>
          </p:cNvSpPr>
          <p:nvPr>
            <p:ph type="body" sz="quarter" idx="13" hasCustomPrompt="1"/>
          </p:nvPr>
        </p:nvSpPr>
        <p:spPr>
          <a:xfrm>
            <a:off x="527381" y="164638"/>
            <a:ext cx="9313035" cy="768085"/>
          </a:xfrm>
          <a:prstGeom prst="rect">
            <a:avLst/>
          </a:prstGeom>
        </p:spPr>
        <p:txBody>
          <a:bodyPr anchor="ctr"/>
          <a:lstStyle>
            <a:lvl1pPr marL="0" indent="0" algn="l">
              <a:buNone/>
              <a:defRPr sz="48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4" name="Text Placeholder 9"/>
          <p:cNvSpPr>
            <a:spLocks noGrp="1"/>
          </p:cNvSpPr>
          <p:nvPr>
            <p:ph type="body" sz="quarter" idx="14" hasCustomPrompt="1"/>
          </p:nvPr>
        </p:nvSpPr>
        <p:spPr>
          <a:xfrm>
            <a:off x="527381" y="932723"/>
            <a:ext cx="9313035" cy="384043"/>
          </a:xfrm>
          <a:prstGeom prst="rect">
            <a:avLst/>
          </a:prstGeom>
        </p:spPr>
        <p:txBody>
          <a:bodyPr anchor="ctr"/>
          <a:lstStyle>
            <a:lvl1pPr marL="0" indent="0" algn="l">
              <a:buNone/>
              <a:defRPr sz="1867"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pic>
        <p:nvPicPr>
          <p:cNvPr id="15" name="Picture 2" descr="G:\002-KIMS BUSINESS\007-02-Googleslidesppt\02-GSppt-Contents-Kim\20170429\06-\item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335420" y="164637"/>
            <a:ext cx="1705528" cy="1536171"/>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p:cNvSpPr/>
          <p:nvPr userDrawn="1"/>
        </p:nvSpPr>
        <p:spPr>
          <a:xfrm>
            <a:off x="0" y="228246"/>
            <a:ext cx="288032" cy="1066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943876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8_Images and Contents Layout">
    <p:spTree>
      <p:nvGrpSpPr>
        <p:cNvPr id="1" name=""/>
        <p:cNvGrpSpPr/>
        <p:nvPr/>
      </p:nvGrpSpPr>
      <p:grpSpPr>
        <a:xfrm>
          <a:off x="0" y="0"/>
          <a:ext cx="0" cy="0"/>
          <a:chOff x="0" y="0"/>
          <a:chExt cx="0" cy="0"/>
        </a:xfrm>
      </p:grpSpPr>
      <p:sp>
        <p:nvSpPr>
          <p:cNvPr id="6" name="Picture Placeholder 2"/>
          <p:cNvSpPr>
            <a:spLocks noGrp="1"/>
          </p:cNvSpPr>
          <p:nvPr>
            <p:ph type="pic" idx="10" hasCustomPrompt="1"/>
          </p:nvPr>
        </p:nvSpPr>
        <p:spPr>
          <a:xfrm>
            <a:off x="7275607" y="1947407"/>
            <a:ext cx="2976000" cy="2976000"/>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Insert Your Image</a:t>
            </a:r>
            <a:endParaRPr lang="ko-KR" altLang="en-US" dirty="0"/>
          </a:p>
        </p:txBody>
      </p:sp>
      <p:sp>
        <p:nvSpPr>
          <p:cNvPr id="8" name="Picture Placeholder 2"/>
          <p:cNvSpPr>
            <a:spLocks noGrp="1"/>
          </p:cNvSpPr>
          <p:nvPr>
            <p:ph type="pic" idx="11" hasCustomPrompt="1"/>
          </p:nvPr>
        </p:nvSpPr>
        <p:spPr>
          <a:xfrm>
            <a:off x="10272000" y="4938000"/>
            <a:ext cx="1920000" cy="1920000"/>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Insert Your Image</a:t>
            </a:r>
            <a:endParaRPr lang="ko-KR" altLang="en-US" dirty="0"/>
          </a:p>
        </p:txBody>
      </p:sp>
      <p:sp>
        <p:nvSpPr>
          <p:cNvPr id="9" name="Picture Placeholder 2"/>
          <p:cNvSpPr>
            <a:spLocks noGrp="1"/>
          </p:cNvSpPr>
          <p:nvPr>
            <p:ph type="pic" idx="12" hasCustomPrompt="1"/>
          </p:nvPr>
        </p:nvSpPr>
        <p:spPr>
          <a:xfrm>
            <a:off x="5323711" y="12813"/>
            <a:ext cx="1920000" cy="1920000"/>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Insert Your Image</a:t>
            </a:r>
            <a:endParaRPr lang="ko-KR" altLang="en-US" dirty="0"/>
          </a:p>
        </p:txBody>
      </p:sp>
    </p:spTree>
    <p:extLst>
      <p:ext uri="{BB962C8B-B14F-4D97-AF65-F5344CB8AC3E}">
        <p14:creationId xmlns:p14="http://schemas.microsoft.com/office/powerpoint/2010/main" val="84705454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9_Images and Contents Layout">
    <p:spTree>
      <p:nvGrpSpPr>
        <p:cNvPr id="1" name=""/>
        <p:cNvGrpSpPr/>
        <p:nvPr/>
      </p:nvGrpSpPr>
      <p:grpSpPr>
        <a:xfrm>
          <a:off x="0" y="0"/>
          <a:ext cx="0" cy="0"/>
          <a:chOff x="0" y="0"/>
          <a:chExt cx="0" cy="0"/>
        </a:xfrm>
      </p:grpSpPr>
      <p:sp>
        <p:nvSpPr>
          <p:cNvPr id="5" name="Picture Placeholder 2"/>
          <p:cNvSpPr>
            <a:spLocks noGrp="1"/>
          </p:cNvSpPr>
          <p:nvPr>
            <p:ph type="pic" idx="1" hasCustomPrompt="1"/>
          </p:nvPr>
        </p:nvSpPr>
        <p:spPr>
          <a:xfrm>
            <a:off x="0" y="3621021"/>
            <a:ext cx="12192000" cy="3236979"/>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Insert Your Image</a:t>
            </a:r>
            <a:endParaRPr lang="ko-KR" altLang="en-US" dirty="0"/>
          </a:p>
        </p:txBody>
      </p:sp>
    </p:spTree>
    <p:extLst>
      <p:ext uri="{BB962C8B-B14F-4D97-AF65-F5344CB8AC3E}">
        <p14:creationId xmlns:p14="http://schemas.microsoft.com/office/powerpoint/2010/main" val="240228303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hapes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8" y="12347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r>
              <a:rPr lang="en-US" altLang="ko-KR" dirty="0"/>
              <a:t>Fully Editable Shapes</a:t>
            </a:r>
          </a:p>
        </p:txBody>
      </p:sp>
    </p:spTree>
    <p:extLst>
      <p:ext uri="{BB962C8B-B14F-4D97-AF65-F5344CB8AC3E}">
        <p14:creationId xmlns:p14="http://schemas.microsoft.com/office/powerpoint/2010/main" val="1367316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icon se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64638"/>
            <a:ext cx="12192000" cy="768085"/>
          </a:xfrm>
          <a:prstGeom prst="rect">
            <a:avLst/>
          </a:prstGeom>
        </p:spPr>
        <p:txBody>
          <a:bodyPr anchor="ctr"/>
          <a:lstStyle>
            <a:lvl1pPr marL="0" indent="0" algn="ctr">
              <a:buNone/>
              <a:defRPr sz="4800" b="0" baseline="0">
                <a:solidFill>
                  <a:schemeClr val="tx1">
                    <a:lumMod val="75000"/>
                    <a:lumOff val="25000"/>
                  </a:schemeClr>
                </a:solidFill>
                <a:latin typeface="+mj-lt"/>
                <a:cs typeface="Arial" pitchFamily="34" charset="0"/>
              </a:defRPr>
            </a:lvl1pPr>
          </a:lstStyle>
          <a:p>
            <a:pPr lvl="0"/>
            <a:r>
              <a:rPr lang="en-US" altLang="ko-KR" dirty="0"/>
              <a:t>ICON SETS LAYOUT</a:t>
            </a:r>
          </a:p>
        </p:txBody>
      </p:sp>
      <p:grpSp>
        <p:nvGrpSpPr>
          <p:cNvPr id="5" name="Group 4"/>
          <p:cNvGrpSpPr/>
          <p:nvPr userDrawn="1"/>
        </p:nvGrpSpPr>
        <p:grpSpPr>
          <a:xfrm>
            <a:off x="472011" y="1508786"/>
            <a:ext cx="3799787" cy="4865561"/>
            <a:chOff x="354008" y="1131589"/>
            <a:chExt cx="2849840" cy="3649171"/>
          </a:xfrm>
        </p:grpSpPr>
        <p:sp>
          <p:nvSpPr>
            <p:cNvPr id="6" name="Rounded Rectangle 5"/>
            <p:cNvSpPr/>
            <p:nvPr/>
          </p:nvSpPr>
          <p:spPr>
            <a:xfrm>
              <a:off x="354008" y="1131589"/>
              <a:ext cx="2849840" cy="364917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
          <p:nvSpPr>
            <p:cNvPr id="9" name="Rounded Rectangle 8"/>
            <p:cNvSpPr/>
            <p:nvPr/>
          </p:nvSpPr>
          <p:spPr>
            <a:xfrm>
              <a:off x="531932" y="1347500"/>
              <a:ext cx="108520" cy="3240473"/>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bg1"/>
                </a:solidFill>
              </a:endParaRPr>
            </a:p>
          </p:txBody>
        </p:sp>
        <p:sp>
          <p:nvSpPr>
            <p:cNvPr id="12" name="Half Frame 11"/>
            <p:cNvSpPr/>
            <p:nvPr/>
          </p:nvSpPr>
          <p:spPr>
            <a:xfrm rot="5400000">
              <a:off x="2592642" y="1238201"/>
              <a:ext cx="502331" cy="502331"/>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solidFill>
                  <a:schemeClr val="tx1"/>
                </a:solidFill>
              </a:endParaRPr>
            </a:p>
          </p:txBody>
        </p:sp>
      </p:grpSp>
    </p:spTree>
    <p:extLst>
      <p:ext uri="{BB962C8B-B14F-4D97-AF65-F5344CB8AC3E}">
        <p14:creationId xmlns:p14="http://schemas.microsoft.com/office/powerpoint/2010/main" val="17438774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Rectangle 5"/>
          <p:cNvSpPr/>
          <p:nvPr userDrawn="1"/>
        </p:nvSpPr>
        <p:spPr>
          <a:xfrm>
            <a:off x="1" y="0"/>
            <a:ext cx="2159561" cy="6858000"/>
          </a:xfrm>
          <a:prstGeom prst="rect">
            <a:avLst/>
          </a:prstGeom>
          <a:gradFill>
            <a:gsLst>
              <a:gs pos="42000">
                <a:srgbClr val="F6F6F6">
                  <a:lumMod val="97000"/>
                </a:srgbClr>
              </a:gs>
              <a:gs pos="0">
                <a:schemeClr val="bg1">
                  <a:lumMod val="92000"/>
                </a:schemeClr>
              </a:gs>
              <a:gs pos="100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dirty="0"/>
          </a:p>
        </p:txBody>
      </p:sp>
      <p:cxnSp>
        <p:nvCxnSpPr>
          <p:cNvPr id="9" name="Straight Arrow Connector 8"/>
          <p:cNvCxnSpPr>
            <a:cxnSpLocks/>
          </p:cNvCxnSpPr>
          <p:nvPr userDrawn="1"/>
        </p:nvCxnSpPr>
        <p:spPr>
          <a:xfrm>
            <a:off x="1974079" y="6421464"/>
            <a:ext cx="10217920" cy="0"/>
          </a:xfrm>
          <a:prstGeom prst="straightConnector1">
            <a:avLst/>
          </a:prstGeom>
          <a:ln w="1905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userDrawn="1"/>
        </p:nvCxnSpPr>
        <p:spPr>
          <a:xfrm>
            <a:off x="1" y="380289"/>
            <a:ext cx="12191999" cy="0"/>
          </a:xfrm>
          <a:prstGeom prst="straightConnector1">
            <a:avLst/>
          </a:prstGeom>
          <a:ln w="19050">
            <a:solidFill>
              <a:srgbClr val="C00000"/>
            </a:solidFill>
            <a:tailEnd type="none"/>
          </a:ln>
        </p:spPr>
        <p:style>
          <a:lnRef idx="1">
            <a:schemeClr val="accent1"/>
          </a:lnRef>
          <a:fillRef idx="0">
            <a:schemeClr val="accent1"/>
          </a:fillRef>
          <a:effectRef idx="0">
            <a:schemeClr val="accent1"/>
          </a:effectRef>
          <a:fontRef idx="minor">
            <a:schemeClr val="tx1"/>
          </a:fontRef>
        </p:style>
      </p:cxnSp>
      <p:pic>
        <p:nvPicPr>
          <p:cNvPr id="5" name="Obraz 4">
            <a:extLst>
              <a:ext uri="{FF2B5EF4-FFF2-40B4-BE49-F238E27FC236}">
                <a16:creationId xmlns:a16="http://schemas.microsoft.com/office/drawing/2014/main" id="{277CB51F-16F0-4D1E-91A2-773E343B453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5562" y="5937634"/>
            <a:ext cx="1682956" cy="920366"/>
          </a:xfrm>
          <a:prstGeom prst="rect">
            <a:avLst/>
          </a:prstGeom>
        </p:spPr>
      </p:pic>
      <p:cxnSp>
        <p:nvCxnSpPr>
          <p:cNvPr id="14" name="Straight Arrow Connector 8">
            <a:extLst>
              <a:ext uri="{FF2B5EF4-FFF2-40B4-BE49-F238E27FC236}">
                <a16:creationId xmlns:a16="http://schemas.microsoft.com/office/drawing/2014/main" id="{5575828B-EDC7-495B-902D-30E1224E0008}"/>
              </a:ext>
            </a:extLst>
          </p:cNvPr>
          <p:cNvCxnSpPr>
            <a:cxnSpLocks/>
          </p:cNvCxnSpPr>
          <p:nvPr userDrawn="1"/>
        </p:nvCxnSpPr>
        <p:spPr>
          <a:xfrm>
            <a:off x="11565652" y="6774831"/>
            <a:ext cx="417006" cy="0"/>
          </a:xfrm>
          <a:prstGeom prst="straightConnector1">
            <a:avLst/>
          </a:prstGeom>
          <a:ln w="19050">
            <a:solidFill>
              <a:srgbClr val="C00000"/>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9081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tyle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342791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Układ niestandardowy">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77370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Style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5948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Style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5234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ntents slide layout">
    <p:spTree>
      <p:nvGrpSpPr>
        <p:cNvPr id="1" name=""/>
        <p:cNvGrpSpPr/>
        <p:nvPr/>
      </p:nvGrpSpPr>
      <p:grpSpPr>
        <a:xfrm>
          <a:off x="0" y="0"/>
          <a:ext cx="0" cy="0"/>
          <a:chOff x="0" y="0"/>
          <a:chExt cx="0" cy="0"/>
        </a:xfrm>
      </p:grpSpPr>
      <p:sp>
        <p:nvSpPr>
          <p:cNvPr id="8" name="Oval 2">
            <a:extLst>
              <a:ext uri="{FF2B5EF4-FFF2-40B4-BE49-F238E27FC236}">
                <a16:creationId xmlns:a16="http://schemas.microsoft.com/office/drawing/2014/main" id="{F3FFAF36-2C4B-400A-925A-732215955DA6}"/>
              </a:ext>
            </a:extLst>
          </p:cNvPr>
          <p:cNvSpPr/>
          <p:nvPr userDrawn="1"/>
        </p:nvSpPr>
        <p:spPr>
          <a:xfrm rot="19437896">
            <a:off x="1838780" y="2362240"/>
            <a:ext cx="1511918" cy="1385050"/>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noFill/>
          <a:ln w="12700">
            <a:solidFill>
              <a:schemeClr val="bg1">
                <a:lumMod val="65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9" name="Oval 2">
            <a:extLst>
              <a:ext uri="{FF2B5EF4-FFF2-40B4-BE49-F238E27FC236}">
                <a16:creationId xmlns:a16="http://schemas.microsoft.com/office/drawing/2014/main" id="{B378E988-CF50-42D9-BB8A-C7CC41B0FF82}"/>
              </a:ext>
            </a:extLst>
          </p:cNvPr>
          <p:cNvSpPr/>
          <p:nvPr userDrawn="1"/>
        </p:nvSpPr>
        <p:spPr>
          <a:xfrm rot="3709911">
            <a:off x="2854980" y="1774880"/>
            <a:ext cx="747626" cy="684890"/>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95000"/>
              <a:alpha val="60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10" name="Oval 2">
            <a:extLst>
              <a:ext uri="{FF2B5EF4-FFF2-40B4-BE49-F238E27FC236}">
                <a16:creationId xmlns:a16="http://schemas.microsoft.com/office/drawing/2014/main" id="{882B12CC-1A46-4380-988F-674F427BDFAA}"/>
              </a:ext>
            </a:extLst>
          </p:cNvPr>
          <p:cNvSpPr/>
          <p:nvPr userDrawn="1"/>
        </p:nvSpPr>
        <p:spPr>
          <a:xfrm>
            <a:off x="1048873" y="497779"/>
            <a:ext cx="898072" cy="822712"/>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95000"/>
              <a:alpha val="50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11" name="Oval 2">
            <a:extLst>
              <a:ext uri="{FF2B5EF4-FFF2-40B4-BE49-F238E27FC236}">
                <a16:creationId xmlns:a16="http://schemas.microsoft.com/office/drawing/2014/main" id="{9E0B5CE1-6191-492E-979D-03E880B959B9}"/>
              </a:ext>
            </a:extLst>
          </p:cNvPr>
          <p:cNvSpPr/>
          <p:nvPr userDrawn="1"/>
        </p:nvSpPr>
        <p:spPr>
          <a:xfrm rot="19437896">
            <a:off x="3270239" y="533348"/>
            <a:ext cx="1511918" cy="1385050"/>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noFill/>
          <a:ln w="12700">
            <a:solidFill>
              <a:schemeClr val="bg1">
                <a:lumMod val="65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12" name="Oval 2">
            <a:extLst>
              <a:ext uri="{FF2B5EF4-FFF2-40B4-BE49-F238E27FC236}">
                <a16:creationId xmlns:a16="http://schemas.microsoft.com/office/drawing/2014/main" id="{0A67EB8D-45A4-4910-AADE-A48602E910EF}"/>
              </a:ext>
            </a:extLst>
          </p:cNvPr>
          <p:cNvSpPr/>
          <p:nvPr userDrawn="1"/>
        </p:nvSpPr>
        <p:spPr>
          <a:xfrm rot="3709911">
            <a:off x="237016" y="1454775"/>
            <a:ext cx="747626" cy="684890"/>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95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13" name="Oval 2">
            <a:extLst>
              <a:ext uri="{FF2B5EF4-FFF2-40B4-BE49-F238E27FC236}">
                <a16:creationId xmlns:a16="http://schemas.microsoft.com/office/drawing/2014/main" id="{A0CF3B62-DB0F-4638-94E6-97B858867087}"/>
              </a:ext>
            </a:extLst>
          </p:cNvPr>
          <p:cNvSpPr/>
          <p:nvPr userDrawn="1"/>
        </p:nvSpPr>
        <p:spPr>
          <a:xfrm rot="8100000">
            <a:off x="998505" y="1013950"/>
            <a:ext cx="1844452" cy="1689680"/>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50000"/>
              <a:alpha val="5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14" name="Oval 2">
            <a:extLst>
              <a:ext uri="{FF2B5EF4-FFF2-40B4-BE49-F238E27FC236}">
                <a16:creationId xmlns:a16="http://schemas.microsoft.com/office/drawing/2014/main" id="{D57B7012-81D1-4191-8692-189F53B11026}"/>
              </a:ext>
            </a:extLst>
          </p:cNvPr>
          <p:cNvSpPr/>
          <p:nvPr userDrawn="1"/>
        </p:nvSpPr>
        <p:spPr>
          <a:xfrm rot="5157174">
            <a:off x="3514632" y="1701234"/>
            <a:ext cx="1231676" cy="1128324"/>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50000"/>
              <a:alpha val="5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15" name="Oval 2">
            <a:extLst>
              <a:ext uri="{FF2B5EF4-FFF2-40B4-BE49-F238E27FC236}">
                <a16:creationId xmlns:a16="http://schemas.microsoft.com/office/drawing/2014/main" id="{8B8C5338-F012-4C7E-9ACF-B5A004F58BC4}"/>
              </a:ext>
            </a:extLst>
          </p:cNvPr>
          <p:cNvSpPr/>
          <p:nvPr userDrawn="1"/>
        </p:nvSpPr>
        <p:spPr>
          <a:xfrm rot="900000">
            <a:off x="3586510" y="2731196"/>
            <a:ext cx="921642" cy="844304"/>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95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16" name="Oval 2">
            <a:extLst>
              <a:ext uri="{FF2B5EF4-FFF2-40B4-BE49-F238E27FC236}">
                <a16:creationId xmlns:a16="http://schemas.microsoft.com/office/drawing/2014/main" id="{F14FC152-57DA-44B2-A3EA-C4C08418F158}"/>
              </a:ext>
            </a:extLst>
          </p:cNvPr>
          <p:cNvSpPr/>
          <p:nvPr userDrawn="1"/>
        </p:nvSpPr>
        <p:spPr>
          <a:xfrm rot="900000">
            <a:off x="1168343" y="3259592"/>
            <a:ext cx="921642" cy="844304"/>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95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17" name="Oval 2">
            <a:extLst>
              <a:ext uri="{FF2B5EF4-FFF2-40B4-BE49-F238E27FC236}">
                <a16:creationId xmlns:a16="http://schemas.microsoft.com/office/drawing/2014/main" id="{547F32D0-9CB1-4705-8640-A43951E0E605}"/>
              </a:ext>
            </a:extLst>
          </p:cNvPr>
          <p:cNvSpPr/>
          <p:nvPr userDrawn="1"/>
        </p:nvSpPr>
        <p:spPr>
          <a:xfrm rot="3709911">
            <a:off x="214059" y="3424670"/>
            <a:ext cx="747626" cy="684890"/>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95000"/>
              <a:alpha val="60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19" name="Oval 2">
            <a:extLst>
              <a:ext uri="{FF2B5EF4-FFF2-40B4-BE49-F238E27FC236}">
                <a16:creationId xmlns:a16="http://schemas.microsoft.com/office/drawing/2014/main" id="{21073768-FD4E-4493-888D-9732C93ED0D8}"/>
              </a:ext>
            </a:extLst>
          </p:cNvPr>
          <p:cNvSpPr/>
          <p:nvPr userDrawn="1"/>
        </p:nvSpPr>
        <p:spPr>
          <a:xfrm rot="8100000">
            <a:off x="4838833" y="581154"/>
            <a:ext cx="778758" cy="713410"/>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95000"/>
              <a:alpha val="50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20" name="Oval 2">
            <a:extLst>
              <a:ext uri="{FF2B5EF4-FFF2-40B4-BE49-F238E27FC236}">
                <a16:creationId xmlns:a16="http://schemas.microsoft.com/office/drawing/2014/main" id="{1D42871E-8273-4BDC-8CA1-94B1735D8EDF}"/>
              </a:ext>
            </a:extLst>
          </p:cNvPr>
          <p:cNvSpPr/>
          <p:nvPr userDrawn="1"/>
        </p:nvSpPr>
        <p:spPr>
          <a:xfrm rot="19437896">
            <a:off x="4863418" y="1780896"/>
            <a:ext cx="1057756" cy="968996"/>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noFill/>
          <a:ln w="12700">
            <a:solidFill>
              <a:schemeClr val="bg1">
                <a:lumMod val="65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21" name="Oval 2">
            <a:extLst>
              <a:ext uri="{FF2B5EF4-FFF2-40B4-BE49-F238E27FC236}">
                <a16:creationId xmlns:a16="http://schemas.microsoft.com/office/drawing/2014/main" id="{CE15439B-0BDE-4539-A86A-60E9DC33FD77}"/>
              </a:ext>
            </a:extLst>
          </p:cNvPr>
          <p:cNvSpPr/>
          <p:nvPr userDrawn="1"/>
        </p:nvSpPr>
        <p:spPr>
          <a:xfrm rot="900000">
            <a:off x="2051612" y="2186572"/>
            <a:ext cx="821418" cy="752490"/>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95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22" name="Oval 2">
            <a:extLst>
              <a:ext uri="{FF2B5EF4-FFF2-40B4-BE49-F238E27FC236}">
                <a16:creationId xmlns:a16="http://schemas.microsoft.com/office/drawing/2014/main" id="{6298CC55-4945-46BD-8615-24E6D3295A86}"/>
              </a:ext>
            </a:extLst>
          </p:cNvPr>
          <p:cNvSpPr/>
          <p:nvPr userDrawn="1"/>
        </p:nvSpPr>
        <p:spPr>
          <a:xfrm rot="3709911">
            <a:off x="2616634" y="3622577"/>
            <a:ext cx="844966" cy="774064"/>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95000"/>
              <a:alpha val="60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23" name="Oval 2">
            <a:extLst>
              <a:ext uri="{FF2B5EF4-FFF2-40B4-BE49-F238E27FC236}">
                <a16:creationId xmlns:a16="http://schemas.microsoft.com/office/drawing/2014/main" id="{A0796784-D231-4ABA-8910-4D81ACFFD485}"/>
              </a:ext>
            </a:extLst>
          </p:cNvPr>
          <p:cNvSpPr/>
          <p:nvPr userDrawn="1"/>
        </p:nvSpPr>
        <p:spPr>
          <a:xfrm rot="3709911">
            <a:off x="2933966" y="330776"/>
            <a:ext cx="844966" cy="774064"/>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95000"/>
              <a:alpha val="60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24" name="Oval 2">
            <a:extLst>
              <a:ext uri="{FF2B5EF4-FFF2-40B4-BE49-F238E27FC236}">
                <a16:creationId xmlns:a16="http://schemas.microsoft.com/office/drawing/2014/main" id="{90FD235E-0A91-4D21-B439-5C7942717E86}"/>
              </a:ext>
            </a:extLst>
          </p:cNvPr>
          <p:cNvSpPr/>
          <p:nvPr userDrawn="1"/>
        </p:nvSpPr>
        <p:spPr>
          <a:xfrm rot="900000">
            <a:off x="5193686" y="3075597"/>
            <a:ext cx="921642" cy="844304"/>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95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26" name="Oval 2">
            <a:extLst>
              <a:ext uri="{FF2B5EF4-FFF2-40B4-BE49-F238E27FC236}">
                <a16:creationId xmlns:a16="http://schemas.microsoft.com/office/drawing/2014/main" id="{0EFA984F-F0B3-4CAF-8E35-AF3B5ED34BB8}"/>
              </a:ext>
            </a:extLst>
          </p:cNvPr>
          <p:cNvSpPr/>
          <p:nvPr userDrawn="1"/>
        </p:nvSpPr>
        <p:spPr>
          <a:xfrm rot="3709911">
            <a:off x="2070340" y="582744"/>
            <a:ext cx="844966" cy="774064"/>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95000"/>
              <a:alpha val="60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27" name="Oval 2">
            <a:extLst>
              <a:ext uri="{FF2B5EF4-FFF2-40B4-BE49-F238E27FC236}">
                <a16:creationId xmlns:a16="http://schemas.microsoft.com/office/drawing/2014/main" id="{716C2270-FE55-45F4-830A-CEEE330AAB4B}"/>
              </a:ext>
            </a:extLst>
          </p:cNvPr>
          <p:cNvSpPr/>
          <p:nvPr userDrawn="1"/>
        </p:nvSpPr>
        <p:spPr>
          <a:xfrm rot="19437896">
            <a:off x="398767" y="424638"/>
            <a:ext cx="1057756" cy="968996"/>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noFill/>
          <a:ln w="12700">
            <a:solidFill>
              <a:schemeClr val="bg1">
                <a:lumMod val="65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28" name="Oval 2">
            <a:extLst>
              <a:ext uri="{FF2B5EF4-FFF2-40B4-BE49-F238E27FC236}">
                <a16:creationId xmlns:a16="http://schemas.microsoft.com/office/drawing/2014/main" id="{E437DF43-9E19-4E00-ADE0-77136E44B427}"/>
              </a:ext>
            </a:extLst>
          </p:cNvPr>
          <p:cNvSpPr/>
          <p:nvPr userDrawn="1"/>
        </p:nvSpPr>
        <p:spPr>
          <a:xfrm rot="19437896">
            <a:off x="539123" y="2595464"/>
            <a:ext cx="826258" cy="756924"/>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noFill/>
          <a:ln w="12700">
            <a:solidFill>
              <a:schemeClr val="bg1">
                <a:lumMod val="65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33" name="Oval 2">
            <a:extLst>
              <a:ext uri="{FF2B5EF4-FFF2-40B4-BE49-F238E27FC236}">
                <a16:creationId xmlns:a16="http://schemas.microsoft.com/office/drawing/2014/main" id="{E6275495-B5CE-4EF7-B942-C32B042C1551}"/>
              </a:ext>
            </a:extLst>
          </p:cNvPr>
          <p:cNvSpPr/>
          <p:nvPr userDrawn="1"/>
        </p:nvSpPr>
        <p:spPr>
          <a:xfrm rot="19437896">
            <a:off x="4270899" y="5258009"/>
            <a:ext cx="1858078" cy="1702162"/>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noFill/>
          <a:ln w="12700">
            <a:solidFill>
              <a:schemeClr val="bg1">
                <a:lumMod val="65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34" name="Oval 2">
            <a:extLst>
              <a:ext uri="{FF2B5EF4-FFF2-40B4-BE49-F238E27FC236}">
                <a16:creationId xmlns:a16="http://schemas.microsoft.com/office/drawing/2014/main" id="{6E4E7F37-8DDA-43E6-815F-6D9BA7B8A2D5}"/>
              </a:ext>
            </a:extLst>
          </p:cNvPr>
          <p:cNvSpPr/>
          <p:nvPr userDrawn="1"/>
        </p:nvSpPr>
        <p:spPr>
          <a:xfrm rot="3709911">
            <a:off x="1553212" y="5870073"/>
            <a:ext cx="747626" cy="684890"/>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95000"/>
              <a:alpha val="60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35" name="Oval 2">
            <a:extLst>
              <a:ext uri="{FF2B5EF4-FFF2-40B4-BE49-F238E27FC236}">
                <a16:creationId xmlns:a16="http://schemas.microsoft.com/office/drawing/2014/main" id="{B94DBAFA-3F1D-47A1-839E-3719DE3EBC6E}"/>
              </a:ext>
            </a:extLst>
          </p:cNvPr>
          <p:cNvSpPr/>
          <p:nvPr userDrawn="1"/>
        </p:nvSpPr>
        <p:spPr>
          <a:xfrm>
            <a:off x="660460" y="4701812"/>
            <a:ext cx="898072" cy="822712"/>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95000"/>
              <a:alpha val="50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36" name="Oval 2">
            <a:extLst>
              <a:ext uri="{FF2B5EF4-FFF2-40B4-BE49-F238E27FC236}">
                <a16:creationId xmlns:a16="http://schemas.microsoft.com/office/drawing/2014/main" id="{5F0DE6B8-9DA6-48F5-AF04-7278BEE6A96F}"/>
              </a:ext>
            </a:extLst>
          </p:cNvPr>
          <p:cNvSpPr/>
          <p:nvPr userDrawn="1"/>
        </p:nvSpPr>
        <p:spPr>
          <a:xfrm rot="19437896">
            <a:off x="2314619" y="4700669"/>
            <a:ext cx="1511918" cy="1385050"/>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noFill/>
          <a:ln w="12700">
            <a:solidFill>
              <a:schemeClr val="bg1">
                <a:lumMod val="65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38" name="Oval 2">
            <a:extLst>
              <a:ext uri="{FF2B5EF4-FFF2-40B4-BE49-F238E27FC236}">
                <a16:creationId xmlns:a16="http://schemas.microsoft.com/office/drawing/2014/main" id="{56472159-3837-4012-8E16-16B2FD021F97}"/>
              </a:ext>
            </a:extLst>
          </p:cNvPr>
          <p:cNvSpPr/>
          <p:nvPr userDrawn="1"/>
        </p:nvSpPr>
        <p:spPr>
          <a:xfrm rot="8100000">
            <a:off x="-424473" y="5170061"/>
            <a:ext cx="2266749" cy="2076540"/>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50000"/>
              <a:alpha val="5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39" name="Oval 2">
            <a:extLst>
              <a:ext uri="{FF2B5EF4-FFF2-40B4-BE49-F238E27FC236}">
                <a16:creationId xmlns:a16="http://schemas.microsoft.com/office/drawing/2014/main" id="{F2D9B3CB-56C4-44F0-923E-75E14486D199}"/>
              </a:ext>
            </a:extLst>
          </p:cNvPr>
          <p:cNvSpPr/>
          <p:nvPr userDrawn="1"/>
        </p:nvSpPr>
        <p:spPr>
          <a:xfrm rot="5157174">
            <a:off x="2212864" y="5796427"/>
            <a:ext cx="1231676" cy="1128324"/>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50000"/>
              <a:alpha val="5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40" name="Oval 2">
            <a:extLst>
              <a:ext uri="{FF2B5EF4-FFF2-40B4-BE49-F238E27FC236}">
                <a16:creationId xmlns:a16="http://schemas.microsoft.com/office/drawing/2014/main" id="{C5F6E746-37D8-4A7A-AD33-6B6B1D014BD4}"/>
              </a:ext>
            </a:extLst>
          </p:cNvPr>
          <p:cNvSpPr/>
          <p:nvPr userDrawn="1"/>
        </p:nvSpPr>
        <p:spPr>
          <a:xfrm rot="900000">
            <a:off x="321825" y="4090744"/>
            <a:ext cx="921642" cy="844304"/>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95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41" name="Oval 2">
            <a:extLst>
              <a:ext uri="{FF2B5EF4-FFF2-40B4-BE49-F238E27FC236}">
                <a16:creationId xmlns:a16="http://schemas.microsoft.com/office/drawing/2014/main" id="{379CFB22-212D-4552-83FB-F9C38030B6EA}"/>
              </a:ext>
            </a:extLst>
          </p:cNvPr>
          <p:cNvSpPr/>
          <p:nvPr userDrawn="1"/>
        </p:nvSpPr>
        <p:spPr>
          <a:xfrm rot="900000">
            <a:off x="1600041" y="4650431"/>
            <a:ext cx="1132658" cy="1037613"/>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95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42" name="Oval 2">
            <a:extLst>
              <a:ext uri="{FF2B5EF4-FFF2-40B4-BE49-F238E27FC236}">
                <a16:creationId xmlns:a16="http://schemas.microsoft.com/office/drawing/2014/main" id="{116A01F3-5E4C-410E-93C1-F085D04D1170}"/>
              </a:ext>
            </a:extLst>
          </p:cNvPr>
          <p:cNvSpPr/>
          <p:nvPr userDrawn="1"/>
        </p:nvSpPr>
        <p:spPr>
          <a:xfrm rot="3709911">
            <a:off x="4429414" y="2983033"/>
            <a:ext cx="747626" cy="684890"/>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95000"/>
              <a:alpha val="60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43" name="Oval 2">
            <a:extLst>
              <a:ext uri="{FF2B5EF4-FFF2-40B4-BE49-F238E27FC236}">
                <a16:creationId xmlns:a16="http://schemas.microsoft.com/office/drawing/2014/main" id="{EF0F6281-4283-4BFA-9BD6-03D8CD575F45}"/>
              </a:ext>
            </a:extLst>
          </p:cNvPr>
          <p:cNvSpPr/>
          <p:nvPr userDrawn="1"/>
        </p:nvSpPr>
        <p:spPr>
          <a:xfrm rot="8100000">
            <a:off x="3377267" y="3485261"/>
            <a:ext cx="778758" cy="713410"/>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95000"/>
              <a:alpha val="50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44" name="Oval 2">
            <a:extLst>
              <a:ext uri="{FF2B5EF4-FFF2-40B4-BE49-F238E27FC236}">
                <a16:creationId xmlns:a16="http://schemas.microsoft.com/office/drawing/2014/main" id="{70C0120E-1DA4-4408-BBA5-0C14EA77E097}"/>
              </a:ext>
            </a:extLst>
          </p:cNvPr>
          <p:cNvSpPr/>
          <p:nvPr userDrawn="1"/>
        </p:nvSpPr>
        <p:spPr>
          <a:xfrm rot="19437896">
            <a:off x="3561650" y="5876089"/>
            <a:ext cx="1057756" cy="968996"/>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noFill/>
          <a:ln w="12700">
            <a:solidFill>
              <a:schemeClr val="bg1">
                <a:lumMod val="65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45" name="Oval 2">
            <a:extLst>
              <a:ext uri="{FF2B5EF4-FFF2-40B4-BE49-F238E27FC236}">
                <a16:creationId xmlns:a16="http://schemas.microsoft.com/office/drawing/2014/main" id="{3C952919-975B-4539-9278-27219E721DA4}"/>
              </a:ext>
            </a:extLst>
          </p:cNvPr>
          <p:cNvSpPr/>
          <p:nvPr userDrawn="1"/>
        </p:nvSpPr>
        <p:spPr>
          <a:xfrm rot="900000">
            <a:off x="4245490" y="3608737"/>
            <a:ext cx="821418" cy="752490"/>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95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46" name="Oval 2">
            <a:extLst>
              <a:ext uri="{FF2B5EF4-FFF2-40B4-BE49-F238E27FC236}">
                <a16:creationId xmlns:a16="http://schemas.microsoft.com/office/drawing/2014/main" id="{D5306C3F-626B-4D03-80B7-B6706B651F76}"/>
              </a:ext>
            </a:extLst>
          </p:cNvPr>
          <p:cNvSpPr/>
          <p:nvPr userDrawn="1"/>
        </p:nvSpPr>
        <p:spPr>
          <a:xfrm rot="3709911">
            <a:off x="3599311" y="4368286"/>
            <a:ext cx="1038426" cy="951290"/>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95000"/>
              <a:alpha val="60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47" name="Oval 2">
            <a:extLst>
              <a:ext uri="{FF2B5EF4-FFF2-40B4-BE49-F238E27FC236}">
                <a16:creationId xmlns:a16="http://schemas.microsoft.com/office/drawing/2014/main" id="{993DAAA7-9B09-4DD2-9187-75E3581900E1}"/>
              </a:ext>
            </a:extLst>
          </p:cNvPr>
          <p:cNvSpPr/>
          <p:nvPr userDrawn="1"/>
        </p:nvSpPr>
        <p:spPr>
          <a:xfrm rot="3709911">
            <a:off x="1848179" y="4037013"/>
            <a:ext cx="844966" cy="774064"/>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95000"/>
              <a:alpha val="60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49" name="Oval 2">
            <a:extLst>
              <a:ext uri="{FF2B5EF4-FFF2-40B4-BE49-F238E27FC236}">
                <a16:creationId xmlns:a16="http://schemas.microsoft.com/office/drawing/2014/main" id="{58EAD41B-5683-47F8-B4DF-FEB698E8D5C9}"/>
              </a:ext>
            </a:extLst>
          </p:cNvPr>
          <p:cNvSpPr/>
          <p:nvPr userDrawn="1"/>
        </p:nvSpPr>
        <p:spPr>
          <a:xfrm rot="900000">
            <a:off x="3336589" y="5100329"/>
            <a:ext cx="815880" cy="747418"/>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95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52" name="Oval 2">
            <a:extLst>
              <a:ext uri="{FF2B5EF4-FFF2-40B4-BE49-F238E27FC236}">
                <a16:creationId xmlns:a16="http://schemas.microsoft.com/office/drawing/2014/main" id="{7F47E53E-A714-49C8-9CF6-E8CEA0D64CE8}"/>
              </a:ext>
            </a:extLst>
          </p:cNvPr>
          <p:cNvSpPr/>
          <p:nvPr userDrawn="1"/>
        </p:nvSpPr>
        <p:spPr>
          <a:xfrm rot="19437896">
            <a:off x="-857233" y="6604006"/>
            <a:ext cx="1015434" cy="930226"/>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noFill/>
          <a:ln w="12700">
            <a:solidFill>
              <a:schemeClr val="bg1">
                <a:lumMod val="65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53" name="Oval 2">
            <a:extLst>
              <a:ext uri="{FF2B5EF4-FFF2-40B4-BE49-F238E27FC236}">
                <a16:creationId xmlns:a16="http://schemas.microsoft.com/office/drawing/2014/main" id="{A538598F-4ECE-4AE8-8B4F-F99AEF364E8B}"/>
              </a:ext>
            </a:extLst>
          </p:cNvPr>
          <p:cNvSpPr/>
          <p:nvPr userDrawn="1"/>
        </p:nvSpPr>
        <p:spPr>
          <a:xfrm rot="19437896">
            <a:off x="4773279" y="4383116"/>
            <a:ext cx="1057756" cy="968996"/>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noFill/>
          <a:ln w="12700">
            <a:solidFill>
              <a:schemeClr val="bg1">
                <a:lumMod val="65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54" name="Oval 2">
            <a:extLst>
              <a:ext uri="{FF2B5EF4-FFF2-40B4-BE49-F238E27FC236}">
                <a16:creationId xmlns:a16="http://schemas.microsoft.com/office/drawing/2014/main" id="{034275C5-196F-49DE-9AF5-76EB1B2D8275}"/>
              </a:ext>
            </a:extLst>
          </p:cNvPr>
          <p:cNvSpPr/>
          <p:nvPr userDrawn="1"/>
        </p:nvSpPr>
        <p:spPr>
          <a:xfrm rot="8100000">
            <a:off x="2818578" y="1990373"/>
            <a:ext cx="1844452" cy="1689680"/>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50000"/>
              <a:alpha val="5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55" name="Oval 2">
            <a:extLst>
              <a:ext uri="{FF2B5EF4-FFF2-40B4-BE49-F238E27FC236}">
                <a16:creationId xmlns:a16="http://schemas.microsoft.com/office/drawing/2014/main" id="{C3F37386-5866-4EED-9107-2A36F47353AE}"/>
              </a:ext>
            </a:extLst>
          </p:cNvPr>
          <p:cNvSpPr/>
          <p:nvPr userDrawn="1"/>
        </p:nvSpPr>
        <p:spPr>
          <a:xfrm rot="8100000">
            <a:off x="4228067" y="4747085"/>
            <a:ext cx="1844452" cy="1689680"/>
          </a:xfrm>
          <a:custGeom>
            <a:avLst/>
            <a:gdLst/>
            <a:ahLst/>
            <a:cxnLst/>
            <a:rect l="l" t="t" r="r" b="b"/>
            <a:pathLst>
              <a:path w="4744677" h="4346537">
                <a:moveTo>
                  <a:pt x="4132609" y="0"/>
                </a:moveTo>
                <a:cubicBezTo>
                  <a:pt x="4470645" y="0"/>
                  <a:pt x="4744677" y="274032"/>
                  <a:pt x="4744677" y="612068"/>
                </a:cubicBezTo>
                <a:cubicBezTo>
                  <a:pt x="4744677" y="950104"/>
                  <a:pt x="4470645" y="1224136"/>
                  <a:pt x="4132609" y="1224136"/>
                </a:cubicBezTo>
                <a:cubicBezTo>
                  <a:pt x="4000619" y="1224136"/>
                  <a:pt x="3878387" y="1182357"/>
                  <a:pt x="3779124" y="1110304"/>
                </a:cubicBezTo>
                <a:lnTo>
                  <a:pt x="3136991" y="1745949"/>
                </a:lnTo>
                <a:cubicBezTo>
                  <a:pt x="3225188" y="1856579"/>
                  <a:pt x="3276364" y="1997017"/>
                  <a:pt x="3276364" y="2149407"/>
                </a:cubicBezTo>
                <a:cubicBezTo>
                  <a:pt x="3276364" y="2441531"/>
                  <a:pt x="3088309" y="2689732"/>
                  <a:pt x="2825694" y="2776754"/>
                </a:cubicBezTo>
                <a:lnTo>
                  <a:pt x="2979020" y="3414933"/>
                </a:lnTo>
                <a:cubicBezTo>
                  <a:pt x="2993560" y="3411152"/>
                  <a:pt x="3008526" y="3410433"/>
                  <a:pt x="3023660" y="3410433"/>
                </a:cubicBezTo>
                <a:cubicBezTo>
                  <a:pt x="3282158" y="3410433"/>
                  <a:pt x="3491712" y="3619987"/>
                  <a:pt x="3491712" y="3878485"/>
                </a:cubicBezTo>
                <a:cubicBezTo>
                  <a:pt x="3491712" y="4136983"/>
                  <a:pt x="3282158" y="4346537"/>
                  <a:pt x="3023660" y="4346537"/>
                </a:cubicBezTo>
                <a:cubicBezTo>
                  <a:pt x="2765162" y="4346537"/>
                  <a:pt x="2555608" y="4136983"/>
                  <a:pt x="2555608" y="3878485"/>
                </a:cubicBezTo>
                <a:cubicBezTo>
                  <a:pt x="2555608" y="3687272"/>
                  <a:pt x="2670270" y="3522840"/>
                  <a:pt x="2834857" y="3450806"/>
                </a:cubicBezTo>
                <a:lnTo>
                  <a:pt x="2680516" y="2808402"/>
                </a:lnTo>
                <a:cubicBezTo>
                  <a:pt x="2657679" y="2814229"/>
                  <a:pt x="2634131" y="2815481"/>
                  <a:pt x="2610290" y="2815481"/>
                </a:cubicBezTo>
                <a:cubicBezTo>
                  <a:pt x="2262990" y="2815481"/>
                  <a:pt x="1977773" y="2549678"/>
                  <a:pt x="1950334" y="2210098"/>
                </a:cubicBezTo>
                <a:lnTo>
                  <a:pt x="1140565" y="2210098"/>
                </a:lnTo>
                <a:cubicBezTo>
                  <a:pt x="1087517" y="2473312"/>
                  <a:pt x="854931" y="2671465"/>
                  <a:pt x="576064" y="2671465"/>
                </a:cubicBezTo>
                <a:cubicBezTo>
                  <a:pt x="257913" y="2671465"/>
                  <a:pt x="0" y="2413552"/>
                  <a:pt x="0" y="2095401"/>
                </a:cubicBezTo>
                <a:cubicBezTo>
                  <a:pt x="0" y="1777250"/>
                  <a:pt x="257913" y="1519337"/>
                  <a:pt x="576064" y="1519337"/>
                </a:cubicBezTo>
                <a:cubicBezTo>
                  <a:pt x="884345" y="1519337"/>
                  <a:pt x="1136067" y="1761496"/>
                  <a:pt x="1149172" y="2066082"/>
                </a:cubicBezTo>
                <a:lnTo>
                  <a:pt x="1952616" y="2066082"/>
                </a:lnTo>
                <a:cubicBezTo>
                  <a:pt x="1990606" y="1737340"/>
                  <a:pt x="2270784" y="1483333"/>
                  <a:pt x="2610290" y="1483333"/>
                </a:cubicBezTo>
                <a:cubicBezTo>
                  <a:pt x="2772012" y="1483333"/>
                  <a:pt x="2920272" y="1540968"/>
                  <a:pt x="3033700" y="1639167"/>
                </a:cubicBezTo>
                <a:lnTo>
                  <a:pt x="3670256" y="1009043"/>
                </a:lnTo>
                <a:cubicBezTo>
                  <a:pt x="3576170" y="903685"/>
                  <a:pt x="3520541" y="764373"/>
                  <a:pt x="3520541" y="612068"/>
                </a:cubicBezTo>
                <a:cubicBezTo>
                  <a:pt x="3520541" y="274032"/>
                  <a:pt x="3794573" y="0"/>
                  <a:pt x="4132609" y="0"/>
                </a:cubicBezTo>
                <a:close/>
              </a:path>
            </a:pathLst>
          </a:custGeom>
          <a:solidFill>
            <a:schemeClr val="bg1">
              <a:lumMod val="50000"/>
              <a:alpha val="5000"/>
            </a:schemeClr>
          </a:solidFill>
          <a:ln w="476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Tree>
    <p:extLst>
      <p:ext uri="{BB962C8B-B14F-4D97-AF65-F5344CB8AC3E}">
        <p14:creationId xmlns:p14="http://schemas.microsoft.com/office/powerpoint/2010/main" val="2595265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Style slide layout">
    <p:spTree>
      <p:nvGrpSpPr>
        <p:cNvPr id="1" name=""/>
        <p:cNvGrpSpPr/>
        <p:nvPr/>
      </p:nvGrpSpPr>
      <p:grpSpPr>
        <a:xfrm>
          <a:off x="0" y="0"/>
          <a:ext cx="0" cy="0"/>
          <a:chOff x="0" y="0"/>
          <a:chExt cx="0" cy="0"/>
        </a:xfrm>
      </p:grpSpPr>
      <p:sp>
        <p:nvSpPr>
          <p:cNvPr id="11" name="Picture Placeholder 2">
            <a:extLst>
              <a:ext uri="{FF2B5EF4-FFF2-40B4-BE49-F238E27FC236}">
                <a16:creationId xmlns:a16="http://schemas.microsoft.com/office/drawing/2014/main" id="{711C7802-0270-441B-9D57-6EB560169063}"/>
              </a:ext>
            </a:extLst>
          </p:cNvPr>
          <p:cNvSpPr>
            <a:spLocks noGrp="1"/>
          </p:cNvSpPr>
          <p:nvPr>
            <p:ph type="pic" sz="quarter" idx="42" hasCustomPrompt="1"/>
          </p:nvPr>
        </p:nvSpPr>
        <p:spPr>
          <a:xfrm>
            <a:off x="4895311" y="2263302"/>
            <a:ext cx="1690628" cy="1690816"/>
          </a:xfrm>
          <a:prstGeom prst="ellipse">
            <a:avLst/>
          </a:prstGeom>
          <a:solidFill>
            <a:schemeClr val="bg1">
              <a:lumMod val="95000"/>
            </a:schemeClr>
          </a:solidFill>
        </p:spPr>
        <p:txBody>
          <a:bodyPr anchor="ctr"/>
          <a:lstStyle>
            <a:lvl1pPr marL="0" marR="0" indent="0" algn="ctr" defTabSz="914446" rtl="0" eaLnBrk="1" fontAlgn="auto" latinLnBrk="0" hangingPunct="1">
              <a:lnSpc>
                <a:spcPct val="100000"/>
              </a:lnSpc>
              <a:spcBef>
                <a:spcPct val="20000"/>
              </a:spcBef>
              <a:spcAft>
                <a:spcPts val="0"/>
              </a:spcAft>
              <a:buClrTx/>
              <a:buSzTx/>
              <a:buFont typeface="Arial" pitchFamily="34" charset="0"/>
              <a:buNone/>
              <a:tabLst/>
              <a:defRPr sz="120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12" name="Picture Placeholder 2">
            <a:extLst>
              <a:ext uri="{FF2B5EF4-FFF2-40B4-BE49-F238E27FC236}">
                <a16:creationId xmlns:a16="http://schemas.microsoft.com/office/drawing/2014/main" id="{866C92F7-2E27-469F-AEAC-8DBEC5FE7725}"/>
              </a:ext>
            </a:extLst>
          </p:cNvPr>
          <p:cNvSpPr>
            <a:spLocks noGrp="1"/>
          </p:cNvSpPr>
          <p:nvPr>
            <p:ph type="pic" sz="quarter" idx="43" hasCustomPrompt="1"/>
          </p:nvPr>
        </p:nvSpPr>
        <p:spPr>
          <a:xfrm>
            <a:off x="7295743" y="2263302"/>
            <a:ext cx="1690628" cy="1690816"/>
          </a:xfrm>
          <a:prstGeom prst="ellipse">
            <a:avLst/>
          </a:prstGeom>
          <a:solidFill>
            <a:schemeClr val="bg1">
              <a:lumMod val="95000"/>
            </a:schemeClr>
          </a:solidFill>
        </p:spPr>
        <p:txBody>
          <a:bodyPr anchor="ctr"/>
          <a:lstStyle>
            <a:lvl1pPr marL="0" marR="0" indent="0" algn="ctr" defTabSz="914446" rtl="0" eaLnBrk="1" fontAlgn="auto" latinLnBrk="0" hangingPunct="1">
              <a:lnSpc>
                <a:spcPct val="100000"/>
              </a:lnSpc>
              <a:spcBef>
                <a:spcPct val="20000"/>
              </a:spcBef>
              <a:spcAft>
                <a:spcPts val="0"/>
              </a:spcAft>
              <a:buClrTx/>
              <a:buSzTx/>
              <a:buFont typeface="Arial" pitchFamily="34" charset="0"/>
              <a:buNone/>
              <a:tabLst/>
              <a:defRPr sz="120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13" name="Picture Placeholder 2">
            <a:extLst>
              <a:ext uri="{FF2B5EF4-FFF2-40B4-BE49-F238E27FC236}">
                <a16:creationId xmlns:a16="http://schemas.microsoft.com/office/drawing/2014/main" id="{97FCFEA9-28B7-4A1C-8BC7-F3F635A8BB6F}"/>
              </a:ext>
            </a:extLst>
          </p:cNvPr>
          <p:cNvSpPr>
            <a:spLocks noGrp="1"/>
          </p:cNvSpPr>
          <p:nvPr>
            <p:ph type="pic" sz="quarter" idx="44" hasCustomPrompt="1"/>
          </p:nvPr>
        </p:nvSpPr>
        <p:spPr>
          <a:xfrm>
            <a:off x="9696174" y="2263302"/>
            <a:ext cx="1690628" cy="1690816"/>
          </a:xfrm>
          <a:prstGeom prst="ellipse">
            <a:avLst/>
          </a:prstGeom>
          <a:solidFill>
            <a:schemeClr val="bg1">
              <a:lumMod val="95000"/>
            </a:schemeClr>
          </a:solidFill>
        </p:spPr>
        <p:txBody>
          <a:bodyPr anchor="ctr"/>
          <a:lstStyle>
            <a:lvl1pPr marL="0" marR="0" indent="0" algn="ctr" defTabSz="914446" rtl="0" eaLnBrk="1" fontAlgn="auto" latinLnBrk="0" hangingPunct="1">
              <a:lnSpc>
                <a:spcPct val="100000"/>
              </a:lnSpc>
              <a:spcBef>
                <a:spcPct val="20000"/>
              </a:spcBef>
              <a:spcAft>
                <a:spcPts val="0"/>
              </a:spcAft>
              <a:buClrTx/>
              <a:buSzTx/>
              <a:buFont typeface="Arial" pitchFamily="34" charset="0"/>
              <a:buNone/>
              <a:tabLst/>
              <a:defRPr sz="1200">
                <a:solidFill>
                  <a:schemeClr val="tx1">
                    <a:lumMod val="75000"/>
                    <a:lumOff val="25000"/>
                  </a:schemeClr>
                </a:solidFill>
              </a:defRPr>
            </a:lvl1pPr>
          </a:lstStyle>
          <a:p>
            <a:pPr marL="0" lvl="0" algn="ctr"/>
            <a:r>
              <a:rPr lang="en-US" altLang="ko-KR" dirty="0"/>
              <a:t>Place Your Picture Here</a:t>
            </a:r>
            <a:endParaRPr lang="ko-KR" altLang="en-US" dirty="0"/>
          </a:p>
        </p:txBody>
      </p:sp>
    </p:spTree>
    <p:extLst>
      <p:ext uri="{BB962C8B-B14F-4D97-AF65-F5344CB8AC3E}">
        <p14:creationId xmlns:p14="http://schemas.microsoft.com/office/powerpoint/2010/main" val="1677110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Style slide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1F16A93B-6921-4C70-8BB4-714FCAD39A32}"/>
              </a:ext>
            </a:extLst>
          </p:cNvPr>
          <p:cNvSpPr>
            <a:spLocks noGrp="1"/>
          </p:cNvSpPr>
          <p:nvPr>
            <p:ph type="pic" sz="quarter" idx="42" hasCustomPrompt="1"/>
          </p:nvPr>
        </p:nvSpPr>
        <p:spPr>
          <a:xfrm>
            <a:off x="2827782" y="2898848"/>
            <a:ext cx="1190833" cy="1952967"/>
          </a:xfrm>
          <a:custGeom>
            <a:avLst/>
            <a:gdLst>
              <a:gd name="connsiteX0" fmla="*/ 0 w 1190833"/>
              <a:gd name="connsiteY0" fmla="*/ 0 h 1952967"/>
              <a:gd name="connsiteX1" fmla="*/ 1190833 w 1190833"/>
              <a:gd name="connsiteY1" fmla="*/ 0 h 1952967"/>
              <a:gd name="connsiteX2" fmla="*/ 1190833 w 1190833"/>
              <a:gd name="connsiteY2" fmla="*/ 1952967 h 1952967"/>
              <a:gd name="connsiteX3" fmla="*/ 0 w 1190833"/>
              <a:gd name="connsiteY3" fmla="*/ 1952967 h 1952967"/>
            </a:gdLst>
            <a:ahLst/>
            <a:cxnLst>
              <a:cxn ang="0">
                <a:pos x="connsiteX0" y="connsiteY0"/>
              </a:cxn>
              <a:cxn ang="0">
                <a:pos x="connsiteX1" y="connsiteY1"/>
              </a:cxn>
              <a:cxn ang="0">
                <a:pos x="connsiteX2" y="connsiteY2"/>
              </a:cxn>
              <a:cxn ang="0">
                <a:pos x="connsiteX3" y="connsiteY3"/>
              </a:cxn>
            </a:cxnLst>
            <a:rect l="l" t="t" r="r" b="b"/>
            <a:pathLst>
              <a:path w="1190833" h="1952967">
                <a:moveTo>
                  <a:pt x="0" y="0"/>
                </a:moveTo>
                <a:lnTo>
                  <a:pt x="1190833" y="0"/>
                </a:lnTo>
                <a:lnTo>
                  <a:pt x="1190833" y="1952967"/>
                </a:lnTo>
                <a:lnTo>
                  <a:pt x="0" y="1952967"/>
                </a:lnTo>
                <a:close/>
              </a:path>
            </a:pathLst>
          </a:custGeom>
          <a:solidFill>
            <a:schemeClr val="bg1">
              <a:lumMod val="95000"/>
            </a:schemeClr>
          </a:solidFill>
        </p:spPr>
        <p:txBody>
          <a:bodyPr wrap="square" anchor="ctr">
            <a:noAutofit/>
          </a:bodyPr>
          <a:lstStyle>
            <a:lvl1pPr marL="0" marR="0" indent="0" algn="ctr" defTabSz="914446" rtl="0" eaLnBrk="1" fontAlgn="auto" latinLnBrk="0" hangingPunct="1">
              <a:lnSpc>
                <a:spcPct val="100000"/>
              </a:lnSpc>
              <a:spcBef>
                <a:spcPct val="20000"/>
              </a:spcBef>
              <a:spcAft>
                <a:spcPts val="0"/>
              </a:spcAft>
              <a:buClrTx/>
              <a:buSzTx/>
              <a:buFont typeface="Arial" pitchFamily="34" charset="0"/>
              <a:buNone/>
              <a:tabLst/>
              <a:defRPr sz="1200">
                <a:solidFill>
                  <a:schemeClr val="tx1">
                    <a:lumMod val="75000"/>
                    <a:lumOff val="25000"/>
                  </a:schemeClr>
                </a:solidFill>
              </a:defRPr>
            </a:lvl1pPr>
          </a:lstStyle>
          <a:p>
            <a:pPr marL="0" lvl="0" algn="ctr"/>
            <a:r>
              <a:rPr lang="en-US" altLang="ko-KR" dirty="0"/>
              <a:t>Place Your Picture Here</a:t>
            </a:r>
            <a:endParaRPr lang="ko-KR" altLang="en-US" dirty="0"/>
          </a:p>
        </p:txBody>
      </p:sp>
    </p:spTree>
    <p:extLst>
      <p:ext uri="{BB962C8B-B14F-4D97-AF65-F5344CB8AC3E}">
        <p14:creationId xmlns:p14="http://schemas.microsoft.com/office/powerpoint/2010/main" val="3393022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image" Target="../media/image1.jpg"/><Relationship Id="rId2" Type="http://schemas.openxmlformats.org/officeDocument/2006/relationships/slideLayout" Target="../slideLayouts/slideLayout25.xml"/><Relationship Id="rId16" Type="http://schemas.openxmlformats.org/officeDocument/2006/relationships/theme" Target="../theme/theme2.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40.xml"/><Relationship Id="rId1"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5">
            <a:alphaModFix amt="12000"/>
            <a:lum/>
          </a:blip>
          <a:srcRect/>
          <a:stretch>
            <a:fillRect t="-9000" b="-9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8375164"/>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 id="2147483683" r:id="rId19"/>
    <p:sldLayoutId id="2147483684" r:id="rId20"/>
    <p:sldLayoutId id="2147483685" r:id="rId21"/>
    <p:sldLayoutId id="2147483686" r:id="rId22"/>
    <p:sldLayoutId id="2147483687" r:id="rId23"/>
  </p:sldLayoutIdLst>
  <p:txStyles>
    <p:titleStyle>
      <a:lvl1pPr algn="l" defTabSz="91442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5" algn="l" defTabSz="914423" rtl="0" eaLnBrk="1" latinLnBrk="0" hangingPunct="1">
        <a:defRPr sz="1800" kern="1200">
          <a:solidFill>
            <a:schemeClr val="tx1"/>
          </a:solidFill>
          <a:latin typeface="+mn-lt"/>
          <a:ea typeface="+mn-ea"/>
          <a:cs typeface="+mn-cs"/>
        </a:defRPr>
      </a:lvl4pPr>
      <a:lvl5pPr marL="1828845" algn="l" defTabSz="914423" rtl="0" eaLnBrk="1" latinLnBrk="0" hangingPunct="1">
        <a:defRPr sz="1800" kern="1200">
          <a:solidFill>
            <a:schemeClr val="tx1"/>
          </a:solidFill>
          <a:latin typeface="+mn-lt"/>
          <a:ea typeface="+mn-ea"/>
          <a:cs typeface="+mn-cs"/>
        </a:defRPr>
      </a:lvl5pPr>
      <a:lvl6pPr marL="2286058" algn="l" defTabSz="914423" rtl="0" eaLnBrk="1" latinLnBrk="0" hangingPunct="1">
        <a:defRPr sz="1800" kern="1200">
          <a:solidFill>
            <a:schemeClr val="tx1"/>
          </a:solidFill>
          <a:latin typeface="+mn-lt"/>
          <a:ea typeface="+mn-ea"/>
          <a:cs typeface="+mn-cs"/>
        </a:defRPr>
      </a:lvl6pPr>
      <a:lvl7pPr marL="2743268"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2" algn="l" defTabSz="91442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7">
            <a:alphaModFix amt="12000"/>
            <a:lum/>
          </a:blip>
          <a:srcRect/>
          <a:stretch>
            <a:fillRect t="-9000" b="-9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5402314"/>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Lst>
  <p:txStyles>
    <p:titleStyle>
      <a:lvl1pPr algn="ctr" defTabSz="1219170" rtl="0" eaLnBrk="1" latinLnBrk="1"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1"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1"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1"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ko-KR"/>
      </a:defPPr>
      <a:lvl1pPr marL="0" algn="l" defTabSz="1219170" rtl="0" eaLnBrk="1" latinLnBrk="1" hangingPunct="1">
        <a:defRPr sz="2400" kern="1200">
          <a:solidFill>
            <a:schemeClr val="tx1"/>
          </a:solidFill>
          <a:latin typeface="+mn-lt"/>
          <a:ea typeface="+mn-ea"/>
          <a:cs typeface="+mn-cs"/>
        </a:defRPr>
      </a:lvl1pPr>
      <a:lvl2pPr marL="609585" algn="l" defTabSz="1219170" rtl="0" eaLnBrk="1" latinLnBrk="1" hangingPunct="1">
        <a:defRPr sz="2400" kern="1200">
          <a:solidFill>
            <a:schemeClr val="tx1"/>
          </a:solidFill>
          <a:latin typeface="+mn-lt"/>
          <a:ea typeface="+mn-ea"/>
          <a:cs typeface="+mn-cs"/>
        </a:defRPr>
      </a:lvl2pPr>
      <a:lvl3pPr marL="1219170" algn="l" defTabSz="1219170" rtl="0" eaLnBrk="1" latinLnBrk="1" hangingPunct="1">
        <a:defRPr sz="2400" kern="1200">
          <a:solidFill>
            <a:schemeClr val="tx1"/>
          </a:solidFill>
          <a:latin typeface="+mn-lt"/>
          <a:ea typeface="+mn-ea"/>
          <a:cs typeface="+mn-cs"/>
        </a:defRPr>
      </a:lvl3pPr>
      <a:lvl4pPr marL="1828754" algn="l" defTabSz="1219170" rtl="0" eaLnBrk="1" latinLnBrk="1" hangingPunct="1">
        <a:defRPr sz="2400" kern="1200">
          <a:solidFill>
            <a:schemeClr val="tx1"/>
          </a:solidFill>
          <a:latin typeface="+mn-lt"/>
          <a:ea typeface="+mn-ea"/>
          <a:cs typeface="+mn-cs"/>
        </a:defRPr>
      </a:lvl4pPr>
      <a:lvl5pPr marL="2438339" algn="l" defTabSz="1219170" rtl="0" eaLnBrk="1" latinLnBrk="1" hangingPunct="1">
        <a:defRPr sz="2400" kern="1200">
          <a:solidFill>
            <a:schemeClr val="tx1"/>
          </a:solidFill>
          <a:latin typeface="+mn-lt"/>
          <a:ea typeface="+mn-ea"/>
          <a:cs typeface="+mn-cs"/>
        </a:defRPr>
      </a:lvl5pPr>
      <a:lvl6pPr marL="3047924" algn="l" defTabSz="1219170" rtl="0" eaLnBrk="1" latinLnBrk="1" hangingPunct="1">
        <a:defRPr sz="2400" kern="1200">
          <a:solidFill>
            <a:schemeClr val="tx1"/>
          </a:solidFill>
          <a:latin typeface="+mn-lt"/>
          <a:ea typeface="+mn-ea"/>
          <a:cs typeface="+mn-cs"/>
        </a:defRPr>
      </a:lvl6pPr>
      <a:lvl7pPr marL="3657509" algn="l" defTabSz="1219170" rtl="0" eaLnBrk="1" latinLnBrk="1" hangingPunct="1">
        <a:defRPr sz="2400" kern="1200">
          <a:solidFill>
            <a:schemeClr val="tx1"/>
          </a:solidFill>
          <a:latin typeface="+mn-lt"/>
          <a:ea typeface="+mn-ea"/>
          <a:cs typeface="+mn-cs"/>
        </a:defRPr>
      </a:lvl7pPr>
      <a:lvl8pPr marL="4267093" algn="l" defTabSz="1219170" rtl="0" eaLnBrk="1" latinLnBrk="1" hangingPunct="1">
        <a:defRPr sz="2400" kern="1200">
          <a:solidFill>
            <a:schemeClr val="tx1"/>
          </a:solidFill>
          <a:latin typeface="+mn-lt"/>
          <a:ea typeface="+mn-ea"/>
          <a:cs typeface="+mn-cs"/>
        </a:defRPr>
      </a:lvl8pPr>
      <a:lvl9pPr marL="4876678" algn="l" defTabSz="1219170" rtl="0" eaLnBrk="1" latinLnBrk="1"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9931421"/>
      </p:ext>
    </p:extLst>
  </p:cSld>
  <p:clrMap bg1="lt1" tx1="dk1" bg2="lt2" tx2="dk2" accent1="accent1" accent2="accent2" accent3="accent3" accent4="accent4" accent5="accent5" accent6="accent6" hlink="hlink" folHlink="folHlink"/>
  <p:sldLayoutIdLst>
    <p:sldLayoutId id="2147483705" r:id="rId1"/>
    <p:sldLayoutId id="2147483706" r:id="rId2"/>
  </p:sldLayoutIdLst>
  <p:txStyles>
    <p:titleStyle>
      <a:lvl1pPr algn="ctr" defTabSz="1219170" rtl="0" eaLnBrk="1" latinLnBrk="1"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1"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1"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1"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ko-KR"/>
      </a:defPPr>
      <a:lvl1pPr marL="0" algn="l" defTabSz="1219170" rtl="0" eaLnBrk="1" latinLnBrk="1" hangingPunct="1">
        <a:defRPr sz="2400" kern="1200">
          <a:solidFill>
            <a:schemeClr val="tx1"/>
          </a:solidFill>
          <a:latin typeface="+mn-lt"/>
          <a:ea typeface="+mn-ea"/>
          <a:cs typeface="+mn-cs"/>
        </a:defRPr>
      </a:lvl1pPr>
      <a:lvl2pPr marL="609585" algn="l" defTabSz="1219170" rtl="0" eaLnBrk="1" latinLnBrk="1" hangingPunct="1">
        <a:defRPr sz="2400" kern="1200">
          <a:solidFill>
            <a:schemeClr val="tx1"/>
          </a:solidFill>
          <a:latin typeface="+mn-lt"/>
          <a:ea typeface="+mn-ea"/>
          <a:cs typeface="+mn-cs"/>
        </a:defRPr>
      </a:lvl2pPr>
      <a:lvl3pPr marL="1219170" algn="l" defTabSz="1219170" rtl="0" eaLnBrk="1" latinLnBrk="1" hangingPunct="1">
        <a:defRPr sz="2400" kern="1200">
          <a:solidFill>
            <a:schemeClr val="tx1"/>
          </a:solidFill>
          <a:latin typeface="+mn-lt"/>
          <a:ea typeface="+mn-ea"/>
          <a:cs typeface="+mn-cs"/>
        </a:defRPr>
      </a:lvl3pPr>
      <a:lvl4pPr marL="1828754" algn="l" defTabSz="1219170" rtl="0" eaLnBrk="1" latinLnBrk="1" hangingPunct="1">
        <a:defRPr sz="2400" kern="1200">
          <a:solidFill>
            <a:schemeClr val="tx1"/>
          </a:solidFill>
          <a:latin typeface="+mn-lt"/>
          <a:ea typeface="+mn-ea"/>
          <a:cs typeface="+mn-cs"/>
        </a:defRPr>
      </a:lvl4pPr>
      <a:lvl5pPr marL="2438339" algn="l" defTabSz="1219170" rtl="0" eaLnBrk="1" latinLnBrk="1" hangingPunct="1">
        <a:defRPr sz="2400" kern="1200">
          <a:solidFill>
            <a:schemeClr val="tx1"/>
          </a:solidFill>
          <a:latin typeface="+mn-lt"/>
          <a:ea typeface="+mn-ea"/>
          <a:cs typeface="+mn-cs"/>
        </a:defRPr>
      </a:lvl5pPr>
      <a:lvl6pPr marL="3047924" algn="l" defTabSz="1219170" rtl="0" eaLnBrk="1" latinLnBrk="1" hangingPunct="1">
        <a:defRPr sz="2400" kern="1200">
          <a:solidFill>
            <a:schemeClr val="tx1"/>
          </a:solidFill>
          <a:latin typeface="+mn-lt"/>
          <a:ea typeface="+mn-ea"/>
          <a:cs typeface="+mn-cs"/>
        </a:defRPr>
      </a:lvl6pPr>
      <a:lvl7pPr marL="3657509" algn="l" defTabSz="1219170" rtl="0" eaLnBrk="1" latinLnBrk="1" hangingPunct="1">
        <a:defRPr sz="2400" kern="1200">
          <a:solidFill>
            <a:schemeClr val="tx1"/>
          </a:solidFill>
          <a:latin typeface="+mn-lt"/>
          <a:ea typeface="+mn-ea"/>
          <a:cs typeface="+mn-cs"/>
        </a:defRPr>
      </a:lvl7pPr>
      <a:lvl8pPr marL="4267093" algn="l" defTabSz="1219170" rtl="0" eaLnBrk="1" latinLnBrk="1" hangingPunct="1">
        <a:defRPr sz="2400" kern="1200">
          <a:solidFill>
            <a:schemeClr val="tx1"/>
          </a:solidFill>
          <a:latin typeface="+mn-lt"/>
          <a:ea typeface="+mn-ea"/>
          <a:cs typeface="+mn-cs"/>
        </a:defRPr>
      </a:lvl8pPr>
      <a:lvl9pPr marL="4876678" algn="l" defTabSz="1219170" rtl="0" eaLnBrk="1" latinLnBrk="1"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png"/><Relationship Id="rId1" Type="http://schemas.openxmlformats.org/officeDocument/2006/relationships/slideLayout" Target="../slideLayouts/slideLayout40.xml"/></Relationships>
</file>

<file path=ppt/slides/_rels/slide10.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39.xml"/></Relationships>
</file>

<file path=ppt/slides/_rels/slide11.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39.xml"/></Relationships>
</file>

<file path=ppt/slides/_rels/slide12.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3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1.svg"/><Relationship Id="rId7" Type="http://schemas.openxmlformats.org/officeDocument/2006/relationships/image" Target="../media/image14.png"/><Relationship Id="rId12" Type="http://schemas.openxmlformats.org/officeDocument/2006/relationships/image" Target="../media/image19.svg"/><Relationship Id="rId2" Type="http://schemas.openxmlformats.org/officeDocument/2006/relationships/image" Target="../media/image10.png"/><Relationship Id="rId1" Type="http://schemas.openxmlformats.org/officeDocument/2006/relationships/slideLayout" Target="../slideLayouts/slideLayout39.xml"/><Relationship Id="rId6" Type="http://schemas.openxmlformats.org/officeDocument/2006/relationships/image" Target="../media/image13.sv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hyperlink" Target="http://konkurs.abm.gov.pl/#/" TargetMode="External"/><Relationship Id="rId9" Type="http://schemas.openxmlformats.org/officeDocument/2006/relationships/image" Target="../media/image1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44.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Layout" Target="../slideLayouts/slideLayout39.xml"/></Relationships>
</file>

<file path=ppt/slides/_rels/slide45.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Layout" Target="../slideLayouts/slideLayout39.xml"/></Relationships>
</file>

<file path=ppt/slides/_rels/slide46.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39.xml"/><Relationship Id="rId5" Type="http://schemas.openxmlformats.org/officeDocument/2006/relationships/image" Target="../media/image34.svg"/><Relationship Id="rId4" Type="http://schemas.openxmlformats.org/officeDocument/2006/relationships/image" Target="../media/image33.png"/></Relationships>
</file>

<file path=ppt/slides/_rels/slide47.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Layout" Target="../slideLayouts/slideLayout3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39.xml"/><Relationship Id="rId5" Type="http://schemas.openxmlformats.org/officeDocument/2006/relationships/image" Target="../media/image24.svg"/><Relationship Id="rId4" Type="http://schemas.openxmlformats.org/officeDocument/2006/relationships/image" Target="../media/image23.png"/></Relationships>
</file>

<file path=ppt/slides/_rels/slide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9.xml"/></Relationships>
</file>

<file path=ppt/slides/_rels/slide6.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39.xml"/></Relationships>
</file>

<file path=ppt/slides/_rels/slide7.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39.xml"/></Relationships>
</file>

<file path=ppt/slides/_rels/slide9.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39.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18000">
              <a:schemeClr val="bg1"/>
            </a:gs>
            <a:gs pos="73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id="{89707980-A3B0-40F3-B9E5-B1B9F91CE3D3}"/>
              </a:ext>
            </a:extLst>
          </p:cNvPr>
          <p:cNvSpPr txBox="1"/>
          <p:nvPr/>
        </p:nvSpPr>
        <p:spPr>
          <a:xfrm>
            <a:off x="1168955" y="5432740"/>
            <a:ext cx="10167259" cy="954107"/>
          </a:xfrm>
          <a:prstGeom prst="rect">
            <a:avLst/>
          </a:prstGeom>
          <a:noFill/>
        </p:spPr>
        <p:txBody>
          <a:bodyPr wrap="square" rtlCol="0">
            <a:spAutoFit/>
          </a:bodyPr>
          <a:lstStyle/>
          <a:p>
            <a:pPr algn="ctr"/>
            <a:r>
              <a:rPr lang="pl-PL" sz="2800" b="1" i="1" dirty="0">
                <a:solidFill>
                  <a:srgbClr val="81150D"/>
                </a:solidFill>
                <a:latin typeface="Playfair Display"/>
              </a:rPr>
              <a:t>Regulamin konkursu na niekomercyjne badania kliniczne </a:t>
            </a:r>
            <a:br>
              <a:rPr lang="pl-PL" sz="2800" b="1" i="1" dirty="0">
                <a:solidFill>
                  <a:srgbClr val="81150D"/>
                </a:solidFill>
                <a:latin typeface="Playfair Display"/>
              </a:rPr>
            </a:br>
            <a:r>
              <a:rPr lang="pl-PL" sz="2800" b="1" i="1" dirty="0">
                <a:solidFill>
                  <a:srgbClr val="81150D"/>
                </a:solidFill>
                <a:latin typeface="Playfair Display"/>
              </a:rPr>
              <a:t>w obszarze psychiatrii i neurologii</a:t>
            </a:r>
          </a:p>
        </p:txBody>
      </p:sp>
      <p:pic>
        <p:nvPicPr>
          <p:cNvPr id="9" name="Obraz 8">
            <a:extLst>
              <a:ext uri="{FF2B5EF4-FFF2-40B4-BE49-F238E27FC236}">
                <a16:creationId xmlns:a16="http://schemas.microsoft.com/office/drawing/2014/main" id="{24A4B635-A701-4144-8CFE-AA4582E441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26969" y="18001"/>
            <a:ext cx="2506542" cy="1370765"/>
          </a:xfrm>
          <a:prstGeom prst="rect">
            <a:avLst/>
          </a:prstGeom>
        </p:spPr>
      </p:pic>
      <p:pic>
        <p:nvPicPr>
          <p:cNvPr id="13" name="Obraz 12">
            <a:extLst>
              <a:ext uri="{FF2B5EF4-FFF2-40B4-BE49-F238E27FC236}">
                <a16:creationId xmlns:a16="http://schemas.microsoft.com/office/drawing/2014/main" id="{F765F915-10EB-49BC-B2DF-DF2CF32B58FB}"/>
              </a:ext>
            </a:extLst>
          </p:cNvPr>
          <p:cNvPicPr>
            <a:picLocks noChangeAspect="1"/>
          </p:cNvPicPr>
          <p:nvPr/>
        </p:nvPicPr>
        <p:blipFill rotWithShape="1">
          <a:blip r:embed="rId3">
            <a:clrChange>
              <a:clrFrom>
                <a:srgbClr val="EDEDED"/>
              </a:clrFrom>
              <a:clrTo>
                <a:srgbClr val="EDEDED">
                  <a:alpha val="0"/>
                </a:srgbClr>
              </a:clrTo>
            </a:clrChange>
            <a:extLst>
              <a:ext uri="{28A0092B-C50C-407E-A947-70E740481C1C}">
                <a14:useLocalDpi xmlns:a14="http://schemas.microsoft.com/office/drawing/2010/main" val="0"/>
              </a:ext>
            </a:extLst>
          </a:blip>
          <a:srcRect t="26373" b="12244"/>
          <a:stretch/>
        </p:blipFill>
        <p:spPr>
          <a:xfrm>
            <a:off x="1168955" y="1194197"/>
            <a:ext cx="9814413" cy="4209578"/>
          </a:xfrm>
          <a:prstGeom prst="rect">
            <a:avLst/>
          </a:prstGeom>
        </p:spPr>
      </p:pic>
      <p:sp>
        <p:nvSpPr>
          <p:cNvPr id="14" name="pole tekstowe 13">
            <a:extLst>
              <a:ext uri="{FF2B5EF4-FFF2-40B4-BE49-F238E27FC236}">
                <a16:creationId xmlns:a16="http://schemas.microsoft.com/office/drawing/2014/main" id="{3C872DF7-C66F-426A-BD5A-195D09AB8583}"/>
              </a:ext>
            </a:extLst>
          </p:cNvPr>
          <p:cNvSpPr txBox="1"/>
          <p:nvPr/>
        </p:nvSpPr>
        <p:spPr>
          <a:xfrm>
            <a:off x="6076161" y="6211669"/>
            <a:ext cx="6112488" cy="369332"/>
          </a:xfrm>
          <a:prstGeom prst="rect">
            <a:avLst/>
          </a:prstGeom>
          <a:noFill/>
        </p:spPr>
        <p:txBody>
          <a:bodyPr wrap="square" rtlCol="0">
            <a:spAutoFit/>
          </a:bodyPr>
          <a:lstStyle/>
          <a:p>
            <a:pPr lvl="0" algn="r"/>
            <a:r>
              <a:rPr lang="pl-PL" b="1" i="1" dirty="0">
                <a:solidFill>
                  <a:srgbClr val="A5A5A5">
                    <a:lumMod val="75000"/>
                  </a:srgbClr>
                </a:solidFill>
                <a:latin typeface="Playfair Display"/>
              </a:rPr>
              <a:t>ABM/2021/2</a:t>
            </a:r>
          </a:p>
        </p:txBody>
      </p:sp>
    </p:spTree>
    <p:extLst>
      <p:ext uri="{BB962C8B-B14F-4D97-AF65-F5344CB8AC3E}">
        <p14:creationId xmlns:p14="http://schemas.microsoft.com/office/powerpoint/2010/main" val="18905736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308386" y="889076"/>
            <a:ext cx="6396781"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2800" b="1" i="0" u="none" strike="noStrike" kern="1200" cap="none" spc="0" normalizeH="0" baseline="0" noProof="0" dirty="0">
                <a:ln>
                  <a:noFill/>
                </a:ln>
                <a:solidFill>
                  <a:srgbClr val="7F7F7F">
                    <a:lumMod val="75000"/>
                  </a:srgbClr>
                </a:solidFill>
                <a:effectLst/>
                <a:uLnTx/>
                <a:uFillTx/>
                <a:latin typeface="Playfair Display"/>
                <a:ea typeface="Segoe UI Black" panose="020B0A02040204020203" pitchFamily="34" charset="0"/>
                <a:cs typeface="+mn-cs"/>
              </a:rPr>
              <a:t>KONSORCJUM A PODWYKONASTWO</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a:ln>
                <a:noFill/>
              </a:ln>
              <a:solidFill>
                <a:srgbClr val="7F7F7F">
                  <a:lumMod val="50000"/>
                </a:srgbClr>
              </a:solidFill>
              <a:effectLst/>
              <a:uLnTx/>
              <a:uFillTx/>
              <a:latin typeface="Playfair Display"/>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16528" y="4054606"/>
            <a:ext cx="699331" cy="93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1800" b="1" i="0" u="none" strike="noStrike" kern="1200" cap="none" spc="0" normalizeH="0" baseline="0" noProof="0">
              <a:ln>
                <a:noFill/>
              </a:ln>
              <a:solidFill>
                <a:srgbClr val="7F7F7F">
                  <a:lumMod val="50000"/>
                </a:srgbClr>
              </a:solidFill>
              <a:effectLst/>
              <a:uLnTx/>
              <a:uFillTx/>
              <a:latin typeface="Arial"/>
              <a:cs typeface="+mn-cs"/>
            </a:endParaRPr>
          </a:p>
        </p:txBody>
      </p:sp>
      <p:sp>
        <p:nvSpPr>
          <p:cNvPr id="29" name="Prostokąt 28">
            <a:extLst>
              <a:ext uri="{FF2B5EF4-FFF2-40B4-BE49-F238E27FC236}">
                <a16:creationId xmlns:a16="http://schemas.microsoft.com/office/drawing/2014/main" id="{CD0AE751-E4FC-4869-919D-4C272062527E}"/>
              </a:ext>
            </a:extLst>
          </p:cNvPr>
          <p:cNvSpPr/>
          <p:nvPr/>
        </p:nvSpPr>
        <p:spPr>
          <a:xfrm>
            <a:off x="1784997" y="1858473"/>
            <a:ext cx="9324258" cy="1077218"/>
          </a:xfrm>
          <a:prstGeom prst="rect">
            <a:avLst/>
          </a:prstGeom>
        </p:spPr>
        <p:txBody>
          <a:bodyPr wrap="square">
            <a:spAutoFit/>
          </a:bodyPr>
          <a:lstStyle/>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p:txBody>
      </p:sp>
      <p:sp>
        <p:nvSpPr>
          <p:cNvPr id="30" name="pole tekstowe 29">
            <a:extLst>
              <a:ext uri="{FF2B5EF4-FFF2-40B4-BE49-F238E27FC236}">
                <a16:creationId xmlns:a16="http://schemas.microsoft.com/office/drawing/2014/main" id="{473ECFD0-EB80-4CCE-80C0-3EABFD39DA9D}"/>
              </a:ext>
            </a:extLst>
          </p:cNvPr>
          <p:cNvSpPr txBox="1"/>
          <p:nvPr/>
        </p:nvSpPr>
        <p:spPr>
          <a:xfrm>
            <a:off x="2605521" y="1799488"/>
            <a:ext cx="9072000" cy="4327851"/>
          </a:xfrm>
          <a:prstGeom prst="rect">
            <a:avLst/>
          </a:prstGeom>
          <a:noFill/>
        </p:spPr>
        <p:txBody>
          <a:bodyPr wrap="square" rtlCol="0">
            <a:spAutoFit/>
          </a:bodyPr>
          <a:lstStyle/>
          <a:p>
            <a:pPr marL="342900" indent="-342900" algn="just">
              <a:lnSpc>
                <a:spcPct val="150000"/>
              </a:lnSpc>
              <a:spcBef>
                <a:spcPts val="1000"/>
              </a:spcBef>
              <a:buClr>
                <a:srgbClr val="C00000"/>
              </a:buClr>
              <a:buFont typeface="Wingdings" panose="05000000000000000000" pitchFamily="2" charset="2"/>
              <a:buChar char="v"/>
              <a:defRPr/>
            </a:pPr>
            <a:r>
              <a:rPr lang="pl-PL" sz="2000" kern="0" dirty="0">
                <a:solidFill>
                  <a:schemeClr val="tx2">
                    <a:lumMod val="75000"/>
                  </a:schemeClr>
                </a:solidFill>
                <a:latin typeface="Playfair Display"/>
              </a:rPr>
              <a:t>Konsorcjum – grupa podmiotów utworzona w celu wspólnej realizacji Projektu, działająca na podstawie, Umowy Konsorcjum, zawartej przed złożeniem wniosku </a:t>
            </a:r>
            <a:br>
              <a:rPr lang="pl-PL" sz="2000" kern="0" dirty="0">
                <a:solidFill>
                  <a:schemeClr val="tx2">
                    <a:lumMod val="75000"/>
                  </a:schemeClr>
                </a:solidFill>
                <a:latin typeface="Playfair Display"/>
              </a:rPr>
            </a:br>
            <a:r>
              <a:rPr lang="pl-PL" sz="2000" kern="0" dirty="0">
                <a:solidFill>
                  <a:schemeClr val="tx2">
                    <a:lumMod val="75000"/>
                  </a:schemeClr>
                </a:solidFill>
                <a:latin typeface="Playfair Display"/>
              </a:rPr>
              <a:t>o dofinansowanie.</a:t>
            </a:r>
          </a:p>
          <a:p>
            <a:pPr marL="342900" indent="-342900" algn="just">
              <a:lnSpc>
                <a:spcPct val="150000"/>
              </a:lnSpc>
              <a:spcBef>
                <a:spcPts val="1000"/>
              </a:spcBef>
              <a:buClr>
                <a:srgbClr val="C00000"/>
              </a:buClr>
              <a:buFont typeface="Wingdings" panose="05000000000000000000" pitchFamily="2" charset="2"/>
              <a:buChar char="v"/>
              <a:defRPr/>
            </a:pPr>
            <a:r>
              <a:rPr lang="pl-PL" sz="2000" kern="0" dirty="0">
                <a:solidFill>
                  <a:schemeClr val="tx2">
                    <a:lumMod val="75000"/>
                  </a:schemeClr>
                </a:solidFill>
                <a:latin typeface="Playfair Display"/>
              </a:rPr>
              <a:t>Lider Konsorcjum i Konsorcjanci wspólnie realizują Projekt pod względem merytorycznym, tzn. uczestniczą w tworzeniu projektu badania klinicznego, w tym uczestniczą w przygotowaniu założeń Wniosku, projektowaniu protokołu badania klinicznego, uczestniczą w procesie rejestracji badania oraz prowadzą wspólną politykę finansową objętą Umową Konsorcjum, a także są, na tej samej podstawie, wzajemnie zobowiązani do wspólnego dążenia do osiągniecia celu Projektu.</a:t>
            </a:r>
          </a:p>
        </p:txBody>
      </p:sp>
      <p:pic>
        <p:nvPicPr>
          <p:cNvPr id="15" name="Grafika 14" descr="Sala konferencyjna">
            <a:extLst>
              <a:ext uri="{FF2B5EF4-FFF2-40B4-BE49-F238E27FC236}">
                <a16:creationId xmlns:a16="http://schemas.microsoft.com/office/drawing/2014/main" id="{D9A1F987-CD60-475B-A60C-E05ECCE94DF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48800" y="1760514"/>
            <a:ext cx="678556" cy="678556"/>
          </a:xfrm>
          <a:prstGeom prst="rect">
            <a:avLst/>
          </a:prstGeom>
        </p:spPr>
      </p:pic>
    </p:spTree>
    <p:extLst>
      <p:ext uri="{BB962C8B-B14F-4D97-AF65-F5344CB8AC3E}">
        <p14:creationId xmlns:p14="http://schemas.microsoft.com/office/powerpoint/2010/main" val="38867511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a:ln>
                <a:noFill/>
              </a:ln>
              <a:solidFill>
                <a:srgbClr val="7F7F7F">
                  <a:lumMod val="50000"/>
                </a:srgbClr>
              </a:solidFill>
              <a:effectLst/>
              <a:uLnTx/>
              <a:uFillTx/>
              <a:latin typeface="Playfair Display"/>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16528" y="4054606"/>
            <a:ext cx="699331" cy="93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1800" b="1" i="0" u="none" strike="noStrike" kern="1200" cap="none" spc="0" normalizeH="0" baseline="0" noProof="0">
              <a:ln>
                <a:noFill/>
              </a:ln>
              <a:solidFill>
                <a:srgbClr val="7F7F7F">
                  <a:lumMod val="50000"/>
                </a:srgbClr>
              </a:solidFill>
              <a:effectLst/>
              <a:uLnTx/>
              <a:uFillTx/>
              <a:latin typeface="Arial"/>
              <a:cs typeface="+mn-cs"/>
            </a:endParaRPr>
          </a:p>
        </p:txBody>
      </p:sp>
      <p:sp>
        <p:nvSpPr>
          <p:cNvPr id="29" name="Prostokąt 28">
            <a:extLst>
              <a:ext uri="{FF2B5EF4-FFF2-40B4-BE49-F238E27FC236}">
                <a16:creationId xmlns:a16="http://schemas.microsoft.com/office/drawing/2014/main" id="{CD0AE751-E4FC-4869-919D-4C272062527E}"/>
              </a:ext>
            </a:extLst>
          </p:cNvPr>
          <p:cNvSpPr/>
          <p:nvPr/>
        </p:nvSpPr>
        <p:spPr>
          <a:xfrm>
            <a:off x="1784997" y="1858473"/>
            <a:ext cx="9324258" cy="1077218"/>
          </a:xfrm>
          <a:prstGeom prst="rect">
            <a:avLst/>
          </a:prstGeom>
        </p:spPr>
        <p:txBody>
          <a:bodyPr wrap="square">
            <a:spAutoFit/>
          </a:bodyPr>
          <a:lstStyle/>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p:txBody>
      </p:sp>
      <p:sp>
        <p:nvSpPr>
          <p:cNvPr id="30" name="pole tekstowe 29">
            <a:extLst>
              <a:ext uri="{FF2B5EF4-FFF2-40B4-BE49-F238E27FC236}">
                <a16:creationId xmlns:a16="http://schemas.microsoft.com/office/drawing/2014/main" id="{473ECFD0-EB80-4CCE-80C0-3EABFD39DA9D}"/>
              </a:ext>
            </a:extLst>
          </p:cNvPr>
          <p:cNvSpPr txBox="1"/>
          <p:nvPr/>
        </p:nvSpPr>
        <p:spPr>
          <a:xfrm>
            <a:off x="2605521" y="1799488"/>
            <a:ext cx="9000000" cy="4750018"/>
          </a:xfrm>
          <a:prstGeom prst="rect">
            <a:avLst/>
          </a:prstGeom>
          <a:noFill/>
        </p:spPr>
        <p:txBody>
          <a:bodyPr wrap="square" rtlCol="0">
            <a:spAutoFit/>
          </a:bodyPr>
          <a:lstStyle/>
          <a:p>
            <a:pPr marL="342900" lvl="0" indent="-342900" algn="just">
              <a:lnSpc>
                <a:spcPct val="150000"/>
              </a:lnSpc>
              <a:spcBef>
                <a:spcPts val="1000"/>
              </a:spcBef>
              <a:buClr>
                <a:srgbClr val="C00000"/>
              </a:buClr>
              <a:buFont typeface="Wingdings" panose="05000000000000000000" pitchFamily="2" charset="2"/>
              <a:buChar char="v"/>
              <a:defRPr/>
            </a:pPr>
            <a:r>
              <a:rPr lang="pl-PL" sz="2000" kern="0" dirty="0">
                <a:solidFill>
                  <a:schemeClr val="tx2">
                    <a:lumMod val="75000"/>
                  </a:schemeClr>
                </a:solidFill>
                <a:latin typeface="Playfair Display"/>
              </a:rPr>
              <a:t>Podwykonawstwo w ramach projektu oznacza powierzenie wykonawcom zewnętrznym realizacji działań merytorycznych przewidzianych w ramach danego Projektu, np. powierzenie szpitalowi rekrutacji pacjentów, przeprowadzenie procedur medycznych przewidzianych protokołem badania. </a:t>
            </a:r>
          </a:p>
          <a:p>
            <a:pPr marL="342900" lvl="0" indent="-342900" algn="just">
              <a:lnSpc>
                <a:spcPct val="150000"/>
              </a:lnSpc>
              <a:spcBef>
                <a:spcPts val="1000"/>
              </a:spcBef>
              <a:buClr>
                <a:srgbClr val="C00000"/>
              </a:buClr>
              <a:buFont typeface="Wingdings" panose="05000000000000000000" pitchFamily="2" charset="2"/>
              <a:buChar char="v"/>
              <a:defRPr/>
            </a:pPr>
            <a:r>
              <a:rPr lang="pl-PL" sz="2000" kern="0" dirty="0">
                <a:solidFill>
                  <a:schemeClr val="tx2">
                    <a:lumMod val="75000"/>
                  </a:schemeClr>
                </a:solidFill>
                <a:latin typeface="Playfair Display"/>
              </a:rPr>
              <a:t>Podwykonawców w projekcie należy wybierać zgodnie z procedurą PZP.</a:t>
            </a:r>
          </a:p>
          <a:p>
            <a:pPr marL="342900" lvl="0" indent="-342900" algn="just">
              <a:lnSpc>
                <a:spcPct val="150000"/>
              </a:lnSpc>
              <a:spcBef>
                <a:spcPts val="1000"/>
              </a:spcBef>
              <a:buClr>
                <a:srgbClr val="C00000"/>
              </a:buClr>
              <a:buFont typeface="Wingdings" panose="05000000000000000000" pitchFamily="2" charset="2"/>
              <a:buChar char="v"/>
              <a:defRPr/>
            </a:pPr>
            <a:r>
              <a:rPr lang="pl-PL" sz="2000" kern="0" dirty="0">
                <a:solidFill>
                  <a:schemeClr val="tx2">
                    <a:lumMod val="75000"/>
                  </a:schemeClr>
                </a:solidFill>
                <a:latin typeface="Playfair Display"/>
              </a:rPr>
              <a:t>Wybór Podwykonawcy wykonującego zadania części klinicznej projektu w uzasadnionych okolicznościach może być wyłączony spod stosowania procedur zamówień publicznych, po spełnieniu przesłanek określonych w art. 11 ust. 1 pkt 3 ustawy PZP, dotyczących zamówień na usługi badawcze lub rozwojowe.</a:t>
            </a:r>
          </a:p>
          <a:p>
            <a:pPr lvl="0" algn="just"/>
            <a:endParaRPr lang="pl-PL" sz="1600" b="1" kern="0" dirty="0">
              <a:solidFill>
                <a:schemeClr val="tx2">
                  <a:lumMod val="75000"/>
                </a:schemeClr>
              </a:solidFill>
              <a:latin typeface="Playfair Display"/>
            </a:endParaRPr>
          </a:p>
        </p:txBody>
      </p:sp>
      <p:pic>
        <p:nvPicPr>
          <p:cNvPr id="15" name="Grafika 14" descr="Sala konferencyjna">
            <a:extLst>
              <a:ext uri="{FF2B5EF4-FFF2-40B4-BE49-F238E27FC236}">
                <a16:creationId xmlns:a16="http://schemas.microsoft.com/office/drawing/2014/main" id="{D9A1F987-CD60-475B-A60C-E05ECCE94DF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48800" y="1760514"/>
            <a:ext cx="678556" cy="678556"/>
          </a:xfrm>
          <a:prstGeom prst="rect">
            <a:avLst/>
          </a:prstGeom>
        </p:spPr>
      </p:pic>
      <p:sp>
        <p:nvSpPr>
          <p:cNvPr id="11" name="pole tekstowe 10">
            <a:extLst>
              <a:ext uri="{FF2B5EF4-FFF2-40B4-BE49-F238E27FC236}">
                <a16:creationId xmlns:a16="http://schemas.microsoft.com/office/drawing/2014/main" id="{D10609D7-332B-4D3B-8DD5-B4756033DCC5}"/>
              </a:ext>
            </a:extLst>
          </p:cNvPr>
          <p:cNvSpPr txBox="1"/>
          <p:nvPr/>
        </p:nvSpPr>
        <p:spPr>
          <a:xfrm>
            <a:off x="308386" y="889076"/>
            <a:ext cx="6396781"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2800" b="1" i="0" u="none" strike="noStrike" kern="1200" cap="none" spc="0" normalizeH="0" baseline="0" noProof="0" dirty="0">
                <a:ln>
                  <a:noFill/>
                </a:ln>
                <a:solidFill>
                  <a:srgbClr val="7F7F7F">
                    <a:lumMod val="75000"/>
                  </a:srgbClr>
                </a:solidFill>
                <a:effectLst/>
                <a:uLnTx/>
                <a:uFillTx/>
                <a:latin typeface="Playfair Display"/>
                <a:ea typeface="Segoe UI Black" panose="020B0A02040204020203" pitchFamily="34" charset="0"/>
                <a:cs typeface="+mn-cs"/>
              </a:rPr>
              <a:t>KONSORCJUM A PODWYKONASTWO</a:t>
            </a:r>
          </a:p>
        </p:txBody>
      </p:sp>
    </p:spTree>
    <p:extLst>
      <p:ext uri="{BB962C8B-B14F-4D97-AF65-F5344CB8AC3E}">
        <p14:creationId xmlns:p14="http://schemas.microsoft.com/office/powerpoint/2010/main" val="32308139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308386" y="889076"/>
            <a:ext cx="6396781"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2800" b="1" dirty="0">
                <a:solidFill>
                  <a:srgbClr val="7F7F7F">
                    <a:lumMod val="75000"/>
                  </a:srgbClr>
                </a:solidFill>
                <a:latin typeface="Playfair Display"/>
                <a:ea typeface="Segoe UI Black" panose="020B0A02040204020203" pitchFamily="34" charset="0"/>
              </a:rPr>
              <a:t>JAK WYBRAĆ KONSORCJANTA?</a:t>
            </a:r>
            <a:endParaRPr kumimoji="0" lang="pl-PL" sz="2800" b="1" i="0" u="none" strike="noStrike" kern="1200" cap="none" spc="0" normalizeH="0" baseline="0" noProof="0" dirty="0">
              <a:ln>
                <a:noFill/>
              </a:ln>
              <a:solidFill>
                <a:srgbClr val="7F7F7F">
                  <a:lumMod val="75000"/>
                </a:srgbClr>
              </a:solidFill>
              <a:effectLst/>
              <a:uLnTx/>
              <a:uFillTx/>
              <a:latin typeface="Playfair Display"/>
              <a:ea typeface="Segoe UI Black" panose="020B0A02040204020203" pitchFamily="34" charset="0"/>
              <a:cs typeface="+mn-cs"/>
            </a:endParaRP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a:ln>
                <a:noFill/>
              </a:ln>
              <a:solidFill>
                <a:srgbClr val="7F7F7F">
                  <a:lumMod val="50000"/>
                </a:srgbClr>
              </a:solidFill>
              <a:effectLst/>
              <a:uLnTx/>
              <a:uFillTx/>
              <a:latin typeface="Playfair Display"/>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16528" y="4054606"/>
            <a:ext cx="699331" cy="93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1800" b="1" i="0" u="none" strike="noStrike" kern="1200" cap="none" spc="0" normalizeH="0" baseline="0" noProof="0">
              <a:ln>
                <a:noFill/>
              </a:ln>
              <a:solidFill>
                <a:srgbClr val="7F7F7F">
                  <a:lumMod val="50000"/>
                </a:srgbClr>
              </a:solidFill>
              <a:effectLst/>
              <a:uLnTx/>
              <a:uFillTx/>
              <a:latin typeface="Arial"/>
              <a:cs typeface="+mn-cs"/>
            </a:endParaRPr>
          </a:p>
        </p:txBody>
      </p:sp>
      <p:sp>
        <p:nvSpPr>
          <p:cNvPr id="29" name="Prostokąt 28">
            <a:extLst>
              <a:ext uri="{FF2B5EF4-FFF2-40B4-BE49-F238E27FC236}">
                <a16:creationId xmlns:a16="http://schemas.microsoft.com/office/drawing/2014/main" id="{CD0AE751-E4FC-4869-919D-4C272062527E}"/>
              </a:ext>
            </a:extLst>
          </p:cNvPr>
          <p:cNvSpPr/>
          <p:nvPr/>
        </p:nvSpPr>
        <p:spPr>
          <a:xfrm>
            <a:off x="1784997" y="1858473"/>
            <a:ext cx="9324258" cy="1077218"/>
          </a:xfrm>
          <a:prstGeom prst="rect">
            <a:avLst/>
          </a:prstGeom>
        </p:spPr>
        <p:txBody>
          <a:bodyPr wrap="square">
            <a:spAutoFit/>
          </a:bodyPr>
          <a:lstStyle/>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p:txBody>
      </p:sp>
      <p:sp>
        <p:nvSpPr>
          <p:cNvPr id="30" name="pole tekstowe 29">
            <a:extLst>
              <a:ext uri="{FF2B5EF4-FFF2-40B4-BE49-F238E27FC236}">
                <a16:creationId xmlns:a16="http://schemas.microsoft.com/office/drawing/2014/main" id="{473ECFD0-EB80-4CCE-80C0-3EABFD39DA9D}"/>
              </a:ext>
            </a:extLst>
          </p:cNvPr>
          <p:cNvSpPr txBox="1"/>
          <p:nvPr/>
        </p:nvSpPr>
        <p:spPr>
          <a:xfrm>
            <a:off x="2605521" y="1799488"/>
            <a:ext cx="9540000" cy="4584332"/>
          </a:xfrm>
          <a:prstGeom prst="rect">
            <a:avLst/>
          </a:prstGeom>
          <a:noFill/>
        </p:spPr>
        <p:txBody>
          <a:bodyPr wrap="square" rtlCol="0">
            <a:spAutoFit/>
          </a:bodyPr>
          <a:lstStyle/>
          <a:p>
            <a:pPr>
              <a:lnSpc>
                <a:spcPct val="150000"/>
              </a:lnSpc>
              <a:spcBef>
                <a:spcPts val="1000"/>
              </a:spcBef>
              <a:buClr>
                <a:srgbClr val="C00000"/>
              </a:buClr>
              <a:defRPr/>
            </a:pPr>
            <a:r>
              <a:rPr lang="pl-PL" sz="2000" kern="0" dirty="0">
                <a:solidFill>
                  <a:schemeClr val="tx2">
                    <a:lumMod val="75000"/>
                  </a:schemeClr>
                </a:solidFill>
                <a:latin typeface="Playfair Display"/>
              </a:rPr>
              <a:t>Lider Konsorcjum dokonuje wyboru Konsorcjantów z zachowaniem zasady przejrzystości </a:t>
            </a:r>
            <a:br>
              <a:rPr lang="pl-PL" sz="2000" kern="0" dirty="0">
                <a:solidFill>
                  <a:schemeClr val="tx2">
                    <a:lumMod val="75000"/>
                  </a:schemeClr>
                </a:solidFill>
                <a:latin typeface="Playfair Display"/>
              </a:rPr>
            </a:br>
            <a:r>
              <a:rPr lang="pl-PL" sz="2000" kern="0" dirty="0">
                <a:solidFill>
                  <a:schemeClr val="tx2">
                    <a:lumMod val="75000"/>
                  </a:schemeClr>
                </a:solidFill>
                <a:latin typeface="Playfair Display"/>
              </a:rPr>
              <a:t>i równego traktowania. W szczególności jest zobowiązany do: </a:t>
            </a:r>
          </a:p>
          <a:p>
            <a:pPr marL="342900" indent="-342900">
              <a:lnSpc>
                <a:spcPct val="150000"/>
              </a:lnSpc>
              <a:spcBef>
                <a:spcPts val="1000"/>
              </a:spcBef>
              <a:buClr>
                <a:srgbClr val="C00000"/>
              </a:buClr>
              <a:buFont typeface="Wingdings" panose="05000000000000000000" pitchFamily="2" charset="2"/>
              <a:buChar char="v"/>
              <a:defRPr/>
            </a:pPr>
            <a:r>
              <a:rPr lang="pl-PL" sz="2000" kern="0" dirty="0">
                <a:solidFill>
                  <a:schemeClr val="tx2">
                    <a:lumMod val="75000"/>
                  </a:schemeClr>
                </a:solidFill>
                <a:latin typeface="Playfair Display"/>
              </a:rPr>
              <a:t>ogłoszenia otwartego naboru Konsorcjantów co najmniej na swojej stronie internetowej wraz ze wskazaniem, co najmniej 14-dniowego terminu;</a:t>
            </a:r>
          </a:p>
          <a:p>
            <a:pPr marL="342900" indent="-342900">
              <a:lnSpc>
                <a:spcPct val="150000"/>
              </a:lnSpc>
              <a:spcBef>
                <a:spcPts val="1000"/>
              </a:spcBef>
              <a:buClr>
                <a:srgbClr val="C00000"/>
              </a:buClr>
              <a:buFont typeface="Wingdings" panose="05000000000000000000" pitchFamily="2" charset="2"/>
              <a:buChar char="v"/>
              <a:defRPr/>
            </a:pPr>
            <a:r>
              <a:rPr lang="pl-PL" sz="2000" kern="0" dirty="0">
                <a:solidFill>
                  <a:schemeClr val="tx2">
                    <a:lumMod val="75000"/>
                  </a:schemeClr>
                </a:solidFill>
                <a:latin typeface="Playfair Display"/>
              </a:rPr>
              <a:t>uwzględnienia przy wyborze Konsorcjantów: zgodności działania potencjalnego Konsorcjanta z celami Konsorcjum, deklarowanego wkładu potencjalnego Konsorcjanta w realizację celu Konsorcjum, doświadczenia w realizacji badań klinicznych;</a:t>
            </a:r>
          </a:p>
          <a:p>
            <a:pPr marL="342900" indent="-342900">
              <a:lnSpc>
                <a:spcPct val="150000"/>
              </a:lnSpc>
              <a:spcBef>
                <a:spcPts val="1000"/>
              </a:spcBef>
              <a:buClr>
                <a:srgbClr val="C00000"/>
              </a:buClr>
              <a:buFont typeface="Wingdings" panose="05000000000000000000" pitchFamily="2" charset="2"/>
              <a:buChar char="v"/>
              <a:defRPr/>
            </a:pPr>
            <a:r>
              <a:rPr lang="pl-PL" sz="2000" kern="0" dirty="0">
                <a:solidFill>
                  <a:schemeClr val="tx2">
                    <a:lumMod val="75000"/>
                  </a:schemeClr>
                </a:solidFill>
                <a:latin typeface="Playfair Display"/>
              </a:rPr>
              <a:t>podania do publicznej wiadomości w miejscu ogłoszenia otwartego naboru Konsorcjantów informacji o podmiotach wybranych do pełnienia funkcji.</a:t>
            </a:r>
          </a:p>
        </p:txBody>
      </p:sp>
      <p:pic>
        <p:nvPicPr>
          <p:cNvPr id="15" name="Grafika 14" descr="Sala konferencyjna">
            <a:extLst>
              <a:ext uri="{FF2B5EF4-FFF2-40B4-BE49-F238E27FC236}">
                <a16:creationId xmlns:a16="http://schemas.microsoft.com/office/drawing/2014/main" id="{D9A1F987-CD60-475B-A60C-E05ECCE94DF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48800" y="1760514"/>
            <a:ext cx="678556" cy="678556"/>
          </a:xfrm>
          <a:prstGeom prst="rect">
            <a:avLst/>
          </a:prstGeom>
        </p:spPr>
      </p:pic>
    </p:spTree>
    <p:extLst>
      <p:ext uri="{BB962C8B-B14F-4D97-AF65-F5344CB8AC3E}">
        <p14:creationId xmlns:p14="http://schemas.microsoft.com/office/powerpoint/2010/main" val="35486910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308386" y="843563"/>
            <a:ext cx="6396781"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2800" b="1" i="0" u="none" strike="noStrike" kern="1200" cap="none" spc="0" normalizeH="0" baseline="0" noProof="0" dirty="0">
                <a:ln>
                  <a:noFill/>
                </a:ln>
                <a:solidFill>
                  <a:srgbClr val="7F7F7F">
                    <a:lumMod val="75000"/>
                  </a:srgbClr>
                </a:solidFill>
                <a:effectLst/>
                <a:uLnTx/>
                <a:uFillTx/>
                <a:latin typeface="Playfair Display"/>
                <a:ea typeface="Segoe UI Black" panose="020B0A02040204020203" pitchFamily="34" charset="0"/>
                <a:cs typeface="+mn-cs"/>
              </a:rPr>
              <a:t>PROCEDURA OCENY WNIOSKÓW</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a:ln>
                <a:noFill/>
              </a:ln>
              <a:solidFill>
                <a:schemeClr val="tx2">
                  <a:lumMod val="75000"/>
                </a:schemeClr>
              </a:solidFill>
              <a:effectLst/>
              <a:uLnTx/>
              <a:uFillTx/>
              <a:latin typeface="Playfair Display"/>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707383"/>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16528" y="4054606"/>
            <a:ext cx="699331" cy="93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1800" b="1" i="0" u="none" strike="noStrike" kern="1200" cap="none" spc="0" normalizeH="0" baseline="0" noProof="0">
              <a:ln>
                <a:noFill/>
              </a:ln>
              <a:solidFill>
                <a:schemeClr val="tx2">
                  <a:lumMod val="75000"/>
                </a:schemeClr>
              </a:solidFill>
              <a:effectLst/>
              <a:uLnTx/>
              <a:uFillTx/>
              <a:latin typeface="Arial"/>
              <a:cs typeface="+mn-cs"/>
            </a:endParaRPr>
          </a:p>
        </p:txBody>
      </p:sp>
      <p:sp>
        <p:nvSpPr>
          <p:cNvPr id="29" name="Prostokąt 28">
            <a:extLst>
              <a:ext uri="{FF2B5EF4-FFF2-40B4-BE49-F238E27FC236}">
                <a16:creationId xmlns:a16="http://schemas.microsoft.com/office/drawing/2014/main" id="{CD0AE751-E4FC-4869-919D-4C272062527E}"/>
              </a:ext>
            </a:extLst>
          </p:cNvPr>
          <p:cNvSpPr/>
          <p:nvPr/>
        </p:nvSpPr>
        <p:spPr>
          <a:xfrm>
            <a:off x="1784997" y="1858473"/>
            <a:ext cx="9324258" cy="1077218"/>
          </a:xfrm>
          <a:prstGeom prst="rect">
            <a:avLst/>
          </a:prstGeom>
        </p:spPr>
        <p:txBody>
          <a:bodyPr wrap="square">
            <a:spAutoFit/>
          </a:bodyPr>
          <a:lstStyle/>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p:txBody>
      </p:sp>
      <p:sp>
        <p:nvSpPr>
          <p:cNvPr id="23" name="Rectangle 3">
            <a:extLst>
              <a:ext uri="{FF2B5EF4-FFF2-40B4-BE49-F238E27FC236}">
                <a16:creationId xmlns:a16="http://schemas.microsoft.com/office/drawing/2014/main" id="{92BC6F09-CD68-4482-8D41-D8C677E2A51D}"/>
              </a:ext>
            </a:extLst>
          </p:cNvPr>
          <p:cNvSpPr/>
          <p:nvPr/>
        </p:nvSpPr>
        <p:spPr>
          <a:xfrm>
            <a:off x="2515506" y="2212865"/>
            <a:ext cx="4018196" cy="2981246"/>
          </a:xfrm>
          <a:prstGeom prst="rect">
            <a:avLst/>
          </a:prstGeom>
          <a:solidFill>
            <a:srgbClr val="FDDD06">
              <a:alpha val="0"/>
            </a:srgbClr>
          </a:solidFill>
          <a:ln w="38100" cap="flat" cmpd="sng" algn="ctr">
            <a:solidFill>
              <a:schemeClr val="tx2"/>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rgbClr val="262626"/>
              </a:solidFill>
              <a:effectLst/>
              <a:uLnTx/>
              <a:uFillTx/>
              <a:latin typeface="Playfair Display"/>
            </a:endParaRPr>
          </a:p>
        </p:txBody>
      </p:sp>
      <p:sp>
        <p:nvSpPr>
          <p:cNvPr id="24" name="Rounded Rectangle 4">
            <a:extLst>
              <a:ext uri="{FF2B5EF4-FFF2-40B4-BE49-F238E27FC236}">
                <a16:creationId xmlns:a16="http://schemas.microsoft.com/office/drawing/2014/main" id="{E45D7D32-92A4-401A-BD96-CBC4C5C5F376}"/>
              </a:ext>
            </a:extLst>
          </p:cNvPr>
          <p:cNvSpPr/>
          <p:nvPr/>
        </p:nvSpPr>
        <p:spPr>
          <a:xfrm>
            <a:off x="3080779" y="1994282"/>
            <a:ext cx="2887650" cy="432047"/>
          </a:xfrm>
          <a:prstGeom prst="roundRect">
            <a:avLst>
              <a:gd name="adj" fmla="val 50000"/>
            </a:avLst>
          </a:prstGeom>
          <a:solidFill>
            <a:srgbClr val="C00000"/>
          </a:solidFill>
          <a:ln w="38100" cap="flat" cmpd="sng" algn="ctr">
            <a:solidFill>
              <a:schemeClr val="tx2"/>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rgbClr val="262626"/>
              </a:solidFill>
              <a:effectLst/>
              <a:uLnTx/>
              <a:uFillTx/>
              <a:latin typeface="Playfair Display"/>
            </a:endParaRPr>
          </a:p>
        </p:txBody>
      </p:sp>
      <p:sp>
        <p:nvSpPr>
          <p:cNvPr id="25" name="TextBox 5">
            <a:extLst>
              <a:ext uri="{FF2B5EF4-FFF2-40B4-BE49-F238E27FC236}">
                <a16:creationId xmlns:a16="http://schemas.microsoft.com/office/drawing/2014/main" id="{A682B8C5-0F37-4B73-9CAA-C1EAC1934DC2}"/>
              </a:ext>
            </a:extLst>
          </p:cNvPr>
          <p:cNvSpPr txBox="1"/>
          <p:nvPr/>
        </p:nvSpPr>
        <p:spPr>
          <a:xfrm>
            <a:off x="3258648" y="1908000"/>
            <a:ext cx="2371794" cy="506292"/>
          </a:xfrm>
          <a:prstGeom prst="rect">
            <a:avLst/>
          </a:prstGeom>
          <a:noFill/>
        </p:spPr>
        <p:txBody>
          <a:bodyPr wrap="square" rtlCol="0" anchor="ctr">
            <a:spAutoFit/>
          </a:bodyPr>
          <a:lstStyle/>
          <a:p>
            <a:pPr algn="ctr">
              <a:lnSpc>
                <a:spcPct val="150000"/>
              </a:lnSpc>
              <a:spcBef>
                <a:spcPts val="1000"/>
              </a:spcBef>
              <a:buClr>
                <a:srgbClr val="C00000"/>
              </a:buClr>
              <a:defRPr/>
            </a:pPr>
            <a:r>
              <a:rPr lang="pl-PL" altLang="ko-KR" sz="2000" kern="0" dirty="0">
                <a:solidFill>
                  <a:schemeClr val="bg1"/>
                </a:solidFill>
                <a:latin typeface="Playfair Display"/>
              </a:rPr>
              <a:t>Ocena Formalna</a:t>
            </a:r>
            <a:endParaRPr lang="ko-KR" altLang="en-US" sz="2000" kern="0" dirty="0">
              <a:solidFill>
                <a:schemeClr val="bg1"/>
              </a:solidFill>
              <a:latin typeface="Playfair Display"/>
            </a:endParaRPr>
          </a:p>
        </p:txBody>
      </p:sp>
      <p:sp>
        <p:nvSpPr>
          <p:cNvPr id="26" name="Rectangle 8">
            <a:extLst>
              <a:ext uri="{FF2B5EF4-FFF2-40B4-BE49-F238E27FC236}">
                <a16:creationId xmlns:a16="http://schemas.microsoft.com/office/drawing/2014/main" id="{402AD612-84B4-490F-8FF8-7BA33B39C0BD}"/>
              </a:ext>
            </a:extLst>
          </p:cNvPr>
          <p:cNvSpPr/>
          <p:nvPr/>
        </p:nvSpPr>
        <p:spPr>
          <a:xfrm>
            <a:off x="7009126" y="2212865"/>
            <a:ext cx="4018196" cy="2981246"/>
          </a:xfrm>
          <a:prstGeom prst="rect">
            <a:avLst/>
          </a:prstGeom>
          <a:solidFill>
            <a:schemeClr val="accent2">
              <a:alpha val="0"/>
            </a:schemeClr>
          </a:solidFill>
          <a:ln w="38100" cap="flat" cmpd="sng" algn="ctr">
            <a:solidFill>
              <a:schemeClr val="tx2"/>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rgbClr val="262626"/>
              </a:solidFill>
              <a:effectLst/>
              <a:uLnTx/>
              <a:uFillTx/>
              <a:latin typeface="Playfair Display"/>
            </a:endParaRPr>
          </a:p>
        </p:txBody>
      </p:sp>
      <p:sp>
        <p:nvSpPr>
          <p:cNvPr id="27" name="Rounded Rectangle 9">
            <a:extLst>
              <a:ext uri="{FF2B5EF4-FFF2-40B4-BE49-F238E27FC236}">
                <a16:creationId xmlns:a16="http://schemas.microsoft.com/office/drawing/2014/main" id="{560EEBE2-8687-4CA7-BD0E-889E7A55F7D2}"/>
              </a:ext>
            </a:extLst>
          </p:cNvPr>
          <p:cNvSpPr/>
          <p:nvPr/>
        </p:nvSpPr>
        <p:spPr>
          <a:xfrm>
            <a:off x="7574399" y="1994282"/>
            <a:ext cx="2887650" cy="432047"/>
          </a:xfrm>
          <a:prstGeom prst="roundRect">
            <a:avLst>
              <a:gd name="adj" fmla="val 50000"/>
            </a:avLst>
          </a:prstGeom>
          <a:solidFill>
            <a:srgbClr val="C00000"/>
          </a:solidFill>
          <a:ln w="38100" cap="flat" cmpd="sng" algn="ctr">
            <a:solidFill>
              <a:schemeClr val="tx2"/>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prstClr val="white"/>
              </a:solidFill>
              <a:effectLst/>
              <a:uLnTx/>
              <a:uFillTx/>
              <a:latin typeface="Playfair Display"/>
            </a:endParaRPr>
          </a:p>
        </p:txBody>
      </p:sp>
      <p:sp>
        <p:nvSpPr>
          <p:cNvPr id="31" name="TextBox 11">
            <a:extLst>
              <a:ext uri="{FF2B5EF4-FFF2-40B4-BE49-F238E27FC236}">
                <a16:creationId xmlns:a16="http://schemas.microsoft.com/office/drawing/2014/main" id="{E5A1154A-1B7D-4345-BDC5-4B3234B84DC3}"/>
              </a:ext>
            </a:extLst>
          </p:cNvPr>
          <p:cNvSpPr txBox="1"/>
          <p:nvPr/>
        </p:nvSpPr>
        <p:spPr>
          <a:xfrm>
            <a:off x="7834201" y="1908000"/>
            <a:ext cx="2371794" cy="506292"/>
          </a:xfrm>
          <a:prstGeom prst="rect">
            <a:avLst/>
          </a:prstGeom>
          <a:noFill/>
        </p:spPr>
        <p:txBody>
          <a:bodyPr wrap="square" rtlCol="0" anchor="ctr">
            <a:spAutoFit/>
          </a:bodyPr>
          <a:lstStyle/>
          <a:p>
            <a:pPr algn="ctr">
              <a:lnSpc>
                <a:spcPct val="150000"/>
              </a:lnSpc>
              <a:spcBef>
                <a:spcPts val="1000"/>
              </a:spcBef>
              <a:buClr>
                <a:srgbClr val="C00000"/>
              </a:buClr>
              <a:defRPr/>
            </a:pPr>
            <a:r>
              <a:rPr lang="pl-PL" altLang="ko-KR" sz="2000" kern="0" dirty="0">
                <a:solidFill>
                  <a:schemeClr val="bg1"/>
                </a:solidFill>
                <a:latin typeface="Playfair Display"/>
              </a:rPr>
              <a:t>Ocena Merytoryczna</a:t>
            </a:r>
            <a:endParaRPr lang="ko-KR" altLang="en-US" sz="2000" kern="0" dirty="0">
              <a:solidFill>
                <a:schemeClr val="bg1"/>
              </a:solidFill>
              <a:latin typeface="Playfair Display"/>
            </a:endParaRPr>
          </a:p>
        </p:txBody>
      </p:sp>
      <p:sp>
        <p:nvSpPr>
          <p:cNvPr id="32" name="Symbol zastępczy zawartości 3">
            <a:extLst>
              <a:ext uri="{FF2B5EF4-FFF2-40B4-BE49-F238E27FC236}">
                <a16:creationId xmlns:a16="http://schemas.microsoft.com/office/drawing/2014/main" id="{0BC76C2C-7C6B-44AB-A258-7B0F872173BA}"/>
              </a:ext>
            </a:extLst>
          </p:cNvPr>
          <p:cNvSpPr txBox="1">
            <a:spLocks/>
          </p:cNvSpPr>
          <p:nvPr/>
        </p:nvSpPr>
        <p:spPr>
          <a:xfrm>
            <a:off x="2535908" y="2776604"/>
            <a:ext cx="4125022" cy="185376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pl-PL" sz="2000" b="0" i="0" u="none" strike="noStrike" kern="1200" cap="none" spc="0" normalizeH="0" baseline="0" noProof="0" dirty="0">
              <a:ln>
                <a:noFill/>
              </a:ln>
              <a:solidFill>
                <a:schemeClr val="tx2">
                  <a:lumMod val="75000"/>
                </a:schemeClr>
              </a:solidFill>
              <a:effectLst/>
              <a:uLnTx/>
              <a:uFillTx/>
              <a:latin typeface="Playfair Display"/>
            </a:endParaRPr>
          </a:p>
          <a:p>
            <a:pPr marL="0" marR="0" lvl="0" indent="0" algn="ctr" fontAlgn="auto">
              <a:lnSpc>
                <a:spcPct val="150000"/>
              </a:lnSpc>
              <a:spcAft>
                <a:spcPts val="0"/>
              </a:spcAft>
              <a:buClr>
                <a:srgbClr val="C00000"/>
              </a:buClr>
              <a:buSzTx/>
              <a:buFont typeface="Arial" panose="020B0604020202020204" pitchFamily="34" charset="0"/>
              <a:buNone/>
              <a:tabLst/>
              <a:defRPr/>
            </a:pPr>
            <a:r>
              <a:rPr lang="pl-PL" sz="2000" kern="0" dirty="0">
                <a:solidFill>
                  <a:schemeClr val="tx2">
                    <a:lumMod val="75000"/>
                  </a:schemeClr>
                </a:solidFill>
                <a:latin typeface="Playfair Display"/>
              </a:rPr>
              <a:t>Oceny formalnej Wniosków </a:t>
            </a:r>
            <a:br>
              <a:rPr lang="pl-PL" sz="2000" kern="0" dirty="0">
                <a:solidFill>
                  <a:schemeClr val="tx2">
                    <a:lumMod val="75000"/>
                  </a:schemeClr>
                </a:solidFill>
                <a:latin typeface="Playfair Display"/>
              </a:rPr>
            </a:br>
            <a:r>
              <a:rPr lang="pl-PL" sz="2000" kern="0" dirty="0">
                <a:solidFill>
                  <a:schemeClr val="tx2">
                    <a:lumMod val="75000"/>
                  </a:schemeClr>
                </a:solidFill>
                <a:latin typeface="Playfair Display"/>
              </a:rPr>
              <a:t>o dofinansowanie dokonuje Zespół Oceny Wniosków składający się </a:t>
            </a:r>
            <a:br>
              <a:rPr lang="pl-PL" sz="2000" kern="0" dirty="0">
                <a:solidFill>
                  <a:schemeClr val="tx2">
                    <a:lumMod val="75000"/>
                  </a:schemeClr>
                </a:solidFill>
                <a:latin typeface="Playfair Display"/>
              </a:rPr>
            </a:br>
            <a:r>
              <a:rPr lang="pl-PL" sz="2000" kern="0" dirty="0">
                <a:solidFill>
                  <a:schemeClr val="tx2">
                    <a:lumMod val="75000"/>
                  </a:schemeClr>
                </a:solidFill>
                <a:latin typeface="Playfair Display"/>
              </a:rPr>
              <a:t>z pracowników ABM</a:t>
            </a:r>
          </a:p>
        </p:txBody>
      </p:sp>
      <p:sp>
        <p:nvSpPr>
          <p:cNvPr id="33" name="Symbol zastępczy zawartości 5">
            <a:extLst>
              <a:ext uri="{FF2B5EF4-FFF2-40B4-BE49-F238E27FC236}">
                <a16:creationId xmlns:a16="http://schemas.microsoft.com/office/drawing/2014/main" id="{9E1275B5-E3F9-41A2-8B9C-E755E85A9C18}"/>
              </a:ext>
            </a:extLst>
          </p:cNvPr>
          <p:cNvSpPr txBox="1">
            <a:spLocks/>
          </p:cNvSpPr>
          <p:nvPr/>
        </p:nvSpPr>
        <p:spPr>
          <a:xfrm>
            <a:off x="6927190" y="2827436"/>
            <a:ext cx="4182065" cy="17521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pl-PL" sz="2000" b="0" i="0" u="none" strike="noStrike" kern="1200" cap="none" spc="0" normalizeH="0" baseline="0" noProof="0" dirty="0">
              <a:ln>
                <a:noFill/>
              </a:ln>
              <a:solidFill>
                <a:schemeClr val="tx2">
                  <a:lumMod val="75000"/>
                </a:schemeClr>
              </a:solidFill>
              <a:effectLst/>
              <a:uLnTx/>
              <a:uFillTx/>
              <a:latin typeface="Playfair Display"/>
            </a:endParaRPr>
          </a:p>
          <a:p>
            <a:pPr marL="0" marR="0" lvl="0" indent="0" algn="ctr" fontAlgn="auto">
              <a:lnSpc>
                <a:spcPct val="150000"/>
              </a:lnSpc>
              <a:spcAft>
                <a:spcPts val="0"/>
              </a:spcAft>
              <a:buClr>
                <a:srgbClr val="C00000"/>
              </a:buClr>
              <a:buSzTx/>
              <a:buFont typeface="Arial" panose="020B0604020202020204" pitchFamily="34" charset="0"/>
              <a:buNone/>
              <a:tabLst/>
              <a:defRPr/>
            </a:pPr>
            <a:r>
              <a:rPr lang="pl-PL" sz="2000" kern="0" dirty="0">
                <a:solidFill>
                  <a:schemeClr val="tx2">
                    <a:lumMod val="75000"/>
                  </a:schemeClr>
                </a:solidFill>
                <a:latin typeface="Playfair Display"/>
              </a:rPr>
              <a:t>Oceny merytorycznej Wniosku </a:t>
            </a:r>
            <a:br>
              <a:rPr lang="pl-PL" sz="2000" kern="0" dirty="0">
                <a:solidFill>
                  <a:schemeClr val="tx2">
                    <a:lumMod val="75000"/>
                  </a:schemeClr>
                </a:solidFill>
                <a:latin typeface="Playfair Display"/>
              </a:rPr>
            </a:br>
            <a:r>
              <a:rPr lang="pl-PL" sz="2000" kern="0" dirty="0">
                <a:solidFill>
                  <a:schemeClr val="tx2">
                    <a:lumMod val="75000"/>
                  </a:schemeClr>
                </a:solidFill>
                <a:latin typeface="Playfair Display"/>
              </a:rPr>
              <a:t>o dofinansowanie dokonuje dwóch zewnętrznych ekspertów</a:t>
            </a:r>
          </a:p>
        </p:txBody>
      </p:sp>
      <p:sp>
        <p:nvSpPr>
          <p:cNvPr id="34" name="Strzałka: w dół 33">
            <a:extLst>
              <a:ext uri="{FF2B5EF4-FFF2-40B4-BE49-F238E27FC236}">
                <a16:creationId xmlns:a16="http://schemas.microsoft.com/office/drawing/2014/main" id="{69F9F5E5-CD2A-4B46-A08F-89E15CCD734D}"/>
              </a:ext>
            </a:extLst>
          </p:cNvPr>
          <p:cNvSpPr/>
          <p:nvPr/>
        </p:nvSpPr>
        <p:spPr>
          <a:xfrm>
            <a:off x="4375314" y="2582777"/>
            <a:ext cx="298580" cy="518856"/>
          </a:xfrm>
          <a:prstGeom prst="downArrow">
            <a:avLst/>
          </a:prstGeom>
          <a:solidFill>
            <a:srgbClr val="3F3F3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l-PL" sz="2000" b="0" i="0" u="none" strike="noStrike" kern="0" cap="none" spc="0" normalizeH="0" baseline="0" noProof="0">
              <a:ln>
                <a:noFill/>
              </a:ln>
              <a:solidFill>
                <a:schemeClr val="tx2">
                  <a:lumMod val="75000"/>
                </a:schemeClr>
              </a:solidFill>
              <a:effectLst/>
              <a:uLnTx/>
              <a:uFillTx/>
              <a:latin typeface="Playfair Display"/>
            </a:endParaRPr>
          </a:p>
        </p:txBody>
      </p:sp>
      <p:sp>
        <p:nvSpPr>
          <p:cNvPr id="35" name="Strzałka: w dół 34">
            <a:extLst>
              <a:ext uri="{FF2B5EF4-FFF2-40B4-BE49-F238E27FC236}">
                <a16:creationId xmlns:a16="http://schemas.microsoft.com/office/drawing/2014/main" id="{790E6DDC-560C-4EB4-9C31-F553167A518C}"/>
              </a:ext>
            </a:extLst>
          </p:cNvPr>
          <p:cNvSpPr/>
          <p:nvPr/>
        </p:nvSpPr>
        <p:spPr>
          <a:xfrm>
            <a:off x="8868933" y="2582777"/>
            <a:ext cx="298580" cy="518856"/>
          </a:xfrm>
          <a:prstGeom prst="downArrow">
            <a:avLst/>
          </a:prstGeom>
          <a:solidFill>
            <a:srgbClr val="3F3F3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l-PL" sz="2000" b="0" i="0" u="none" strike="noStrike" kern="0" cap="none" spc="0" normalizeH="0" baseline="0" noProof="0">
              <a:ln>
                <a:noFill/>
              </a:ln>
              <a:solidFill>
                <a:schemeClr val="tx2">
                  <a:lumMod val="75000"/>
                </a:schemeClr>
              </a:solidFill>
              <a:effectLst/>
              <a:uLnTx/>
              <a:uFillTx/>
              <a:latin typeface="Playfair Display"/>
            </a:endParaRPr>
          </a:p>
        </p:txBody>
      </p:sp>
    </p:spTree>
    <p:extLst>
      <p:ext uri="{BB962C8B-B14F-4D97-AF65-F5344CB8AC3E}">
        <p14:creationId xmlns:p14="http://schemas.microsoft.com/office/powerpoint/2010/main" val="42866687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308386" y="843563"/>
            <a:ext cx="6396781"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2800" b="1" i="0" u="none" strike="noStrike" kern="1200" cap="none" spc="0" normalizeH="0" baseline="0" noProof="0" dirty="0">
                <a:ln>
                  <a:noFill/>
                </a:ln>
                <a:solidFill>
                  <a:srgbClr val="7F7F7F">
                    <a:lumMod val="75000"/>
                  </a:srgbClr>
                </a:solidFill>
                <a:effectLst/>
                <a:uLnTx/>
                <a:uFillTx/>
                <a:latin typeface="Playfair Display"/>
                <a:ea typeface="Segoe UI Black" panose="020B0A02040204020203" pitchFamily="34" charset="0"/>
                <a:cs typeface="+mn-cs"/>
              </a:rPr>
              <a:t>PROCEDURA OCENY WNIOSKÓW</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a:ln>
                <a:noFill/>
              </a:ln>
              <a:solidFill>
                <a:schemeClr val="tx2">
                  <a:lumMod val="75000"/>
                </a:schemeClr>
              </a:solidFill>
              <a:effectLst/>
              <a:uLnTx/>
              <a:uFillTx/>
              <a:latin typeface="Playfair Display"/>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16528" y="4054606"/>
            <a:ext cx="699331" cy="93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1800" b="1" i="0" u="none" strike="noStrike" kern="1200" cap="none" spc="0" normalizeH="0" baseline="0" noProof="0">
              <a:ln>
                <a:noFill/>
              </a:ln>
              <a:solidFill>
                <a:schemeClr val="tx2">
                  <a:lumMod val="75000"/>
                </a:schemeClr>
              </a:solidFill>
              <a:effectLst/>
              <a:uLnTx/>
              <a:uFillTx/>
              <a:latin typeface="Arial"/>
              <a:cs typeface="+mn-cs"/>
            </a:endParaRPr>
          </a:p>
        </p:txBody>
      </p:sp>
      <p:sp>
        <p:nvSpPr>
          <p:cNvPr id="29" name="Prostokąt 28">
            <a:extLst>
              <a:ext uri="{FF2B5EF4-FFF2-40B4-BE49-F238E27FC236}">
                <a16:creationId xmlns:a16="http://schemas.microsoft.com/office/drawing/2014/main" id="{CD0AE751-E4FC-4869-919D-4C272062527E}"/>
              </a:ext>
            </a:extLst>
          </p:cNvPr>
          <p:cNvSpPr/>
          <p:nvPr/>
        </p:nvSpPr>
        <p:spPr>
          <a:xfrm>
            <a:off x="1784997" y="1858473"/>
            <a:ext cx="9324258" cy="1077218"/>
          </a:xfrm>
          <a:prstGeom prst="rect">
            <a:avLst/>
          </a:prstGeom>
        </p:spPr>
        <p:txBody>
          <a:bodyPr wrap="square">
            <a:spAutoFit/>
          </a:bodyPr>
          <a:lstStyle/>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p:txBody>
      </p:sp>
      <p:grpSp>
        <p:nvGrpSpPr>
          <p:cNvPr id="22" name="Group 4">
            <a:extLst>
              <a:ext uri="{FF2B5EF4-FFF2-40B4-BE49-F238E27FC236}">
                <a16:creationId xmlns:a16="http://schemas.microsoft.com/office/drawing/2014/main" id="{72A7F08B-BE7A-4C3E-BDBC-DA23F659DA65}"/>
              </a:ext>
            </a:extLst>
          </p:cNvPr>
          <p:cNvGrpSpPr/>
          <p:nvPr/>
        </p:nvGrpSpPr>
        <p:grpSpPr>
          <a:xfrm>
            <a:off x="3451764" y="2428988"/>
            <a:ext cx="7025063" cy="1816297"/>
            <a:chOff x="1291353" y="1755670"/>
            <a:chExt cx="7025063" cy="1816297"/>
          </a:xfrm>
        </p:grpSpPr>
        <p:sp>
          <p:nvSpPr>
            <p:cNvPr id="28" name="Block Arc 5">
              <a:extLst>
                <a:ext uri="{FF2B5EF4-FFF2-40B4-BE49-F238E27FC236}">
                  <a16:creationId xmlns:a16="http://schemas.microsoft.com/office/drawing/2014/main" id="{F64590AB-60F7-4A2E-A027-AC4E9FD49D3B}"/>
                </a:ext>
              </a:extLst>
            </p:cNvPr>
            <p:cNvSpPr/>
            <p:nvPr/>
          </p:nvSpPr>
          <p:spPr>
            <a:xfrm>
              <a:off x="6500119" y="1755670"/>
              <a:ext cx="1816297" cy="1816297"/>
            </a:xfrm>
            <a:prstGeom prst="blockArc">
              <a:avLst>
                <a:gd name="adj1" fmla="val 16127381"/>
                <a:gd name="adj2" fmla="val 5490194"/>
                <a:gd name="adj3" fmla="val 4041"/>
              </a:avLst>
            </a:prstGeom>
            <a:solidFill>
              <a:sysClr val="windowText" lastClr="000000">
                <a:lumMod val="75000"/>
                <a:lumOff val="2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200" b="0" i="0" u="none" strike="noStrike" kern="0" cap="none" spc="0" normalizeH="0" baseline="0" noProof="0">
                <a:ln>
                  <a:noFill/>
                </a:ln>
                <a:solidFill>
                  <a:schemeClr val="tx2">
                    <a:lumMod val="75000"/>
                  </a:schemeClr>
                </a:solidFill>
                <a:effectLst/>
                <a:uLnTx/>
                <a:uFillTx/>
                <a:latin typeface="Playfair Display"/>
              </a:endParaRPr>
            </a:p>
          </p:txBody>
        </p:sp>
        <p:sp>
          <p:nvSpPr>
            <p:cNvPr id="30" name="Rectangle 6">
              <a:extLst>
                <a:ext uri="{FF2B5EF4-FFF2-40B4-BE49-F238E27FC236}">
                  <a16:creationId xmlns:a16="http://schemas.microsoft.com/office/drawing/2014/main" id="{2F1154FE-B388-48B4-A39F-C81F347E64DD}"/>
                </a:ext>
              </a:extLst>
            </p:cNvPr>
            <p:cNvSpPr/>
            <p:nvPr/>
          </p:nvSpPr>
          <p:spPr>
            <a:xfrm>
              <a:off x="1291353" y="1755670"/>
              <a:ext cx="6156000" cy="72000"/>
            </a:xfrm>
            <a:prstGeom prst="rect">
              <a:avLst/>
            </a:prstGeom>
            <a:solidFill>
              <a:sysClr val="windowText" lastClr="000000">
                <a:lumMod val="75000"/>
                <a:lumOff val="2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200" b="0" i="0" u="none" strike="noStrike" kern="0" cap="none" spc="0" normalizeH="0" baseline="0" noProof="0">
                <a:ln>
                  <a:noFill/>
                </a:ln>
                <a:solidFill>
                  <a:schemeClr val="tx2">
                    <a:lumMod val="75000"/>
                  </a:schemeClr>
                </a:solidFill>
                <a:effectLst/>
                <a:uLnTx/>
                <a:uFillTx/>
                <a:latin typeface="Playfair Display"/>
              </a:endParaRPr>
            </a:p>
          </p:txBody>
        </p:sp>
        <p:sp>
          <p:nvSpPr>
            <p:cNvPr id="36" name="Rectangle 7">
              <a:extLst>
                <a:ext uri="{FF2B5EF4-FFF2-40B4-BE49-F238E27FC236}">
                  <a16:creationId xmlns:a16="http://schemas.microsoft.com/office/drawing/2014/main" id="{B7931677-B759-4C81-B058-31E0AF4C7B8F}"/>
                </a:ext>
              </a:extLst>
            </p:cNvPr>
            <p:cNvSpPr/>
            <p:nvPr/>
          </p:nvSpPr>
          <p:spPr>
            <a:xfrm>
              <a:off x="2340248" y="3499967"/>
              <a:ext cx="5112000" cy="72000"/>
            </a:xfrm>
            <a:prstGeom prst="rect">
              <a:avLst/>
            </a:prstGeom>
            <a:solidFill>
              <a:sysClr val="windowText" lastClr="000000">
                <a:lumMod val="75000"/>
                <a:lumOff val="2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200" b="0" i="0" u="none" strike="noStrike" kern="0" cap="none" spc="0" normalizeH="0" baseline="0" noProof="0">
                <a:ln>
                  <a:noFill/>
                </a:ln>
                <a:solidFill>
                  <a:schemeClr val="tx2">
                    <a:lumMod val="75000"/>
                  </a:schemeClr>
                </a:solidFill>
                <a:effectLst/>
                <a:uLnTx/>
                <a:uFillTx/>
                <a:latin typeface="Playfair Display"/>
              </a:endParaRPr>
            </a:p>
          </p:txBody>
        </p:sp>
      </p:grpSp>
      <p:grpSp>
        <p:nvGrpSpPr>
          <p:cNvPr id="37" name="Group 8">
            <a:extLst>
              <a:ext uri="{FF2B5EF4-FFF2-40B4-BE49-F238E27FC236}">
                <a16:creationId xmlns:a16="http://schemas.microsoft.com/office/drawing/2014/main" id="{DC0A844D-AD90-4966-AA85-05A094EFBA1C}"/>
              </a:ext>
            </a:extLst>
          </p:cNvPr>
          <p:cNvGrpSpPr/>
          <p:nvPr/>
        </p:nvGrpSpPr>
        <p:grpSpPr>
          <a:xfrm>
            <a:off x="3013629" y="2017924"/>
            <a:ext cx="914400" cy="914400"/>
            <a:chOff x="5364088" y="2787774"/>
            <a:chExt cx="914400" cy="914400"/>
          </a:xfrm>
        </p:grpSpPr>
        <p:sp>
          <p:nvSpPr>
            <p:cNvPr id="38" name="Oval 9">
              <a:extLst>
                <a:ext uri="{FF2B5EF4-FFF2-40B4-BE49-F238E27FC236}">
                  <a16:creationId xmlns:a16="http://schemas.microsoft.com/office/drawing/2014/main" id="{2D3E4B7A-E416-4DB0-880F-27648AB1C9E3}"/>
                </a:ext>
              </a:extLst>
            </p:cNvPr>
            <p:cNvSpPr/>
            <p:nvPr/>
          </p:nvSpPr>
          <p:spPr>
            <a:xfrm>
              <a:off x="5364088" y="2787774"/>
              <a:ext cx="914400" cy="914400"/>
            </a:xfrm>
            <a:prstGeom prst="ellipse">
              <a:avLst/>
            </a:prstGeom>
            <a:solidFill>
              <a:sysClr val="window" lastClr="FFFFFF"/>
            </a:solidFill>
            <a:ln w="25400" cap="flat" cmpd="sng" algn="ctr">
              <a:solidFill>
                <a:sysClr val="windowText" lastClr="000000">
                  <a:lumMod val="75000"/>
                  <a:lumOff val="25000"/>
                </a:sys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200" b="0" i="0" u="none" strike="noStrike" kern="0" cap="none" spc="0" normalizeH="0" baseline="0" noProof="0" dirty="0">
                <a:ln>
                  <a:noFill/>
                </a:ln>
                <a:solidFill>
                  <a:schemeClr val="tx2">
                    <a:lumMod val="75000"/>
                  </a:schemeClr>
                </a:solidFill>
                <a:effectLst/>
                <a:uLnTx/>
                <a:uFillTx/>
                <a:latin typeface="Playfair Display"/>
              </a:endParaRPr>
            </a:p>
          </p:txBody>
        </p:sp>
        <p:sp>
          <p:nvSpPr>
            <p:cNvPr id="39" name="Oval 10">
              <a:extLst>
                <a:ext uri="{FF2B5EF4-FFF2-40B4-BE49-F238E27FC236}">
                  <a16:creationId xmlns:a16="http://schemas.microsoft.com/office/drawing/2014/main" id="{F424ACD8-D0E2-4988-9E20-25C337C2139F}"/>
                </a:ext>
              </a:extLst>
            </p:cNvPr>
            <p:cNvSpPr/>
            <p:nvPr/>
          </p:nvSpPr>
          <p:spPr>
            <a:xfrm>
              <a:off x="5443246" y="2866932"/>
              <a:ext cx="756084" cy="756084"/>
            </a:xfrm>
            <a:prstGeom prst="ellipse">
              <a:avLst/>
            </a:prstGeom>
            <a:solidFill>
              <a:srgbClr val="EB494B"/>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200" b="0" i="0" u="none" strike="noStrike" kern="0" cap="none" spc="0" normalizeH="0" baseline="0" noProof="0" dirty="0">
                <a:ln>
                  <a:noFill/>
                </a:ln>
                <a:solidFill>
                  <a:schemeClr val="tx2">
                    <a:lumMod val="75000"/>
                  </a:schemeClr>
                </a:solidFill>
                <a:effectLst/>
                <a:uLnTx/>
                <a:uFillTx/>
                <a:latin typeface="Playfair Display"/>
              </a:endParaRPr>
            </a:p>
          </p:txBody>
        </p:sp>
      </p:grpSp>
      <p:grpSp>
        <p:nvGrpSpPr>
          <p:cNvPr id="40" name="Group 11">
            <a:extLst>
              <a:ext uri="{FF2B5EF4-FFF2-40B4-BE49-F238E27FC236}">
                <a16:creationId xmlns:a16="http://schemas.microsoft.com/office/drawing/2014/main" id="{3C982EEF-8349-4B1A-AFBC-15A8CC8570D3}"/>
              </a:ext>
            </a:extLst>
          </p:cNvPr>
          <p:cNvGrpSpPr/>
          <p:nvPr/>
        </p:nvGrpSpPr>
        <p:grpSpPr>
          <a:xfrm>
            <a:off x="7746130" y="1958480"/>
            <a:ext cx="914400" cy="914400"/>
            <a:chOff x="5364088" y="2787774"/>
            <a:chExt cx="914400" cy="914400"/>
          </a:xfrm>
        </p:grpSpPr>
        <p:sp>
          <p:nvSpPr>
            <p:cNvPr id="41" name="Oval 12">
              <a:extLst>
                <a:ext uri="{FF2B5EF4-FFF2-40B4-BE49-F238E27FC236}">
                  <a16:creationId xmlns:a16="http://schemas.microsoft.com/office/drawing/2014/main" id="{9ED624AA-018D-4A07-9FE7-6515A0353397}"/>
                </a:ext>
              </a:extLst>
            </p:cNvPr>
            <p:cNvSpPr/>
            <p:nvPr/>
          </p:nvSpPr>
          <p:spPr>
            <a:xfrm>
              <a:off x="5364088" y="2787774"/>
              <a:ext cx="914400" cy="914400"/>
            </a:xfrm>
            <a:prstGeom prst="ellipse">
              <a:avLst/>
            </a:prstGeom>
            <a:solidFill>
              <a:sysClr val="window" lastClr="FFFFFF"/>
            </a:solidFill>
            <a:ln w="25400" cap="flat" cmpd="sng" algn="ctr">
              <a:solidFill>
                <a:sysClr val="windowText" lastClr="000000">
                  <a:lumMod val="75000"/>
                  <a:lumOff val="25000"/>
                </a:sys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dirty="0">
                <a:ln>
                  <a:noFill/>
                </a:ln>
                <a:solidFill>
                  <a:prstClr val="black"/>
                </a:solidFill>
                <a:effectLst/>
                <a:uLnTx/>
                <a:uFillTx/>
                <a:latin typeface="Arial"/>
                <a:cs typeface="+mn-cs"/>
              </a:endParaRPr>
            </a:p>
          </p:txBody>
        </p:sp>
        <p:sp>
          <p:nvSpPr>
            <p:cNvPr id="42" name="Oval 13">
              <a:extLst>
                <a:ext uri="{FF2B5EF4-FFF2-40B4-BE49-F238E27FC236}">
                  <a16:creationId xmlns:a16="http://schemas.microsoft.com/office/drawing/2014/main" id="{41031688-5648-455B-B194-8A3DFB6ABC26}"/>
                </a:ext>
              </a:extLst>
            </p:cNvPr>
            <p:cNvSpPr/>
            <p:nvPr/>
          </p:nvSpPr>
          <p:spPr>
            <a:xfrm>
              <a:off x="5443246" y="2866932"/>
              <a:ext cx="756084" cy="756084"/>
            </a:xfrm>
            <a:prstGeom prst="ellipse">
              <a:avLst/>
            </a:prstGeom>
            <a:solidFill>
              <a:srgbClr val="3F3F3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prstClr val="black"/>
                </a:solidFill>
                <a:effectLst/>
                <a:uLnTx/>
                <a:uFillTx/>
                <a:latin typeface="Arial"/>
                <a:cs typeface="+mn-cs"/>
              </a:endParaRPr>
            </a:p>
          </p:txBody>
        </p:sp>
      </p:grpSp>
      <p:grpSp>
        <p:nvGrpSpPr>
          <p:cNvPr id="43" name="Group 17">
            <a:extLst>
              <a:ext uri="{FF2B5EF4-FFF2-40B4-BE49-F238E27FC236}">
                <a16:creationId xmlns:a16="http://schemas.microsoft.com/office/drawing/2014/main" id="{D780A5D8-6A3F-46C7-A327-5EDA9D39CA4C}"/>
              </a:ext>
            </a:extLst>
          </p:cNvPr>
          <p:cNvGrpSpPr/>
          <p:nvPr/>
        </p:nvGrpSpPr>
        <p:grpSpPr>
          <a:xfrm>
            <a:off x="6713089" y="3716085"/>
            <a:ext cx="914400" cy="914400"/>
            <a:chOff x="5364088" y="2787774"/>
            <a:chExt cx="914400" cy="914400"/>
          </a:xfrm>
        </p:grpSpPr>
        <p:sp>
          <p:nvSpPr>
            <p:cNvPr id="44" name="Oval 18">
              <a:extLst>
                <a:ext uri="{FF2B5EF4-FFF2-40B4-BE49-F238E27FC236}">
                  <a16:creationId xmlns:a16="http://schemas.microsoft.com/office/drawing/2014/main" id="{185D5B53-2DDD-4ABB-AE37-618F053C1E5E}"/>
                </a:ext>
              </a:extLst>
            </p:cNvPr>
            <p:cNvSpPr/>
            <p:nvPr/>
          </p:nvSpPr>
          <p:spPr>
            <a:xfrm>
              <a:off x="5364088" y="2787774"/>
              <a:ext cx="914400" cy="914400"/>
            </a:xfrm>
            <a:prstGeom prst="ellipse">
              <a:avLst/>
            </a:prstGeom>
            <a:solidFill>
              <a:sysClr val="window" lastClr="FFFFFF"/>
            </a:solidFill>
            <a:ln w="25400" cap="flat" cmpd="sng" algn="ctr">
              <a:solidFill>
                <a:sysClr val="windowText" lastClr="000000">
                  <a:lumMod val="75000"/>
                  <a:lumOff val="25000"/>
                </a:sys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200" b="0" i="0" u="none" strike="noStrike" kern="0" cap="none" spc="0" normalizeH="0" baseline="0" noProof="0">
                <a:ln>
                  <a:noFill/>
                </a:ln>
                <a:solidFill>
                  <a:schemeClr val="tx2">
                    <a:lumMod val="75000"/>
                  </a:schemeClr>
                </a:solidFill>
                <a:effectLst/>
                <a:uLnTx/>
                <a:uFillTx/>
                <a:latin typeface="Playfair Display"/>
              </a:endParaRPr>
            </a:p>
          </p:txBody>
        </p:sp>
        <p:sp>
          <p:nvSpPr>
            <p:cNvPr id="45" name="Oval 19">
              <a:extLst>
                <a:ext uri="{FF2B5EF4-FFF2-40B4-BE49-F238E27FC236}">
                  <a16:creationId xmlns:a16="http://schemas.microsoft.com/office/drawing/2014/main" id="{D5979249-7CE7-4161-AD08-6B7D12E098B9}"/>
                </a:ext>
              </a:extLst>
            </p:cNvPr>
            <p:cNvSpPr/>
            <p:nvPr/>
          </p:nvSpPr>
          <p:spPr>
            <a:xfrm>
              <a:off x="5443246" y="2866932"/>
              <a:ext cx="756084" cy="756084"/>
            </a:xfrm>
            <a:prstGeom prst="ellipse">
              <a:avLst/>
            </a:prstGeom>
            <a:solidFill>
              <a:srgbClr val="EB494B"/>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200" b="0" i="0" u="none" strike="noStrike" kern="0" cap="none" spc="0" normalizeH="0" baseline="0" noProof="0" dirty="0">
                <a:ln>
                  <a:noFill/>
                </a:ln>
                <a:solidFill>
                  <a:schemeClr val="tx2">
                    <a:lumMod val="75000"/>
                  </a:schemeClr>
                </a:solidFill>
                <a:effectLst/>
                <a:uLnTx/>
                <a:uFillTx/>
                <a:latin typeface="Playfair Display"/>
              </a:endParaRPr>
            </a:p>
          </p:txBody>
        </p:sp>
      </p:grpSp>
      <p:grpSp>
        <p:nvGrpSpPr>
          <p:cNvPr id="46" name="Group 26">
            <a:extLst>
              <a:ext uri="{FF2B5EF4-FFF2-40B4-BE49-F238E27FC236}">
                <a16:creationId xmlns:a16="http://schemas.microsoft.com/office/drawing/2014/main" id="{E9F43C79-F4FF-4701-A2BF-8BAF1E2359FA}"/>
              </a:ext>
            </a:extLst>
          </p:cNvPr>
          <p:cNvGrpSpPr/>
          <p:nvPr/>
        </p:nvGrpSpPr>
        <p:grpSpPr>
          <a:xfrm>
            <a:off x="5807207" y="2308416"/>
            <a:ext cx="306803" cy="306803"/>
            <a:chOff x="1547664" y="3147814"/>
            <a:chExt cx="720080" cy="720080"/>
          </a:xfrm>
        </p:grpSpPr>
        <p:sp>
          <p:nvSpPr>
            <p:cNvPr id="47" name="Oval 27">
              <a:extLst>
                <a:ext uri="{FF2B5EF4-FFF2-40B4-BE49-F238E27FC236}">
                  <a16:creationId xmlns:a16="http://schemas.microsoft.com/office/drawing/2014/main" id="{F41BD5F7-1C6A-4193-9CBC-79ABE87B4375}"/>
                </a:ext>
              </a:extLst>
            </p:cNvPr>
            <p:cNvSpPr/>
            <p:nvPr/>
          </p:nvSpPr>
          <p:spPr>
            <a:xfrm>
              <a:off x="1547664" y="3147814"/>
              <a:ext cx="720080" cy="720080"/>
            </a:xfrm>
            <a:prstGeom prst="ellipse">
              <a:avLst/>
            </a:prstGeom>
            <a:solidFill>
              <a:sysClr val="windowText" lastClr="000000">
                <a:lumMod val="75000"/>
                <a:lumOff val="2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200" b="0" i="0" u="none" strike="noStrike" kern="0" cap="none" spc="0" normalizeH="0" baseline="0" noProof="0" dirty="0">
                <a:ln>
                  <a:noFill/>
                </a:ln>
                <a:solidFill>
                  <a:schemeClr val="tx2">
                    <a:lumMod val="75000"/>
                  </a:schemeClr>
                </a:solidFill>
                <a:effectLst/>
                <a:uLnTx/>
                <a:uFillTx/>
                <a:latin typeface="Playfair Display"/>
              </a:endParaRPr>
            </a:p>
          </p:txBody>
        </p:sp>
        <p:sp>
          <p:nvSpPr>
            <p:cNvPr id="48" name="Chevron 28">
              <a:extLst>
                <a:ext uri="{FF2B5EF4-FFF2-40B4-BE49-F238E27FC236}">
                  <a16:creationId xmlns:a16="http://schemas.microsoft.com/office/drawing/2014/main" id="{D7044B17-4B0E-4EE7-9B80-F613BDDF11BC}"/>
                </a:ext>
              </a:extLst>
            </p:cNvPr>
            <p:cNvSpPr/>
            <p:nvPr/>
          </p:nvSpPr>
          <p:spPr>
            <a:xfrm>
              <a:off x="1741237" y="3312127"/>
              <a:ext cx="391455" cy="391455"/>
            </a:xfrm>
            <a:prstGeom prst="chevron">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200" b="0" i="0" u="none" strike="noStrike" kern="0" cap="none" spc="0" normalizeH="0" baseline="0" noProof="0">
                <a:ln>
                  <a:noFill/>
                </a:ln>
                <a:solidFill>
                  <a:schemeClr val="tx2">
                    <a:lumMod val="75000"/>
                  </a:schemeClr>
                </a:solidFill>
                <a:effectLst/>
                <a:uLnTx/>
                <a:uFillTx/>
                <a:latin typeface="Playfair Display"/>
              </a:endParaRPr>
            </a:p>
          </p:txBody>
        </p:sp>
      </p:grpSp>
      <p:grpSp>
        <p:nvGrpSpPr>
          <p:cNvPr id="49" name="Group 29">
            <a:extLst>
              <a:ext uri="{FF2B5EF4-FFF2-40B4-BE49-F238E27FC236}">
                <a16:creationId xmlns:a16="http://schemas.microsoft.com/office/drawing/2014/main" id="{B91657AC-88B1-4486-A3F9-5A0929F695AB}"/>
              </a:ext>
            </a:extLst>
          </p:cNvPr>
          <p:cNvGrpSpPr/>
          <p:nvPr/>
        </p:nvGrpSpPr>
        <p:grpSpPr>
          <a:xfrm rot="10800000">
            <a:off x="4396583" y="4055883"/>
            <a:ext cx="306803" cy="306803"/>
            <a:chOff x="1547664" y="3147814"/>
            <a:chExt cx="720080" cy="720080"/>
          </a:xfrm>
        </p:grpSpPr>
        <p:sp>
          <p:nvSpPr>
            <p:cNvPr id="50" name="Oval 30">
              <a:extLst>
                <a:ext uri="{FF2B5EF4-FFF2-40B4-BE49-F238E27FC236}">
                  <a16:creationId xmlns:a16="http://schemas.microsoft.com/office/drawing/2014/main" id="{D3F1A070-788E-47AA-8880-532AA3304C18}"/>
                </a:ext>
              </a:extLst>
            </p:cNvPr>
            <p:cNvSpPr/>
            <p:nvPr/>
          </p:nvSpPr>
          <p:spPr>
            <a:xfrm>
              <a:off x="1547664" y="3147814"/>
              <a:ext cx="720080" cy="720080"/>
            </a:xfrm>
            <a:prstGeom prst="ellipse">
              <a:avLst/>
            </a:prstGeom>
            <a:solidFill>
              <a:sysClr val="windowText" lastClr="000000">
                <a:lumMod val="75000"/>
                <a:lumOff val="2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200" b="0" i="0" u="none" strike="noStrike" kern="0" cap="none" spc="0" normalizeH="0" baseline="0" noProof="0">
                <a:ln>
                  <a:noFill/>
                </a:ln>
                <a:solidFill>
                  <a:schemeClr val="tx2">
                    <a:lumMod val="75000"/>
                  </a:schemeClr>
                </a:solidFill>
                <a:effectLst/>
                <a:uLnTx/>
                <a:uFillTx/>
                <a:latin typeface="Playfair Display"/>
              </a:endParaRPr>
            </a:p>
          </p:txBody>
        </p:sp>
        <p:sp>
          <p:nvSpPr>
            <p:cNvPr id="51" name="Chevron 31">
              <a:extLst>
                <a:ext uri="{FF2B5EF4-FFF2-40B4-BE49-F238E27FC236}">
                  <a16:creationId xmlns:a16="http://schemas.microsoft.com/office/drawing/2014/main" id="{E948AAEA-183E-4A5B-9DEE-B56121E971E2}"/>
                </a:ext>
              </a:extLst>
            </p:cNvPr>
            <p:cNvSpPr/>
            <p:nvPr/>
          </p:nvSpPr>
          <p:spPr>
            <a:xfrm>
              <a:off x="1741237" y="3312127"/>
              <a:ext cx="391455" cy="391455"/>
            </a:xfrm>
            <a:prstGeom prst="chevron">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200" b="0" i="0" u="none" strike="noStrike" kern="0" cap="none" spc="0" normalizeH="0" baseline="0" noProof="0">
                <a:ln>
                  <a:noFill/>
                </a:ln>
                <a:solidFill>
                  <a:schemeClr val="tx2">
                    <a:lumMod val="75000"/>
                  </a:schemeClr>
                </a:solidFill>
                <a:effectLst/>
                <a:uLnTx/>
                <a:uFillTx/>
                <a:latin typeface="Playfair Display"/>
              </a:endParaRPr>
            </a:p>
          </p:txBody>
        </p:sp>
      </p:grpSp>
      <p:grpSp>
        <p:nvGrpSpPr>
          <p:cNvPr id="52" name="Group 32">
            <a:extLst>
              <a:ext uri="{FF2B5EF4-FFF2-40B4-BE49-F238E27FC236}">
                <a16:creationId xmlns:a16="http://schemas.microsoft.com/office/drawing/2014/main" id="{5192A5EB-956B-49B0-ACEE-CA2BF3AA0887}"/>
              </a:ext>
            </a:extLst>
          </p:cNvPr>
          <p:cNvGrpSpPr/>
          <p:nvPr/>
        </p:nvGrpSpPr>
        <p:grpSpPr>
          <a:xfrm rot="5400000">
            <a:off x="10260803" y="3188360"/>
            <a:ext cx="306803" cy="306803"/>
            <a:chOff x="1547664" y="3147814"/>
            <a:chExt cx="720080" cy="720080"/>
          </a:xfrm>
        </p:grpSpPr>
        <p:sp>
          <p:nvSpPr>
            <p:cNvPr id="53" name="Oval 33">
              <a:extLst>
                <a:ext uri="{FF2B5EF4-FFF2-40B4-BE49-F238E27FC236}">
                  <a16:creationId xmlns:a16="http://schemas.microsoft.com/office/drawing/2014/main" id="{213407EA-A227-4CFF-94FF-519A8B6BED57}"/>
                </a:ext>
              </a:extLst>
            </p:cNvPr>
            <p:cNvSpPr/>
            <p:nvPr/>
          </p:nvSpPr>
          <p:spPr>
            <a:xfrm>
              <a:off x="1547664" y="3147814"/>
              <a:ext cx="720080" cy="720080"/>
            </a:xfrm>
            <a:prstGeom prst="ellipse">
              <a:avLst/>
            </a:prstGeom>
            <a:solidFill>
              <a:sysClr val="windowText" lastClr="000000">
                <a:lumMod val="75000"/>
                <a:lumOff val="2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200" b="0" i="0" u="none" strike="noStrike" kern="0" cap="none" spc="0" normalizeH="0" baseline="0" noProof="0">
                <a:ln>
                  <a:noFill/>
                </a:ln>
                <a:solidFill>
                  <a:schemeClr val="tx2">
                    <a:lumMod val="75000"/>
                  </a:schemeClr>
                </a:solidFill>
                <a:effectLst/>
                <a:uLnTx/>
                <a:uFillTx/>
                <a:latin typeface="Playfair Display"/>
              </a:endParaRPr>
            </a:p>
          </p:txBody>
        </p:sp>
        <p:sp>
          <p:nvSpPr>
            <p:cNvPr id="54" name="Chevron 34">
              <a:extLst>
                <a:ext uri="{FF2B5EF4-FFF2-40B4-BE49-F238E27FC236}">
                  <a16:creationId xmlns:a16="http://schemas.microsoft.com/office/drawing/2014/main" id="{715D2986-1675-4A48-897D-74CBFE054740}"/>
                </a:ext>
              </a:extLst>
            </p:cNvPr>
            <p:cNvSpPr/>
            <p:nvPr/>
          </p:nvSpPr>
          <p:spPr>
            <a:xfrm>
              <a:off x="1741237" y="3312127"/>
              <a:ext cx="391455" cy="391455"/>
            </a:xfrm>
            <a:prstGeom prst="chevron">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200" b="0" i="0" u="none" strike="noStrike" kern="0" cap="none" spc="0" normalizeH="0" baseline="0" noProof="0">
                <a:ln>
                  <a:noFill/>
                </a:ln>
                <a:solidFill>
                  <a:schemeClr val="tx2">
                    <a:lumMod val="75000"/>
                  </a:schemeClr>
                </a:solidFill>
                <a:effectLst/>
                <a:uLnTx/>
                <a:uFillTx/>
                <a:latin typeface="Playfair Display"/>
              </a:endParaRPr>
            </a:p>
          </p:txBody>
        </p:sp>
      </p:grpSp>
      <p:sp>
        <p:nvSpPr>
          <p:cNvPr id="55" name="Block Arc 14">
            <a:extLst>
              <a:ext uri="{FF2B5EF4-FFF2-40B4-BE49-F238E27FC236}">
                <a16:creationId xmlns:a16="http://schemas.microsoft.com/office/drawing/2014/main" id="{CD4E49A6-1DBF-4460-A90C-69F99EC7E7B8}"/>
              </a:ext>
            </a:extLst>
          </p:cNvPr>
          <p:cNvSpPr/>
          <p:nvPr/>
        </p:nvSpPr>
        <p:spPr>
          <a:xfrm rot="16200000">
            <a:off x="3304122" y="2308308"/>
            <a:ext cx="333413" cy="333630"/>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200" b="0" i="0" u="none" strike="noStrike" kern="0" cap="none" spc="0" normalizeH="0" baseline="0" noProof="0">
              <a:ln>
                <a:noFill/>
              </a:ln>
              <a:solidFill>
                <a:schemeClr val="tx2">
                  <a:lumMod val="75000"/>
                </a:schemeClr>
              </a:solidFill>
              <a:effectLst/>
              <a:uLnTx/>
              <a:uFillTx/>
              <a:latin typeface="Playfair Display"/>
            </a:endParaRPr>
          </a:p>
        </p:txBody>
      </p:sp>
      <p:sp>
        <p:nvSpPr>
          <p:cNvPr id="56" name="Teardrop 6">
            <a:extLst>
              <a:ext uri="{FF2B5EF4-FFF2-40B4-BE49-F238E27FC236}">
                <a16:creationId xmlns:a16="http://schemas.microsoft.com/office/drawing/2014/main" id="{768CB1A4-EEC5-46B4-81A4-C1D491875142}"/>
              </a:ext>
            </a:extLst>
          </p:cNvPr>
          <p:cNvSpPr/>
          <p:nvPr/>
        </p:nvSpPr>
        <p:spPr>
          <a:xfrm rot="8100000">
            <a:off x="8056689" y="2258904"/>
            <a:ext cx="293279" cy="293280"/>
          </a:xfrm>
          <a:custGeom>
            <a:avLst/>
            <a:gdLst/>
            <a:ahLst/>
            <a:cxnLst/>
            <a:rect l="l" t="t" r="r" b="b"/>
            <a:pathLst>
              <a:path w="2483832" h="2483835">
                <a:moveTo>
                  <a:pt x="657616" y="1826218"/>
                </a:moveTo>
                <a:cubicBezTo>
                  <a:pt x="806520" y="1975122"/>
                  <a:pt x="1047940" y="1975122"/>
                  <a:pt x="1196844" y="1826218"/>
                </a:cubicBezTo>
                <a:cubicBezTo>
                  <a:pt x="1345748" y="1677314"/>
                  <a:pt x="1345748" y="1435894"/>
                  <a:pt x="1196844" y="1286990"/>
                </a:cubicBezTo>
                <a:cubicBezTo>
                  <a:pt x="1047940" y="1138086"/>
                  <a:pt x="806520" y="1138086"/>
                  <a:pt x="657616" y="1286990"/>
                </a:cubicBezTo>
                <a:cubicBezTo>
                  <a:pt x="508712" y="1435894"/>
                  <a:pt x="508712" y="1677314"/>
                  <a:pt x="657616" y="1826218"/>
                </a:cubicBezTo>
                <a:close/>
                <a:moveTo>
                  <a:pt x="293335" y="2190500"/>
                </a:moveTo>
                <a:cubicBezTo>
                  <a:pt x="112098" y="2009262"/>
                  <a:pt x="0" y="1758885"/>
                  <a:pt x="0" y="1482325"/>
                </a:cubicBezTo>
                <a:cubicBezTo>
                  <a:pt x="0" y="929206"/>
                  <a:pt x="459290" y="590078"/>
                  <a:pt x="1001509" y="480815"/>
                </a:cubicBezTo>
                <a:cubicBezTo>
                  <a:pt x="1569704" y="366317"/>
                  <a:pt x="1861757" y="259925"/>
                  <a:pt x="2483832" y="0"/>
                </a:cubicBezTo>
                <a:cubicBezTo>
                  <a:pt x="2230640" y="682694"/>
                  <a:pt x="2130986" y="873716"/>
                  <a:pt x="2003018" y="1482325"/>
                </a:cubicBezTo>
                <a:cubicBezTo>
                  <a:pt x="1901990" y="2042180"/>
                  <a:pt x="1554627" y="2483835"/>
                  <a:pt x="1001509" y="2483835"/>
                </a:cubicBezTo>
                <a:cubicBezTo>
                  <a:pt x="724950" y="2483835"/>
                  <a:pt x="474573" y="2371737"/>
                  <a:pt x="293335" y="2190500"/>
                </a:cubicBezTo>
                <a:close/>
              </a:path>
            </a:pathLst>
          </a:cu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200" b="0" i="0" u="none" strike="noStrike" kern="0" cap="none" spc="0" normalizeH="0" baseline="0" noProof="0">
              <a:ln>
                <a:noFill/>
              </a:ln>
              <a:solidFill>
                <a:schemeClr val="tx2">
                  <a:lumMod val="75000"/>
                </a:schemeClr>
              </a:solidFill>
              <a:effectLst/>
              <a:uLnTx/>
              <a:uFillTx/>
              <a:latin typeface="Playfair Display"/>
            </a:endParaRPr>
          </a:p>
        </p:txBody>
      </p:sp>
      <p:sp>
        <p:nvSpPr>
          <p:cNvPr id="57" name="Rounded Rectangle 27">
            <a:extLst>
              <a:ext uri="{FF2B5EF4-FFF2-40B4-BE49-F238E27FC236}">
                <a16:creationId xmlns:a16="http://schemas.microsoft.com/office/drawing/2014/main" id="{3A532797-E700-4D5D-8EB2-8DD8ACB86C5E}"/>
              </a:ext>
            </a:extLst>
          </p:cNvPr>
          <p:cNvSpPr/>
          <p:nvPr/>
        </p:nvSpPr>
        <p:spPr>
          <a:xfrm>
            <a:off x="7018220" y="4046901"/>
            <a:ext cx="329069" cy="252769"/>
          </a:xfrm>
          <a:custGeom>
            <a:avLst/>
            <a:gdLst/>
            <a:ahLst/>
            <a:cxnLst/>
            <a:rect l="l" t="t" r="r" b="b"/>
            <a:pathLst>
              <a:path w="3186824" h="2447912">
                <a:moveTo>
                  <a:pt x="1917737" y="1021643"/>
                </a:moveTo>
                <a:cubicBezTo>
                  <a:pt x="2188548" y="1021643"/>
                  <a:pt x="2408083" y="1241178"/>
                  <a:pt x="2408083" y="1511989"/>
                </a:cubicBezTo>
                <a:cubicBezTo>
                  <a:pt x="2408083" y="1782800"/>
                  <a:pt x="2188548" y="2002335"/>
                  <a:pt x="1917737" y="2002335"/>
                </a:cubicBezTo>
                <a:cubicBezTo>
                  <a:pt x="1646926" y="2002335"/>
                  <a:pt x="1427391" y="1782800"/>
                  <a:pt x="1427391" y="1511989"/>
                </a:cubicBezTo>
                <a:cubicBezTo>
                  <a:pt x="1427391" y="1241178"/>
                  <a:pt x="1646926" y="1021643"/>
                  <a:pt x="1917737" y="1021643"/>
                </a:cubicBezTo>
                <a:close/>
                <a:moveTo>
                  <a:pt x="1917737" y="827913"/>
                </a:moveTo>
                <a:cubicBezTo>
                  <a:pt x="1539932" y="827913"/>
                  <a:pt x="1233661" y="1134184"/>
                  <a:pt x="1233661" y="1511989"/>
                </a:cubicBezTo>
                <a:cubicBezTo>
                  <a:pt x="1233661" y="1889794"/>
                  <a:pt x="1539932" y="2196065"/>
                  <a:pt x="1917737" y="2196065"/>
                </a:cubicBezTo>
                <a:cubicBezTo>
                  <a:pt x="2295542" y="2196065"/>
                  <a:pt x="2601813" y="1889794"/>
                  <a:pt x="2601813" y="1511989"/>
                </a:cubicBezTo>
                <a:cubicBezTo>
                  <a:pt x="2601813" y="1134184"/>
                  <a:pt x="2295542" y="827913"/>
                  <a:pt x="1917737" y="827913"/>
                </a:cubicBezTo>
                <a:close/>
                <a:moveTo>
                  <a:pt x="1112286" y="675885"/>
                </a:moveTo>
                <a:lnTo>
                  <a:pt x="1112286" y="830188"/>
                </a:lnTo>
                <a:lnTo>
                  <a:pt x="1328310" y="830188"/>
                </a:lnTo>
                <a:lnTo>
                  <a:pt x="1328310" y="675885"/>
                </a:lnTo>
                <a:close/>
                <a:moveTo>
                  <a:pt x="2586084" y="626422"/>
                </a:moveTo>
                <a:lnTo>
                  <a:pt x="2586084" y="830188"/>
                </a:lnTo>
                <a:lnTo>
                  <a:pt x="3001340" y="830188"/>
                </a:lnTo>
                <a:lnTo>
                  <a:pt x="3001340" y="626422"/>
                </a:lnTo>
                <a:close/>
                <a:moveTo>
                  <a:pt x="1593701" y="108218"/>
                </a:moveTo>
                <a:lnTo>
                  <a:pt x="1593701" y="432905"/>
                </a:lnTo>
                <a:lnTo>
                  <a:pt x="2241773" y="432905"/>
                </a:lnTo>
                <a:lnTo>
                  <a:pt x="2241773" y="108218"/>
                </a:lnTo>
                <a:close/>
                <a:moveTo>
                  <a:pt x="1452512" y="0"/>
                </a:moveTo>
                <a:lnTo>
                  <a:pt x="2382963" y="0"/>
                </a:lnTo>
                <a:cubicBezTo>
                  <a:pt x="2433311" y="0"/>
                  <a:pt x="2474127" y="40816"/>
                  <a:pt x="2474127" y="91164"/>
                </a:cubicBezTo>
                <a:lnTo>
                  <a:pt x="2474127" y="432905"/>
                </a:lnTo>
                <a:lnTo>
                  <a:pt x="2933014" y="432905"/>
                </a:lnTo>
                <a:cubicBezTo>
                  <a:pt x="3073189" y="432905"/>
                  <a:pt x="3186824" y="546540"/>
                  <a:pt x="3186824" y="686715"/>
                </a:cubicBezTo>
                <a:lnTo>
                  <a:pt x="3186824" y="2194102"/>
                </a:lnTo>
                <a:cubicBezTo>
                  <a:pt x="3186824" y="2334277"/>
                  <a:pt x="3073189" y="2447912"/>
                  <a:pt x="2933014" y="2447912"/>
                </a:cubicBezTo>
                <a:lnTo>
                  <a:pt x="253810" y="2447912"/>
                </a:lnTo>
                <a:cubicBezTo>
                  <a:pt x="113635" y="2447912"/>
                  <a:pt x="0" y="2334277"/>
                  <a:pt x="0" y="2194102"/>
                </a:cubicBezTo>
                <a:lnTo>
                  <a:pt x="0" y="686715"/>
                </a:lnTo>
                <a:cubicBezTo>
                  <a:pt x="0" y="546540"/>
                  <a:pt x="113635" y="432905"/>
                  <a:pt x="253810" y="432905"/>
                </a:cubicBezTo>
                <a:lnTo>
                  <a:pt x="307082" y="432905"/>
                </a:lnTo>
                <a:lnTo>
                  <a:pt x="307082" y="313169"/>
                </a:lnTo>
                <a:cubicBezTo>
                  <a:pt x="307082" y="287995"/>
                  <a:pt x="327490" y="267587"/>
                  <a:pt x="352664" y="267587"/>
                </a:cubicBezTo>
                <a:lnTo>
                  <a:pt x="817888" y="267587"/>
                </a:lnTo>
                <a:cubicBezTo>
                  <a:pt x="843062" y="267587"/>
                  <a:pt x="863470" y="287995"/>
                  <a:pt x="863470" y="313169"/>
                </a:cubicBezTo>
                <a:lnTo>
                  <a:pt x="863470" y="432905"/>
                </a:lnTo>
                <a:lnTo>
                  <a:pt x="1361348" y="432905"/>
                </a:lnTo>
                <a:lnTo>
                  <a:pt x="1361348" y="91164"/>
                </a:lnTo>
                <a:cubicBezTo>
                  <a:pt x="1361348" y="40816"/>
                  <a:pt x="1402164" y="0"/>
                  <a:pt x="1452512" y="0"/>
                </a:cubicBezTo>
                <a:close/>
              </a:path>
            </a:pathLst>
          </a:cu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200" b="0" i="0" u="none" strike="noStrike" kern="0" cap="none" spc="0" normalizeH="0" baseline="0" noProof="0">
              <a:ln>
                <a:noFill/>
              </a:ln>
              <a:solidFill>
                <a:schemeClr val="tx2">
                  <a:lumMod val="75000"/>
                </a:schemeClr>
              </a:solidFill>
              <a:effectLst/>
              <a:uLnTx/>
              <a:uFillTx/>
              <a:latin typeface="Playfair Display"/>
            </a:endParaRPr>
          </a:p>
        </p:txBody>
      </p:sp>
      <p:sp>
        <p:nvSpPr>
          <p:cNvPr id="58" name="Prostokąt 57">
            <a:extLst>
              <a:ext uri="{FF2B5EF4-FFF2-40B4-BE49-F238E27FC236}">
                <a16:creationId xmlns:a16="http://schemas.microsoft.com/office/drawing/2014/main" id="{E3A9CFA6-0BBD-463B-A732-56951693850E}"/>
              </a:ext>
            </a:extLst>
          </p:cNvPr>
          <p:cNvSpPr/>
          <p:nvPr/>
        </p:nvSpPr>
        <p:spPr>
          <a:xfrm>
            <a:off x="217714" y="3040818"/>
            <a:ext cx="7004579" cy="1015663"/>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pl-PL" sz="2000" b="0" i="0" u="none" strike="noStrike" kern="0" cap="none" spc="0" normalizeH="0" baseline="0" noProof="0" dirty="0">
                <a:ln>
                  <a:noFill/>
                </a:ln>
                <a:solidFill>
                  <a:schemeClr val="tx2">
                    <a:lumMod val="75000"/>
                  </a:schemeClr>
                </a:solidFill>
                <a:effectLst/>
                <a:uLnTx/>
                <a:uFillTx/>
                <a:latin typeface="Playfair Display"/>
              </a:rPr>
              <a:t>Informacja o projektach, które przeszły ocenę formalną i zostały skierowane do oceny merytorycznej publikowana będzie na stronie Agencji</a:t>
            </a:r>
          </a:p>
        </p:txBody>
      </p:sp>
      <p:sp>
        <p:nvSpPr>
          <p:cNvPr id="59" name="Prostokąt 58">
            <a:extLst>
              <a:ext uri="{FF2B5EF4-FFF2-40B4-BE49-F238E27FC236}">
                <a16:creationId xmlns:a16="http://schemas.microsoft.com/office/drawing/2014/main" id="{B517B2AA-31BC-423A-903C-55F8735AA454}"/>
              </a:ext>
            </a:extLst>
          </p:cNvPr>
          <p:cNvSpPr/>
          <p:nvPr/>
        </p:nvSpPr>
        <p:spPr>
          <a:xfrm>
            <a:off x="5256442" y="1289587"/>
            <a:ext cx="6649859" cy="70788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pl-PL" sz="2000" b="0" i="0" u="none" strike="noStrike" kern="0" cap="none" spc="0" normalizeH="0" baseline="0" noProof="0" dirty="0">
                <a:ln>
                  <a:noFill/>
                </a:ln>
                <a:solidFill>
                  <a:schemeClr val="tx2">
                    <a:lumMod val="75000"/>
                  </a:schemeClr>
                </a:solidFill>
                <a:effectLst/>
                <a:uLnTx/>
                <a:uFillTx/>
                <a:latin typeface="Playfair Display"/>
              </a:rPr>
              <a:t>Decyzje o skierowaniu projektu do części lub wszystkich typów analizy podejmuje Przewodniczący Zespołu Oceny Wniosków</a:t>
            </a:r>
          </a:p>
        </p:txBody>
      </p:sp>
      <p:sp>
        <p:nvSpPr>
          <p:cNvPr id="60" name="Prostokąt 59">
            <a:extLst>
              <a:ext uri="{FF2B5EF4-FFF2-40B4-BE49-F238E27FC236}">
                <a16:creationId xmlns:a16="http://schemas.microsoft.com/office/drawing/2014/main" id="{1BFDB76B-10EC-449A-B993-315E08917BFB}"/>
              </a:ext>
            </a:extLst>
          </p:cNvPr>
          <p:cNvSpPr/>
          <p:nvPr/>
        </p:nvSpPr>
        <p:spPr>
          <a:xfrm>
            <a:off x="1784997" y="4747887"/>
            <a:ext cx="11071032" cy="132343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pl-PL" sz="2000" b="0" i="0" u="none" strike="noStrike" kern="0" cap="none" spc="0" normalizeH="0" baseline="0" noProof="0" dirty="0">
                <a:ln>
                  <a:noFill/>
                </a:ln>
                <a:solidFill>
                  <a:schemeClr val="tx2">
                    <a:lumMod val="75000"/>
                  </a:schemeClr>
                </a:solidFill>
                <a:effectLst/>
                <a:uLnTx/>
                <a:uFillTx/>
                <a:latin typeface="Playfair Display"/>
              </a:rPr>
              <a:t>Przed przesłaniem Wniosku o dofinansowanie Projektu do ekspertów bądź w trakcie oceny merytorycznej, wszystkie lub część Wniosków o dofinansowanie mogą zostać przekazane do:</a:t>
            </a:r>
          </a:p>
          <a:p>
            <a:pPr marL="0" marR="0" lvl="0" indent="0" defTabSz="914400" eaLnBrk="1" fontAlgn="auto" latinLnBrk="0" hangingPunct="1">
              <a:lnSpc>
                <a:spcPct val="100000"/>
              </a:lnSpc>
              <a:spcBef>
                <a:spcPts val="0"/>
              </a:spcBef>
              <a:spcAft>
                <a:spcPts val="0"/>
              </a:spcAft>
              <a:buClrTx/>
              <a:buSzTx/>
              <a:buFontTx/>
              <a:buNone/>
              <a:tabLst/>
              <a:defRPr/>
            </a:pPr>
            <a:r>
              <a:rPr kumimoji="0" lang="pl-PL" sz="2000" b="0" i="0" u="none" strike="noStrike" kern="0" cap="none" spc="0" normalizeH="0" baseline="0" noProof="0" dirty="0">
                <a:ln>
                  <a:noFill/>
                </a:ln>
                <a:solidFill>
                  <a:schemeClr val="tx2">
                    <a:lumMod val="75000"/>
                  </a:schemeClr>
                </a:solidFill>
                <a:effectLst/>
                <a:uLnTx/>
                <a:uFillTx/>
                <a:latin typeface="Playfair Display"/>
              </a:rPr>
              <a:t>a) analizy prawnej, w szczególności w zakresie wystąpienia w Projekcie pomocy publicznej</a:t>
            </a:r>
          </a:p>
          <a:p>
            <a:pPr marL="0" marR="0" lvl="0" indent="0" defTabSz="914400" eaLnBrk="1" fontAlgn="auto" latinLnBrk="0" hangingPunct="1">
              <a:lnSpc>
                <a:spcPct val="100000"/>
              </a:lnSpc>
              <a:spcBef>
                <a:spcPts val="0"/>
              </a:spcBef>
              <a:spcAft>
                <a:spcPts val="0"/>
              </a:spcAft>
              <a:buClrTx/>
              <a:buSzTx/>
              <a:buFontTx/>
              <a:buNone/>
              <a:tabLst/>
              <a:defRPr/>
            </a:pPr>
            <a:r>
              <a:rPr kumimoji="0" lang="pl-PL" sz="2000" b="0" i="0" u="none" strike="noStrike" kern="0" cap="none" spc="0" normalizeH="0" baseline="0" noProof="0" dirty="0">
                <a:ln>
                  <a:noFill/>
                </a:ln>
                <a:solidFill>
                  <a:schemeClr val="tx2">
                    <a:lumMod val="75000"/>
                  </a:schemeClr>
                </a:solidFill>
                <a:effectLst/>
                <a:uLnTx/>
                <a:uFillTx/>
                <a:latin typeface="Playfair Display"/>
              </a:rPr>
              <a:t>b) analizy finansowej</a:t>
            </a:r>
          </a:p>
        </p:txBody>
      </p:sp>
    </p:spTree>
    <p:extLst>
      <p:ext uri="{BB962C8B-B14F-4D97-AF65-F5344CB8AC3E}">
        <p14:creationId xmlns:p14="http://schemas.microsoft.com/office/powerpoint/2010/main" val="32354427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자유형: 도형 27">
            <a:extLst>
              <a:ext uri="{FF2B5EF4-FFF2-40B4-BE49-F238E27FC236}">
                <a16:creationId xmlns:a16="http://schemas.microsoft.com/office/drawing/2014/main" id="{1AB43300-F1FB-4F20-AE60-977916A5335D}"/>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8" name="Prostokąt 7">
            <a:extLst>
              <a:ext uri="{FF2B5EF4-FFF2-40B4-BE49-F238E27FC236}">
                <a16:creationId xmlns:a16="http://schemas.microsoft.com/office/drawing/2014/main" id="{9066E3A3-52FB-4601-B303-5D68F2F8DAB1}"/>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1800" b="1" i="0" u="none" strike="noStrike" kern="1200" cap="none" spc="0" normalizeH="0" baseline="0" noProof="0">
              <a:ln>
                <a:noFill/>
              </a:ln>
              <a:solidFill>
                <a:srgbClr val="7F7F7F">
                  <a:lumMod val="50000"/>
                </a:srgbClr>
              </a:solidFill>
              <a:effectLst/>
              <a:uLnTx/>
              <a:uFillTx/>
              <a:latin typeface="Arial"/>
              <a:cs typeface="+mn-cs"/>
            </a:endParaRPr>
          </a:p>
        </p:txBody>
      </p:sp>
      <p:sp>
        <p:nvSpPr>
          <p:cNvPr id="10" name="자유형: 도형 27">
            <a:extLst>
              <a:ext uri="{FF2B5EF4-FFF2-40B4-BE49-F238E27FC236}">
                <a16:creationId xmlns:a16="http://schemas.microsoft.com/office/drawing/2014/main" id="{DEE71D85-69FC-46C8-810C-E9D3A0DE20B0}"/>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1" name="Prostokąt 10">
            <a:extLst>
              <a:ext uri="{FF2B5EF4-FFF2-40B4-BE49-F238E27FC236}">
                <a16:creationId xmlns:a16="http://schemas.microsoft.com/office/drawing/2014/main" id="{B28853C4-33DB-45BD-802B-ECD89893991B}"/>
              </a:ext>
            </a:extLst>
          </p:cNvPr>
          <p:cNvSpPr/>
          <p:nvPr/>
        </p:nvSpPr>
        <p:spPr>
          <a:xfrm rot="2696435">
            <a:off x="965273" y="4070809"/>
            <a:ext cx="689762" cy="80409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1800" b="1" i="0" u="none" strike="noStrike" kern="1200" cap="none" spc="0" normalizeH="0" baseline="0" noProof="0">
              <a:ln>
                <a:noFill/>
              </a:ln>
              <a:solidFill>
                <a:srgbClr val="7F7F7F">
                  <a:lumMod val="50000"/>
                </a:srgbClr>
              </a:solidFill>
              <a:effectLst/>
              <a:uLnTx/>
              <a:uFillTx/>
              <a:latin typeface="Arial"/>
              <a:cs typeface="+mn-cs"/>
            </a:endParaRPr>
          </a:p>
        </p:txBody>
      </p:sp>
      <p:sp>
        <p:nvSpPr>
          <p:cNvPr id="13" name="pole tekstowe 12">
            <a:extLst>
              <a:ext uri="{FF2B5EF4-FFF2-40B4-BE49-F238E27FC236}">
                <a16:creationId xmlns:a16="http://schemas.microsoft.com/office/drawing/2014/main" id="{A9E98A3E-ECFA-4EBC-B0EF-924F2C6943AE}"/>
              </a:ext>
            </a:extLst>
          </p:cNvPr>
          <p:cNvSpPr txBox="1"/>
          <p:nvPr/>
        </p:nvSpPr>
        <p:spPr>
          <a:xfrm>
            <a:off x="3233953" y="2889573"/>
            <a:ext cx="9338845"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2800" b="1" i="0" u="none" strike="noStrike" kern="1200" cap="none" spc="0" normalizeH="0" baseline="0" noProof="0" dirty="0">
                <a:ln>
                  <a:noFill/>
                </a:ln>
                <a:solidFill>
                  <a:srgbClr val="C00000"/>
                </a:solidFill>
                <a:effectLst/>
                <a:uLnTx/>
                <a:uFillTx/>
                <a:latin typeface="Playfair Display"/>
                <a:ea typeface="Segoe UI Black" panose="020B0A02040204020203" pitchFamily="34" charset="0"/>
                <a:cs typeface="+mn-cs"/>
              </a:rPr>
              <a:t>KRYTERIA WYBORU WNIOSKÓW</a:t>
            </a:r>
          </a:p>
        </p:txBody>
      </p:sp>
    </p:spTree>
    <p:extLst>
      <p:ext uri="{BB962C8B-B14F-4D97-AF65-F5344CB8AC3E}">
        <p14:creationId xmlns:p14="http://schemas.microsoft.com/office/powerpoint/2010/main" val="7102170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308386" y="843563"/>
            <a:ext cx="6396781"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2800" b="1" i="0" u="none" strike="noStrike" kern="1200" cap="none" spc="0" normalizeH="0" baseline="0" noProof="0" dirty="0">
                <a:ln>
                  <a:noFill/>
                </a:ln>
                <a:solidFill>
                  <a:srgbClr val="7F7F7F">
                    <a:lumMod val="75000"/>
                  </a:srgbClr>
                </a:solidFill>
                <a:effectLst/>
                <a:uLnTx/>
                <a:uFillTx/>
                <a:latin typeface="Playfair Display"/>
                <a:ea typeface="Segoe UI Black" panose="020B0A02040204020203" pitchFamily="34" charset="0"/>
                <a:cs typeface="+mn-cs"/>
              </a:rPr>
              <a:t>OCENA FORMALNA - KRYTERIA</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a:ln>
                <a:noFill/>
              </a:ln>
              <a:solidFill>
                <a:schemeClr val="tx2">
                  <a:lumMod val="75000"/>
                </a:schemeClr>
              </a:solidFill>
              <a:effectLst/>
              <a:uLnTx/>
              <a:uFillTx/>
              <a:latin typeface="Playfair Display"/>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16528" y="4054606"/>
            <a:ext cx="699331" cy="93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1800" b="1" i="0" u="none" strike="noStrike" kern="1200" cap="none" spc="0" normalizeH="0" baseline="0" noProof="0">
              <a:ln>
                <a:noFill/>
              </a:ln>
              <a:solidFill>
                <a:schemeClr val="tx2">
                  <a:lumMod val="75000"/>
                </a:schemeClr>
              </a:solidFill>
              <a:effectLst/>
              <a:uLnTx/>
              <a:uFillTx/>
              <a:latin typeface="Arial"/>
              <a:cs typeface="+mn-cs"/>
            </a:endParaRPr>
          </a:p>
        </p:txBody>
      </p:sp>
      <p:sp>
        <p:nvSpPr>
          <p:cNvPr id="29" name="Prostokąt 28">
            <a:extLst>
              <a:ext uri="{FF2B5EF4-FFF2-40B4-BE49-F238E27FC236}">
                <a16:creationId xmlns:a16="http://schemas.microsoft.com/office/drawing/2014/main" id="{CD0AE751-E4FC-4869-919D-4C272062527E}"/>
              </a:ext>
            </a:extLst>
          </p:cNvPr>
          <p:cNvSpPr/>
          <p:nvPr/>
        </p:nvSpPr>
        <p:spPr>
          <a:xfrm>
            <a:off x="1784997" y="1858473"/>
            <a:ext cx="9324258" cy="1077218"/>
          </a:xfrm>
          <a:prstGeom prst="rect">
            <a:avLst/>
          </a:prstGeom>
        </p:spPr>
        <p:txBody>
          <a:bodyPr wrap="square">
            <a:spAutoFit/>
          </a:bodyPr>
          <a:lstStyle/>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p:txBody>
      </p:sp>
      <p:grpSp>
        <p:nvGrpSpPr>
          <p:cNvPr id="61" name="그룹 8">
            <a:extLst>
              <a:ext uri="{FF2B5EF4-FFF2-40B4-BE49-F238E27FC236}">
                <a16:creationId xmlns:a16="http://schemas.microsoft.com/office/drawing/2014/main" id="{E91A36CB-E07B-4290-B5CB-BA5C03C12256}"/>
              </a:ext>
            </a:extLst>
          </p:cNvPr>
          <p:cNvGrpSpPr/>
          <p:nvPr/>
        </p:nvGrpSpPr>
        <p:grpSpPr>
          <a:xfrm>
            <a:off x="2520000" y="1863353"/>
            <a:ext cx="774971" cy="768085"/>
            <a:chOff x="3702138" y="1297355"/>
            <a:chExt cx="570067" cy="570066"/>
          </a:xfrm>
        </p:grpSpPr>
        <p:sp>
          <p:nvSpPr>
            <p:cNvPr id="62" name="AutoShape 92">
              <a:extLst>
                <a:ext uri="{FF2B5EF4-FFF2-40B4-BE49-F238E27FC236}">
                  <a16:creationId xmlns:a16="http://schemas.microsoft.com/office/drawing/2014/main" id="{986C068D-98A2-404A-AB81-193CC6DC7F2D}"/>
                </a:ext>
              </a:extLst>
            </p:cNvPr>
            <p:cNvSpPr>
              <a:spLocks noChangeAspect="1" noChangeArrowheads="1"/>
            </p:cNvSpPr>
            <p:nvPr/>
          </p:nvSpPr>
          <p:spPr bwMode="auto">
            <a:xfrm rot="16200000" flipH="1">
              <a:off x="3702139" y="1297354"/>
              <a:ext cx="570066" cy="570067"/>
            </a:xfrm>
            <a:prstGeom prst="ellipse">
              <a:avLst/>
            </a:prstGeom>
            <a:solidFill>
              <a:schemeClr val="bg1"/>
            </a:solidFill>
            <a:ln w="25400">
              <a:solidFill>
                <a:schemeClr val="accent1"/>
              </a:solidFill>
              <a:headEnd/>
              <a:tailEnd/>
            </a:ln>
            <a:effectLst/>
            <a:scene3d>
              <a:camera prst="orthographicFront">
                <a:rot lat="0" lon="0" rev="0"/>
              </a:camera>
              <a:lightRig rig="contrasting" dir="t">
                <a:rot lat="0" lon="0" rev="1500000"/>
              </a:lightRig>
            </a:scene3d>
            <a:sp3d prstMaterial="metal">
              <a:bevelT w="0" h="0"/>
            </a:sp3d>
          </p:spPr>
          <p:style>
            <a:lnRef idx="1">
              <a:schemeClr val="accent1"/>
            </a:lnRef>
            <a:fillRef idx="3">
              <a:schemeClr val="accent1"/>
            </a:fillRef>
            <a:effectRef idx="2">
              <a:schemeClr val="accent1"/>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just" fontAlgn="auto">
                <a:spcBef>
                  <a:spcPts val="0"/>
                </a:spcBef>
                <a:spcAft>
                  <a:spcPts val="0"/>
                </a:spcAft>
                <a:defRPr/>
              </a:pPr>
              <a:endParaRPr kumimoji="0" lang="ko-KR" altLang="en-US" sz="2800" dirty="0">
                <a:solidFill>
                  <a:schemeClr val="tx2">
                    <a:lumMod val="75000"/>
                  </a:schemeClr>
                </a:solidFill>
                <a:latin typeface="Playfair Display"/>
              </a:endParaRPr>
            </a:p>
          </p:txBody>
        </p:sp>
        <p:sp>
          <p:nvSpPr>
            <p:cNvPr id="63" name="AutoShape 92">
              <a:extLst>
                <a:ext uri="{FF2B5EF4-FFF2-40B4-BE49-F238E27FC236}">
                  <a16:creationId xmlns:a16="http://schemas.microsoft.com/office/drawing/2014/main" id="{AF9165F8-1DEA-4424-8ABB-28E713BA1EA6}"/>
                </a:ext>
              </a:extLst>
            </p:cNvPr>
            <p:cNvSpPr>
              <a:spLocks noChangeAspect="1" noChangeArrowheads="1"/>
            </p:cNvSpPr>
            <p:nvPr/>
          </p:nvSpPr>
          <p:spPr bwMode="auto">
            <a:xfrm rot="16200000" flipH="1">
              <a:off x="3749314" y="1343362"/>
              <a:ext cx="475055" cy="475056"/>
            </a:xfrm>
            <a:prstGeom prst="ellipse">
              <a:avLst/>
            </a:prstGeom>
            <a:solidFill>
              <a:srgbClr val="C00000"/>
            </a:solidFill>
            <a:ln>
              <a:noFill/>
              <a:headEnd/>
              <a:tailEnd/>
            </a:ln>
            <a:effectLst/>
            <a:scene3d>
              <a:camera prst="orthographicFront">
                <a:rot lat="0" lon="0" rev="0"/>
              </a:camera>
              <a:lightRig rig="contrasting" dir="t">
                <a:rot lat="0" lon="0" rev="1500000"/>
              </a:lightRig>
            </a:scene3d>
            <a:sp3d prstMaterial="metal">
              <a:bevelT w="0" h="0"/>
            </a:sp3d>
          </p:spPr>
          <p:style>
            <a:lnRef idx="1">
              <a:schemeClr val="accent1"/>
            </a:lnRef>
            <a:fillRef idx="3">
              <a:schemeClr val="accent1"/>
            </a:fillRef>
            <a:effectRef idx="2">
              <a:schemeClr val="accent1"/>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just" fontAlgn="auto">
                <a:spcBef>
                  <a:spcPts val="0"/>
                </a:spcBef>
                <a:spcAft>
                  <a:spcPts val="0"/>
                </a:spcAft>
                <a:defRPr/>
              </a:pPr>
              <a:endParaRPr kumimoji="0" lang="ko-KR" altLang="en-US" sz="2800" dirty="0">
                <a:solidFill>
                  <a:schemeClr val="tx2">
                    <a:lumMod val="75000"/>
                  </a:schemeClr>
                </a:solidFill>
                <a:latin typeface="Playfair Display"/>
              </a:endParaRPr>
            </a:p>
          </p:txBody>
        </p:sp>
        <p:sp>
          <p:nvSpPr>
            <p:cNvPr id="64" name="직사각형 69">
              <a:extLst>
                <a:ext uri="{FF2B5EF4-FFF2-40B4-BE49-F238E27FC236}">
                  <a16:creationId xmlns:a16="http://schemas.microsoft.com/office/drawing/2014/main" id="{AC96001D-17E1-44A3-B7FC-70BC1C2AAC65}"/>
                </a:ext>
              </a:extLst>
            </p:cNvPr>
            <p:cNvSpPr/>
            <p:nvPr/>
          </p:nvSpPr>
          <p:spPr>
            <a:xfrm>
              <a:off x="3830398" y="1440835"/>
              <a:ext cx="307998" cy="274115"/>
            </a:xfrm>
            <a:prstGeom prst="rect">
              <a:avLst/>
            </a:prstGeom>
          </p:spPr>
          <p:txBody>
            <a:bodyPr wrap="none"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just">
                <a:defRPr/>
              </a:pPr>
              <a:r>
                <a:rPr lang="en-US" altLang="ko-KR" b="1" dirty="0">
                  <a:solidFill>
                    <a:schemeClr val="bg1"/>
                  </a:solidFill>
                  <a:latin typeface="Playfair Display"/>
                  <a:cs typeface="Arial" pitchFamily="34" charset="0"/>
                </a:rPr>
                <a:t>01</a:t>
              </a:r>
              <a:endParaRPr lang="ko-KR" altLang="en-US" dirty="0">
                <a:solidFill>
                  <a:schemeClr val="bg1"/>
                </a:solidFill>
                <a:latin typeface="Playfair Display"/>
              </a:endParaRPr>
            </a:p>
          </p:txBody>
        </p:sp>
      </p:grpSp>
      <p:grpSp>
        <p:nvGrpSpPr>
          <p:cNvPr id="65" name="그룹 8">
            <a:extLst>
              <a:ext uri="{FF2B5EF4-FFF2-40B4-BE49-F238E27FC236}">
                <a16:creationId xmlns:a16="http://schemas.microsoft.com/office/drawing/2014/main" id="{E5C06C4F-EAAD-4E08-82C7-F78B03F7F1EF}"/>
              </a:ext>
            </a:extLst>
          </p:cNvPr>
          <p:cNvGrpSpPr/>
          <p:nvPr/>
        </p:nvGrpSpPr>
        <p:grpSpPr>
          <a:xfrm>
            <a:off x="2520000" y="3165250"/>
            <a:ext cx="774971" cy="768085"/>
            <a:chOff x="3702138" y="1297355"/>
            <a:chExt cx="570067" cy="570066"/>
          </a:xfrm>
        </p:grpSpPr>
        <p:sp>
          <p:nvSpPr>
            <p:cNvPr id="66" name="AutoShape 92">
              <a:extLst>
                <a:ext uri="{FF2B5EF4-FFF2-40B4-BE49-F238E27FC236}">
                  <a16:creationId xmlns:a16="http://schemas.microsoft.com/office/drawing/2014/main" id="{9048512D-D357-4AD2-A0DC-FFFCE7AB87CD}"/>
                </a:ext>
              </a:extLst>
            </p:cNvPr>
            <p:cNvSpPr>
              <a:spLocks noChangeAspect="1" noChangeArrowheads="1"/>
            </p:cNvSpPr>
            <p:nvPr/>
          </p:nvSpPr>
          <p:spPr bwMode="auto">
            <a:xfrm rot="16200000" flipH="1">
              <a:off x="3702139" y="1297354"/>
              <a:ext cx="570066" cy="570067"/>
            </a:xfrm>
            <a:prstGeom prst="ellipse">
              <a:avLst/>
            </a:prstGeom>
            <a:solidFill>
              <a:schemeClr val="bg1"/>
            </a:solidFill>
            <a:ln w="25400">
              <a:solidFill>
                <a:schemeClr val="accent1"/>
              </a:solidFill>
              <a:headEnd/>
              <a:tailEnd/>
            </a:ln>
            <a:effectLst/>
            <a:scene3d>
              <a:camera prst="orthographicFront">
                <a:rot lat="0" lon="0" rev="0"/>
              </a:camera>
              <a:lightRig rig="contrasting" dir="t">
                <a:rot lat="0" lon="0" rev="1500000"/>
              </a:lightRig>
            </a:scene3d>
            <a:sp3d prstMaterial="metal">
              <a:bevelT w="0" h="0"/>
            </a:sp3d>
          </p:spPr>
          <p:style>
            <a:lnRef idx="1">
              <a:schemeClr val="accent1"/>
            </a:lnRef>
            <a:fillRef idx="3">
              <a:schemeClr val="accent1"/>
            </a:fillRef>
            <a:effectRef idx="2">
              <a:schemeClr val="accent1"/>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just" fontAlgn="auto">
                <a:spcBef>
                  <a:spcPts val="0"/>
                </a:spcBef>
                <a:spcAft>
                  <a:spcPts val="0"/>
                </a:spcAft>
                <a:defRPr/>
              </a:pPr>
              <a:endParaRPr kumimoji="0" lang="ko-KR" altLang="en-US" sz="2800" dirty="0">
                <a:solidFill>
                  <a:schemeClr val="tx2">
                    <a:lumMod val="75000"/>
                  </a:schemeClr>
                </a:solidFill>
                <a:latin typeface="Playfair Display"/>
              </a:endParaRPr>
            </a:p>
          </p:txBody>
        </p:sp>
        <p:sp>
          <p:nvSpPr>
            <p:cNvPr id="67" name="AutoShape 92">
              <a:extLst>
                <a:ext uri="{FF2B5EF4-FFF2-40B4-BE49-F238E27FC236}">
                  <a16:creationId xmlns:a16="http://schemas.microsoft.com/office/drawing/2014/main" id="{EA98DED0-DACB-463F-8246-B3BB5AAA9FB4}"/>
                </a:ext>
              </a:extLst>
            </p:cNvPr>
            <p:cNvSpPr>
              <a:spLocks noChangeAspect="1" noChangeArrowheads="1"/>
            </p:cNvSpPr>
            <p:nvPr/>
          </p:nvSpPr>
          <p:spPr bwMode="auto">
            <a:xfrm rot="16200000" flipH="1">
              <a:off x="3749314" y="1343362"/>
              <a:ext cx="475055" cy="475056"/>
            </a:xfrm>
            <a:prstGeom prst="ellipse">
              <a:avLst/>
            </a:prstGeom>
            <a:solidFill>
              <a:srgbClr val="C00000"/>
            </a:solidFill>
            <a:ln>
              <a:noFill/>
              <a:headEnd/>
              <a:tailEnd/>
            </a:ln>
            <a:effectLst/>
            <a:scene3d>
              <a:camera prst="orthographicFront">
                <a:rot lat="0" lon="0" rev="0"/>
              </a:camera>
              <a:lightRig rig="contrasting" dir="t">
                <a:rot lat="0" lon="0" rev="1500000"/>
              </a:lightRig>
            </a:scene3d>
            <a:sp3d prstMaterial="metal">
              <a:bevelT w="0" h="0"/>
            </a:sp3d>
          </p:spPr>
          <p:style>
            <a:lnRef idx="1">
              <a:schemeClr val="accent1"/>
            </a:lnRef>
            <a:fillRef idx="3">
              <a:schemeClr val="accent1"/>
            </a:fillRef>
            <a:effectRef idx="2">
              <a:schemeClr val="accent1"/>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just" fontAlgn="auto">
                <a:spcBef>
                  <a:spcPts val="0"/>
                </a:spcBef>
                <a:spcAft>
                  <a:spcPts val="0"/>
                </a:spcAft>
                <a:defRPr/>
              </a:pPr>
              <a:endParaRPr kumimoji="0" lang="ko-KR" altLang="en-US" sz="2800" dirty="0">
                <a:solidFill>
                  <a:schemeClr val="tx2">
                    <a:lumMod val="75000"/>
                  </a:schemeClr>
                </a:solidFill>
                <a:latin typeface="Playfair Display"/>
              </a:endParaRPr>
            </a:p>
          </p:txBody>
        </p:sp>
        <p:sp>
          <p:nvSpPr>
            <p:cNvPr id="68" name="직사각형 69">
              <a:extLst>
                <a:ext uri="{FF2B5EF4-FFF2-40B4-BE49-F238E27FC236}">
                  <a16:creationId xmlns:a16="http://schemas.microsoft.com/office/drawing/2014/main" id="{EE3E3725-1DB8-4F9C-8913-A14C61A8DF08}"/>
                </a:ext>
              </a:extLst>
            </p:cNvPr>
            <p:cNvSpPr/>
            <p:nvPr/>
          </p:nvSpPr>
          <p:spPr>
            <a:xfrm>
              <a:off x="3830398" y="1440835"/>
              <a:ext cx="307998" cy="274115"/>
            </a:xfrm>
            <a:prstGeom prst="rect">
              <a:avLst/>
            </a:prstGeom>
          </p:spPr>
          <p:txBody>
            <a:bodyPr wrap="none"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just">
                <a:defRPr/>
              </a:pPr>
              <a:r>
                <a:rPr lang="en-US" altLang="ko-KR" b="1" dirty="0">
                  <a:solidFill>
                    <a:schemeClr val="bg1"/>
                  </a:solidFill>
                  <a:latin typeface="Playfair Display"/>
                  <a:cs typeface="Arial" pitchFamily="34" charset="0"/>
                </a:rPr>
                <a:t>0</a:t>
              </a:r>
              <a:r>
                <a:rPr lang="pl-PL" altLang="ko-KR" b="1" dirty="0">
                  <a:solidFill>
                    <a:schemeClr val="bg1"/>
                  </a:solidFill>
                  <a:latin typeface="Playfair Display"/>
                  <a:cs typeface="Arial" pitchFamily="34" charset="0"/>
                </a:rPr>
                <a:t>2</a:t>
              </a:r>
              <a:endParaRPr lang="ko-KR" altLang="en-US" dirty="0">
                <a:solidFill>
                  <a:schemeClr val="bg1"/>
                </a:solidFill>
                <a:latin typeface="Playfair Display"/>
              </a:endParaRPr>
            </a:p>
          </p:txBody>
        </p:sp>
      </p:grpSp>
      <p:grpSp>
        <p:nvGrpSpPr>
          <p:cNvPr id="69" name="그룹 8">
            <a:extLst>
              <a:ext uri="{FF2B5EF4-FFF2-40B4-BE49-F238E27FC236}">
                <a16:creationId xmlns:a16="http://schemas.microsoft.com/office/drawing/2014/main" id="{473EAFB9-E84F-46D0-A445-12ADF9F3ECB1}"/>
              </a:ext>
            </a:extLst>
          </p:cNvPr>
          <p:cNvGrpSpPr/>
          <p:nvPr/>
        </p:nvGrpSpPr>
        <p:grpSpPr>
          <a:xfrm>
            <a:off x="2520000" y="4520185"/>
            <a:ext cx="774971" cy="768085"/>
            <a:chOff x="3702138" y="1297355"/>
            <a:chExt cx="570067" cy="570066"/>
          </a:xfrm>
        </p:grpSpPr>
        <p:sp>
          <p:nvSpPr>
            <p:cNvPr id="70" name="AutoShape 92">
              <a:extLst>
                <a:ext uri="{FF2B5EF4-FFF2-40B4-BE49-F238E27FC236}">
                  <a16:creationId xmlns:a16="http://schemas.microsoft.com/office/drawing/2014/main" id="{BB995F90-A2DD-45EE-9C28-654F3FCD6AB6}"/>
                </a:ext>
              </a:extLst>
            </p:cNvPr>
            <p:cNvSpPr>
              <a:spLocks noChangeAspect="1" noChangeArrowheads="1"/>
            </p:cNvSpPr>
            <p:nvPr/>
          </p:nvSpPr>
          <p:spPr bwMode="auto">
            <a:xfrm rot="16200000" flipH="1">
              <a:off x="3702139" y="1297354"/>
              <a:ext cx="570066" cy="570067"/>
            </a:xfrm>
            <a:prstGeom prst="ellipse">
              <a:avLst/>
            </a:prstGeom>
            <a:solidFill>
              <a:schemeClr val="bg1"/>
            </a:solidFill>
            <a:ln w="25400">
              <a:solidFill>
                <a:schemeClr val="accent1"/>
              </a:solidFill>
              <a:headEnd/>
              <a:tailEnd/>
            </a:ln>
            <a:effectLst/>
            <a:scene3d>
              <a:camera prst="orthographicFront">
                <a:rot lat="0" lon="0" rev="0"/>
              </a:camera>
              <a:lightRig rig="contrasting" dir="t">
                <a:rot lat="0" lon="0" rev="1500000"/>
              </a:lightRig>
            </a:scene3d>
            <a:sp3d prstMaterial="metal">
              <a:bevelT w="0" h="0"/>
            </a:sp3d>
          </p:spPr>
          <p:style>
            <a:lnRef idx="1">
              <a:schemeClr val="accent1"/>
            </a:lnRef>
            <a:fillRef idx="3">
              <a:schemeClr val="accent1"/>
            </a:fillRef>
            <a:effectRef idx="2">
              <a:schemeClr val="accent1"/>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just" fontAlgn="auto">
                <a:spcBef>
                  <a:spcPts val="0"/>
                </a:spcBef>
                <a:spcAft>
                  <a:spcPts val="0"/>
                </a:spcAft>
                <a:defRPr/>
              </a:pPr>
              <a:endParaRPr kumimoji="0" lang="ko-KR" altLang="en-US" sz="2800" dirty="0">
                <a:solidFill>
                  <a:schemeClr val="tx2">
                    <a:lumMod val="75000"/>
                  </a:schemeClr>
                </a:solidFill>
                <a:latin typeface="Playfair Display"/>
              </a:endParaRPr>
            </a:p>
          </p:txBody>
        </p:sp>
        <p:sp>
          <p:nvSpPr>
            <p:cNvPr id="71" name="AutoShape 92">
              <a:extLst>
                <a:ext uri="{FF2B5EF4-FFF2-40B4-BE49-F238E27FC236}">
                  <a16:creationId xmlns:a16="http://schemas.microsoft.com/office/drawing/2014/main" id="{7E867FA1-82EE-4241-A8DA-3E1CDE49F5E7}"/>
                </a:ext>
              </a:extLst>
            </p:cNvPr>
            <p:cNvSpPr>
              <a:spLocks noChangeAspect="1" noChangeArrowheads="1"/>
            </p:cNvSpPr>
            <p:nvPr/>
          </p:nvSpPr>
          <p:spPr bwMode="auto">
            <a:xfrm rot="16200000" flipH="1">
              <a:off x="3749314" y="1343362"/>
              <a:ext cx="475055" cy="475056"/>
            </a:xfrm>
            <a:prstGeom prst="ellipse">
              <a:avLst/>
            </a:prstGeom>
            <a:solidFill>
              <a:srgbClr val="C00000"/>
            </a:solidFill>
            <a:ln>
              <a:noFill/>
              <a:headEnd/>
              <a:tailEnd/>
            </a:ln>
            <a:effectLst/>
            <a:scene3d>
              <a:camera prst="orthographicFront">
                <a:rot lat="0" lon="0" rev="0"/>
              </a:camera>
              <a:lightRig rig="contrasting" dir="t">
                <a:rot lat="0" lon="0" rev="1500000"/>
              </a:lightRig>
            </a:scene3d>
            <a:sp3d prstMaterial="metal">
              <a:bevelT w="0" h="0"/>
            </a:sp3d>
          </p:spPr>
          <p:style>
            <a:lnRef idx="1">
              <a:schemeClr val="accent1"/>
            </a:lnRef>
            <a:fillRef idx="3">
              <a:schemeClr val="accent1"/>
            </a:fillRef>
            <a:effectRef idx="2">
              <a:schemeClr val="accent1"/>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just" fontAlgn="auto">
                <a:spcBef>
                  <a:spcPts val="0"/>
                </a:spcBef>
                <a:spcAft>
                  <a:spcPts val="0"/>
                </a:spcAft>
                <a:defRPr/>
              </a:pPr>
              <a:endParaRPr kumimoji="0" lang="ko-KR" altLang="en-US" sz="2800" dirty="0">
                <a:solidFill>
                  <a:schemeClr val="tx2">
                    <a:lumMod val="75000"/>
                  </a:schemeClr>
                </a:solidFill>
                <a:latin typeface="Playfair Display"/>
              </a:endParaRPr>
            </a:p>
          </p:txBody>
        </p:sp>
        <p:sp>
          <p:nvSpPr>
            <p:cNvPr id="72" name="직사각형 69">
              <a:extLst>
                <a:ext uri="{FF2B5EF4-FFF2-40B4-BE49-F238E27FC236}">
                  <a16:creationId xmlns:a16="http://schemas.microsoft.com/office/drawing/2014/main" id="{83DDA0B6-32D5-48F2-BD38-FB9920185853}"/>
                </a:ext>
              </a:extLst>
            </p:cNvPr>
            <p:cNvSpPr/>
            <p:nvPr/>
          </p:nvSpPr>
          <p:spPr>
            <a:xfrm>
              <a:off x="3830398" y="1440835"/>
              <a:ext cx="307998" cy="274115"/>
            </a:xfrm>
            <a:prstGeom prst="rect">
              <a:avLst/>
            </a:prstGeom>
          </p:spPr>
          <p:txBody>
            <a:bodyPr wrap="none"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just">
                <a:defRPr/>
              </a:pPr>
              <a:r>
                <a:rPr lang="en-US" altLang="ko-KR" b="1" dirty="0">
                  <a:solidFill>
                    <a:schemeClr val="bg1"/>
                  </a:solidFill>
                  <a:latin typeface="Playfair Display"/>
                  <a:cs typeface="Arial" pitchFamily="34" charset="0"/>
                </a:rPr>
                <a:t>0</a:t>
              </a:r>
              <a:r>
                <a:rPr lang="pl-PL" altLang="ko-KR" b="1" dirty="0">
                  <a:solidFill>
                    <a:schemeClr val="bg1"/>
                  </a:solidFill>
                  <a:latin typeface="Playfair Display"/>
                  <a:cs typeface="Arial" pitchFamily="34" charset="0"/>
                </a:rPr>
                <a:t>3</a:t>
              </a:r>
              <a:endParaRPr lang="ko-KR" altLang="en-US" dirty="0">
                <a:solidFill>
                  <a:schemeClr val="bg1"/>
                </a:solidFill>
                <a:latin typeface="Playfair Display"/>
              </a:endParaRPr>
            </a:p>
          </p:txBody>
        </p:sp>
      </p:grpSp>
      <p:sp>
        <p:nvSpPr>
          <p:cNvPr id="73" name="Prostokąt 72">
            <a:extLst>
              <a:ext uri="{FF2B5EF4-FFF2-40B4-BE49-F238E27FC236}">
                <a16:creationId xmlns:a16="http://schemas.microsoft.com/office/drawing/2014/main" id="{12D87D64-4DF6-4F03-9972-59C5E9177E96}"/>
              </a:ext>
            </a:extLst>
          </p:cNvPr>
          <p:cNvSpPr/>
          <p:nvPr/>
        </p:nvSpPr>
        <p:spPr>
          <a:xfrm>
            <a:off x="3492000" y="1728000"/>
            <a:ext cx="8460000" cy="1015663"/>
          </a:xfrm>
          <a:prstGeom prst="rect">
            <a:avLst/>
          </a:prstGeom>
        </p:spPr>
        <p:txBody>
          <a:bodyPr wrap="square">
            <a:spAutoFit/>
          </a:bodyPr>
          <a:lstStyle/>
          <a:p>
            <a:pPr algn="just"/>
            <a:r>
              <a:rPr lang="pl-PL" sz="2000" dirty="0">
                <a:solidFill>
                  <a:schemeClr val="tx2">
                    <a:lumMod val="75000"/>
                  </a:schemeClr>
                </a:solidFill>
                <a:latin typeface="Playfair Display"/>
              </a:rPr>
              <a:t>Czy Wniosek o dofinansowanie został złożony w odpowiedniej </a:t>
            </a:r>
            <a:br>
              <a:rPr lang="pl-PL" sz="2000" dirty="0">
                <a:solidFill>
                  <a:schemeClr val="tx2">
                    <a:lumMod val="75000"/>
                  </a:schemeClr>
                </a:solidFill>
                <a:latin typeface="Playfair Display"/>
              </a:rPr>
            </a:br>
            <a:r>
              <a:rPr lang="pl-PL" sz="2000" dirty="0">
                <a:solidFill>
                  <a:schemeClr val="tx2">
                    <a:lumMod val="75000"/>
                  </a:schemeClr>
                </a:solidFill>
                <a:latin typeface="Playfair Display"/>
              </a:rPr>
              <a:t>formie oraz w terminie za pomocą Systemu teleinformatycznego? </a:t>
            </a:r>
          </a:p>
          <a:p>
            <a:pPr algn="just"/>
            <a:r>
              <a:rPr lang="pl-PL" sz="2000" b="1" dirty="0">
                <a:solidFill>
                  <a:schemeClr val="tx2">
                    <a:lumMod val="75000"/>
                  </a:schemeClr>
                </a:solidFill>
                <a:latin typeface="Playfair Display"/>
              </a:rPr>
              <a:t>(TAK/NIE) – nie podlega uzupełnieniu</a:t>
            </a:r>
          </a:p>
        </p:txBody>
      </p:sp>
      <p:sp>
        <p:nvSpPr>
          <p:cNvPr id="74" name="Prostokąt 73">
            <a:extLst>
              <a:ext uri="{FF2B5EF4-FFF2-40B4-BE49-F238E27FC236}">
                <a16:creationId xmlns:a16="http://schemas.microsoft.com/office/drawing/2014/main" id="{5B1B4F77-9461-4DB8-A83B-CB1DD8ABC297}"/>
              </a:ext>
            </a:extLst>
          </p:cNvPr>
          <p:cNvSpPr/>
          <p:nvPr/>
        </p:nvSpPr>
        <p:spPr>
          <a:xfrm>
            <a:off x="3492000" y="3168000"/>
            <a:ext cx="8460000" cy="707886"/>
          </a:xfrm>
          <a:prstGeom prst="rect">
            <a:avLst/>
          </a:prstGeom>
        </p:spPr>
        <p:txBody>
          <a:bodyPr wrap="square">
            <a:spAutoFit/>
          </a:bodyPr>
          <a:lstStyle/>
          <a:p>
            <a:pPr lvl="0" algn="just"/>
            <a:r>
              <a:rPr lang="pl-PL" sz="2000" dirty="0">
                <a:solidFill>
                  <a:schemeClr val="tx2">
                    <a:lumMod val="75000"/>
                  </a:schemeClr>
                </a:solidFill>
                <a:latin typeface="Playfair Display"/>
              </a:rPr>
              <a:t>Czy Wniosek został złożony przez uprawniony podmiot?</a:t>
            </a:r>
          </a:p>
          <a:p>
            <a:pPr lvl="0" algn="just"/>
            <a:r>
              <a:rPr lang="pl-PL" sz="2000" b="1" dirty="0">
                <a:solidFill>
                  <a:schemeClr val="tx2">
                    <a:lumMod val="75000"/>
                  </a:schemeClr>
                </a:solidFill>
                <a:latin typeface="Playfair Display"/>
              </a:rPr>
              <a:t>(TAK/NIE) - nie podlega uzupełnieniu</a:t>
            </a:r>
          </a:p>
        </p:txBody>
      </p:sp>
      <p:sp>
        <p:nvSpPr>
          <p:cNvPr id="75" name="Prostokąt 74">
            <a:extLst>
              <a:ext uri="{FF2B5EF4-FFF2-40B4-BE49-F238E27FC236}">
                <a16:creationId xmlns:a16="http://schemas.microsoft.com/office/drawing/2014/main" id="{940CE6E1-4ABC-4E93-933F-FA1C7FA5605F}"/>
              </a:ext>
            </a:extLst>
          </p:cNvPr>
          <p:cNvSpPr/>
          <p:nvPr/>
        </p:nvSpPr>
        <p:spPr>
          <a:xfrm>
            <a:off x="3492000" y="4260111"/>
            <a:ext cx="8460000" cy="1938992"/>
          </a:xfrm>
          <a:prstGeom prst="rect">
            <a:avLst/>
          </a:prstGeom>
        </p:spPr>
        <p:txBody>
          <a:bodyPr wrap="square">
            <a:spAutoFit/>
          </a:bodyPr>
          <a:lstStyle/>
          <a:p>
            <a:pPr lvl="0" algn="just"/>
            <a:r>
              <a:rPr lang="pl-PL" sz="2000" dirty="0">
                <a:solidFill>
                  <a:schemeClr val="tx2">
                    <a:lumMod val="75000"/>
                  </a:schemeClr>
                </a:solidFill>
                <a:latin typeface="Playfair Display"/>
              </a:rPr>
              <a:t>Czy Wnioskodawca złożył oświadczenie o niefinansowaniu </a:t>
            </a:r>
            <a:br>
              <a:rPr lang="pl-PL" sz="2000" dirty="0">
                <a:solidFill>
                  <a:schemeClr val="tx2">
                    <a:lumMod val="75000"/>
                  </a:schemeClr>
                </a:solidFill>
                <a:latin typeface="Playfair Display"/>
              </a:rPr>
            </a:br>
            <a:r>
              <a:rPr lang="pl-PL" sz="2000" dirty="0">
                <a:solidFill>
                  <a:schemeClr val="tx2">
                    <a:lumMod val="75000"/>
                  </a:schemeClr>
                </a:solidFill>
                <a:latin typeface="Playfair Display"/>
              </a:rPr>
              <a:t>i nieubieganiu się o finansowanie zadań objętych Wnioskiem o dofinansowanie ze środków publicznych pochodzących z innych źródeł (np. Narodowego Centrum Badań i Rozwoju, Narodowego Centrum Nauki, Narodowego Funduszu Zdrowia)?</a:t>
            </a:r>
          </a:p>
          <a:p>
            <a:pPr lvl="0" algn="just"/>
            <a:r>
              <a:rPr lang="pl-PL" sz="2000" b="1" dirty="0">
                <a:solidFill>
                  <a:schemeClr val="tx2">
                    <a:lumMod val="75000"/>
                  </a:schemeClr>
                </a:solidFill>
                <a:latin typeface="Playfair Display"/>
              </a:rPr>
              <a:t>(TAK/NIE) -  nie podlega uzupełnieniu</a:t>
            </a:r>
          </a:p>
        </p:txBody>
      </p:sp>
    </p:spTree>
    <p:extLst>
      <p:ext uri="{BB962C8B-B14F-4D97-AF65-F5344CB8AC3E}">
        <p14:creationId xmlns:p14="http://schemas.microsoft.com/office/powerpoint/2010/main" val="31677108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308386" y="843563"/>
            <a:ext cx="6396781"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2800" b="1" i="0" u="none" strike="noStrike" kern="1200" cap="none" spc="0" normalizeH="0" baseline="0" noProof="0" dirty="0">
                <a:ln>
                  <a:noFill/>
                </a:ln>
                <a:solidFill>
                  <a:srgbClr val="7F7F7F">
                    <a:lumMod val="75000"/>
                  </a:srgbClr>
                </a:solidFill>
                <a:effectLst/>
                <a:uLnTx/>
                <a:uFillTx/>
                <a:latin typeface="Playfair Display"/>
                <a:ea typeface="Segoe UI Black" panose="020B0A02040204020203" pitchFamily="34" charset="0"/>
                <a:cs typeface="+mn-cs"/>
              </a:rPr>
              <a:t>OCENA FORMALNA - KRYTERIA</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a:ln>
                <a:noFill/>
              </a:ln>
              <a:solidFill>
                <a:schemeClr val="tx2">
                  <a:lumMod val="75000"/>
                </a:schemeClr>
              </a:solidFill>
              <a:effectLst/>
              <a:uLnTx/>
              <a:uFillTx/>
              <a:latin typeface="Playfair Display"/>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16528" y="4054606"/>
            <a:ext cx="699331" cy="93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1800" b="1" i="0" u="none" strike="noStrike" kern="1200" cap="none" spc="0" normalizeH="0" baseline="0" noProof="0">
              <a:ln>
                <a:noFill/>
              </a:ln>
              <a:solidFill>
                <a:schemeClr val="tx2">
                  <a:lumMod val="75000"/>
                </a:schemeClr>
              </a:solidFill>
              <a:effectLst/>
              <a:uLnTx/>
              <a:uFillTx/>
              <a:latin typeface="Arial"/>
              <a:cs typeface="+mn-cs"/>
            </a:endParaRPr>
          </a:p>
        </p:txBody>
      </p:sp>
      <p:sp>
        <p:nvSpPr>
          <p:cNvPr id="29" name="Prostokąt 28">
            <a:extLst>
              <a:ext uri="{FF2B5EF4-FFF2-40B4-BE49-F238E27FC236}">
                <a16:creationId xmlns:a16="http://schemas.microsoft.com/office/drawing/2014/main" id="{CD0AE751-E4FC-4869-919D-4C272062527E}"/>
              </a:ext>
            </a:extLst>
          </p:cNvPr>
          <p:cNvSpPr/>
          <p:nvPr/>
        </p:nvSpPr>
        <p:spPr>
          <a:xfrm>
            <a:off x="1784997" y="1858473"/>
            <a:ext cx="9324258" cy="1077218"/>
          </a:xfrm>
          <a:prstGeom prst="rect">
            <a:avLst/>
          </a:prstGeom>
        </p:spPr>
        <p:txBody>
          <a:bodyPr wrap="square">
            <a:spAutoFit/>
          </a:bodyPr>
          <a:lstStyle/>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p:txBody>
      </p:sp>
      <p:grpSp>
        <p:nvGrpSpPr>
          <p:cNvPr id="61" name="그룹 8">
            <a:extLst>
              <a:ext uri="{FF2B5EF4-FFF2-40B4-BE49-F238E27FC236}">
                <a16:creationId xmlns:a16="http://schemas.microsoft.com/office/drawing/2014/main" id="{E91A36CB-E07B-4290-B5CB-BA5C03C12256}"/>
              </a:ext>
            </a:extLst>
          </p:cNvPr>
          <p:cNvGrpSpPr/>
          <p:nvPr/>
        </p:nvGrpSpPr>
        <p:grpSpPr>
          <a:xfrm>
            <a:off x="2520000" y="1863353"/>
            <a:ext cx="774971" cy="768085"/>
            <a:chOff x="3702138" y="1297355"/>
            <a:chExt cx="570067" cy="570066"/>
          </a:xfrm>
        </p:grpSpPr>
        <p:sp>
          <p:nvSpPr>
            <p:cNvPr id="62" name="AutoShape 92">
              <a:extLst>
                <a:ext uri="{FF2B5EF4-FFF2-40B4-BE49-F238E27FC236}">
                  <a16:creationId xmlns:a16="http://schemas.microsoft.com/office/drawing/2014/main" id="{986C068D-98A2-404A-AB81-193CC6DC7F2D}"/>
                </a:ext>
              </a:extLst>
            </p:cNvPr>
            <p:cNvSpPr>
              <a:spLocks noChangeAspect="1" noChangeArrowheads="1"/>
            </p:cNvSpPr>
            <p:nvPr/>
          </p:nvSpPr>
          <p:spPr bwMode="auto">
            <a:xfrm rot="16200000" flipH="1">
              <a:off x="3702139" y="1297354"/>
              <a:ext cx="570066" cy="570067"/>
            </a:xfrm>
            <a:prstGeom prst="ellipse">
              <a:avLst/>
            </a:prstGeom>
            <a:solidFill>
              <a:schemeClr val="bg1"/>
            </a:solidFill>
            <a:ln w="25400">
              <a:solidFill>
                <a:schemeClr val="accent1"/>
              </a:solidFill>
              <a:headEnd/>
              <a:tailEnd/>
            </a:ln>
            <a:effectLst/>
            <a:scene3d>
              <a:camera prst="orthographicFront">
                <a:rot lat="0" lon="0" rev="0"/>
              </a:camera>
              <a:lightRig rig="contrasting" dir="t">
                <a:rot lat="0" lon="0" rev="1500000"/>
              </a:lightRig>
            </a:scene3d>
            <a:sp3d prstMaterial="metal">
              <a:bevelT w="0" h="0"/>
            </a:sp3d>
          </p:spPr>
          <p:style>
            <a:lnRef idx="1">
              <a:schemeClr val="accent1"/>
            </a:lnRef>
            <a:fillRef idx="3">
              <a:schemeClr val="accent1"/>
            </a:fillRef>
            <a:effectRef idx="2">
              <a:schemeClr val="accent1"/>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just" fontAlgn="auto">
                <a:spcBef>
                  <a:spcPts val="0"/>
                </a:spcBef>
                <a:spcAft>
                  <a:spcPts val="0"/>
                </a:spcAft>
                <a:defRPr/>
              </a:pPr>
              <a:endParaRPr kumimoji="0" lang="ko-KR" altLang="en-US" sz="2800" dirty="0">
                <a:solidFill>
                  <a:schemeClr val="tx2">
                    <a:lumMod val="75000"/>
                  </a:schemeClr>
                </a:solidFill>
                <a:latin typeface="Playfair Display"/>
              </a:endParaRPr>
            </a:p>
          </p:txBody>
        </p:sp>
        <p:sp>
          <p:nvSpPr>
            <p:cNvPr id="63" name="AutoShape 92">
              <a:extLst>
                <a:ext uri="{FF2B5EF4-FFF2-40B4-BE49-F238E27FC236}">
                  <a16:creationId xmlns:a16="http://schemas.microsoft.com/office/drawing/2014/main" id="{AF9165F8-1DEA-4424-8ABB-28E713BA1EA6}"/>
                </a:ext>
              </a:extLst>
            </p:cNvPr>
            <p:cNvSpPr>
              <a:spLocks noChangeAspect="1" noChangeArrowheads="1"/>
            </p:cNvSpPr>
            <p:nvPr/>
          </p:nvSpPr>
          <p:spPr bwMode="auto">
            <a:xfrm rot="16200000" flipH="1">
              <a:off x="3749314" y="1343362"/>
              <a:ext cx="475055" cy="475056"/>
            </a:xfrm>
            <a:prstGeom prst="ellipse">
              <a:avLst/>
            </a:prstGeom>
            <a:solidFill>
              <a:srgbClr val="C00000"/>
            </a:solidFill>
            <a:ln>
              <a:noFill/>
              <a:headEnd/>
              <a:tailEnd/>
            </a:ln>
            <a:effectLst/>
            <a:scene3d>
              <a:camera prst="orthographicFront">
                <a:rot lat="0" lon="0" rev="0"/>
              </a:camera>
              <a:lightRig rig="contrasting" dir="t">
                <a:rot lat="0" lon="0" rev="1500000"/>
              </a:lightRig>
            </a:scene3d>
            <a:sp3d prstMaterial="metal">
              <a:bevelT w="0" h="0"/>
            </a:sp3d>
          </p:spPr>
          <p:style>
            <a:lnRef idx="1">
              <a:schemeClr val="accent1"/>
            </a:lnRef>
            <a:fillRef idx="3">
              <a:schemeClr val="accent1"/>
            </a:fillRef>
            <a:effectRef idx="2">
              <a:schemeClr val="accent1"/>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just" fontAlgn="auto">
                <a:spcBef>
                  <a:spcPts val="0"/>
                </a:spcBef>
                <a:spcAft>
                  <a:spcPts val="0"/>
                </a:spcAft>
                <a:defRPr/>
              </a:pPr>
              <a:endParaRPr kumimoji="0" lang="ko-KR" altLang="en-US" sz="2800" dirty="0">
                <a:solidFill>
                  <a:schemeClr val="tx2">
                    <a:lumMod val="75000"/>
                  </a:schemeClr>
                </a:solidFill>
                <a:latin typeface="Playfair Display"/>
              </a:endParaRPr>
            </a:p>
          </p:txBody>
        </p:sp>
        <p:sp>
          <p:nvSpPr>
            <p:cNvPr id="64" name="직사각형 69">
              <a:extLst>
                <a:ext uri="{FF2B5EF4-FFF2-40B4-BE49-F238E27FC236}">
                  <a16:creationId xmlns:a16="http://schemas.microsoft.com/office/drawing/2014/main" id="{AC96001D-17E1-44A3-B7FC-70BC1C2AAC65}"/>
                </a:ext>
              </a:extLst>
            </p:cNvPr>
            <p:cNvSpPr/>
            <p:nvPr/>
          </p:nvSpPr>
          <p:spPr>
            <a:xfrm>
              <a:off x="3830396" y="1440835"/>
              <a:ext cx="307998" cy="274115"/>
            </a:xfrm>
            <a:prstGeom prst="rect">
              <a:avLst/>
            </a:prstGeom>
          </p:spPr>
          <p:txBody>
            <a:bodyPr wrap="none"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just">
                <a:defRPr/>
              </a:pPr>
              <a:r>
                <a:rPr lang="en-US" altLang="ko-KR" b="1" dirty="0">
                  <a:solidFill>
                    <a:schemeClr val="bg1"/>
                  </a:solidFill>
                  <a:latin typeface="Playfair Display"/>
                  <a:cs typeface="Arial" pitchFamily="34" charset="0"/>
                </a:rPr>
                <a:t>0</a:t>
              </a:r>
              <a:r>
                <a:rPr lang="pl-PL" altLang="ko-KR" b="1" dirty="0">
                  <a:solidFill>
                    <a:schemeClr val="bg1"/>
                  </a:solidFill>
                  <a:latin typeface="Playfair Display"/>
                  <a:cs typeface="Arial" pitchFamily="34" charset="0"/>
                </a:rPr>
                <a:t>4</a:t>
              </a:r>
              <a:endParaRPr lang="ko-KR" altLang="en-US" dirty="0">
                <a:solidFill>
                  <a:schemeClr val="bg1"/>
                </a:solidFill>
                <a:latin typeface="Playfair Display"/>
              </a:endParaRPr>
            </a:p>
          </p:txBody>
        </p:sp>
      </p:grpSp>
      <p:grpSp>
        <p:nvGrpSpPr>
          <p:cNvPr id="65" name="그룹 8">
            <a:extLst>
              <a:ext uri="{FF2B5EF4-FFF2-40B4-BE49-F238E27FC236}">
                <a16:creationId xmlns:a16="http://schemas.microsoft.com/office/drawing/2014/main" id="{E5C06C4F-EAAD-4E08-82C7-F78B03F7F1EF}"/>
              </a:ext>
            </a:extLst>
          </p:cNvPr>
          <p:cNvGrpSpPr/>
          <p:nvPr/>
        </p:nvGrpSpPr>
        <p:grpSpPr>
          <a:xfrm>
            <a:off x="2520000" y="3165250"/>
            <a:ext cx="774971" cy="768085"/>
            <a:chOff x="3702138" y="1297355"/>
            <a:chExt cx="570067" cy="570066"/>
          </a:xfrm>
        </p:grpSpPr>
        <p:sp>
          <p:nvSpPr>
            <p:cNvPr id="66" name="AutoShape 92">
              <a:extLst>
                <a:ext uri="{FF2B5EF4-FFF2-40B4-BE49-F238E27FC236}">
                  <a16:creationId xmlns:a16="http://schemas.microsoft.com/office/drawing/2014/main" id="{9048512D-D357-4AD2-A0DC-FFFCE7AB87CD}"/>
                </a:ext>
              </a:extLst>
            </p:cNvPr>
            <p:cNvSpPr>
              <a:spLocks noChangeAspect="1" noChangeArrowheads="1"/>
            </p:cNvSpPr>
            <p:nvPr/>
          </p:nvSpPr>
          <p:spPr bwMode="auto">
            <a:xfrm rot="16200000" flipH="1">
              <a:off x="3702139" y="1297354"/>
              <a:ext cx="570066" cy="570067"/>
            </a:xfrm>
            <a:prstGeom prst="ellipse">
              <a:avLst/>
            </a:prstGeom>
            <a:solidFill>
              <a:schemeClr val="bg1"/>
            </a:solidFill>
            <a:ln w="25400">
              <a:solidFill>
                <a:schemeClr val="accent1"/>
              </a:solidFill>
              <a:headEnd/>
              <a:tailEnd/>
            </a:ln>
            <a:effectLst/>
            <a:scene3d>
              <a:camera prst="orthographicFront">
                <a:rot lat="0" lon="0" rev="0"/>
              </a:camera>
              <a:lightRig rig="contrasting" dir="t">
                <a:rot lat="0" lon="0" rev="1500000"/>
              </a:lightRig>
            </a:scene3d>
            <a:sp3d prstMaterial="metal">
              <a:bevelT w="0" h="0"/>
            </a:sp3d>
          </p:spPr>
          <p:style>
            <a:lnRef idx="1">
              <a:schemeClr val="accent1"/>
            </a:lnRef>
            <a:fillRef idx="3">
              <a:schemeClr val="accent1"/>
            </a:fillRef>
            <a:effectRef idx="2">
              <a:schemeClr val="accent1"/>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just" fontAlgn="auto">
                <a:spcBef>
                  <a:spcPts val="0"/>
                </a:spcBef>
                <a:spcAft>
                  <a:spcPts val="0"/>
                </a:spcAft>
                <a:defRPr/>
              </a:pPr>
              <a:endParaRPr kumimoji="0" lang="ko-KR" altLang="en-US" sz="2800" dirty="0">
                <a:solidFill>
                  <a:schemeClr val="tx2">
                    <a:lumMod val="75000"/>
                  </a:schemeClr>
                </a:solidFill>
                <a:latin typeface="Playfair Display"/>
              </a:endParaRPr>
            </a:p>
          </p:txBody>
        </p:sp>
        <p:sp>
          <p:nvSpPr>
            <p:cNvPr id="67" name="AutoShape 92">
              <a:extLst>
                <a:ext uri="{FF2B5EF4-FFF2-40B4-BE49-F238E27FC236}">
                  <a16:creationId xmlns:a16="http://schemas.microsoft.com/office/drawing/2014/main" id="{EA98DED0-DACB-463F-8246-B3BB5AAA9FB4}"/>
                </a:ext>
              </a:extLst>
            </p:cNvPr>
            <p:cNvSpPr>
              <a:spLocks noChangeAspect="1" noChangeArrowheads="1"/>
            </p:cNvSpPr>
            <p:nvPr/>
          </p:nvSpPr>
          <p:spPr bwMode="auto">
            <a:xfrm rot="16200000" flipH="1">
              <a:off x="3749314" y="1343362"/>
              <a:ext cx="475055" cy="475056"/>
            </a:xfrm>
            <a:prstGeom prst="ellipse">
              <a:avLst/>
            </a:prstGeom>
            <a:solidFill>
              <a:srgbClr val="C00000"/>
            </a:solidFill>
            <a:ln>
              <a:noFill/>
              <a:headEnd/>
              <a:tailEnd/>
            </a:ln>
            <a:effectLst/>
            <a:scene3d>
              <a:camera prst="orthographicFront">
                <a:rot lat="0" lon="0" rev="0"/>
              </a:camera>
              <a:lightRig rig="contrasting" dir="t">
                <a:rot lat="0" lon="0" rev="1500000"/>
              </a:lightRig>
            </a:scene3d>
            <a:sp3d prstMaterial="metal">
              <a:bevelT w="0" h="0"/>
            </a:sp3d>
          </p:spPr>
          <p:style>
            <a:lnRef idx="1">
              <a:schemeClr val="accent1"/>
            </a:lnRef>
            <a:fillRef idx="3">
              <a:schemeClr val="accent1"/>
            </a:fillRef>
            <a:effectRef idx="2">
              <a:schemeClr val="accent1"/>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just" fontAlgn="auto">
                <a:spcBef>
                  <a:spcPts val="0"/>
                </a:spcBef>
                <a:spcAft>
                  <a:spcPts val="0"/>
                </a:spcAft>
                <a:defRPr/>
              </a:pPr>
              <a:endParaRPr kumimoji="0" lang="ko-KR" altLang="en-US" sz="2800" dirty="0">
                <a:solidFill>
                  <a:schemeClr val="tx2">
                    <a:lumMod val="75000"/>
                  </a:schemeClr>
                </a:solidFill>
                <a:latin typeface="Playfair Display"/>
              </a:endParaRPr>
            </a:p>
          </p:txBody>
        </p:sp>
        <p:sp>
          <p:nvSpPr>
            <p:cNvPr id="68" name="직사각형 69">
              <a:extLst>
                <a:ext uri="{FF2B5EF4-FFF2-40B4-BE49-F238E27FC236}">
                  <a16:creationId xmlns:a16="http://schemas.microsoft.com/office/drawing/2014/main" id="{EE3E3725-1DB8-4F9C-8913-A14C61A8DF08}"/>
                </a:ext>
              </a:extLst>
            </p:cNvPr>
            <p:cNvSpPr/>
            <p:nvPr/>
          </p:nvSpPr>
          <p:spPr>
            <a:xfrm>
              <a:off x="3830398" y="1440835"/>
              <a:ext cx="307998" cy="274115"/>
            </a:xfrm>
            <a:prstGeom prst="rect">
              <a:avLst/>
            </a:prstGeom>
          </p:spPr>
          <p:txBody>
            <a:bodyPr wrap="none"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just">
                <a:defRPr/>
              </a:pPr>
              <a:r>
                <a:rPr lang="en-US" altLang="ko-KR" b="1" dirty="0">
                  <a:solidFill>
                    <a:schemeClr val="bg1"/>
                  </a:solidFill>
                  <a:latin typeface="Playfair Display"/>
                  <a:cs typeface="Arial" pitchFamily="34" charset="0"/>
                </a:rPr>
                <a:t>0</a:t>
              </a:r>
              <a:r>
                <a:rPr lang="pl-PL" altLang="ko-KR" b="1" dirty="0">
                  <a:solidFill>
                    <a:schemeClr val="bg1"/>
                  </a:solidFill>
                  <a:latin typeface="Playfair Display"/>
                  <a:cs typeface="Arial" pitchFamily="34" charset="0"/>
                </a:rPr>
                <a:t>5</a:t>
              </a:r>
              <a:endParaRPr lang="ko-KR" altLang="en-US" dirty="0">
                <a:solidFill>
                  <a:schemeClr val="bg1"/>
                </a:solidFill>
                <a:latin typeface="Playfair Display"/>
              </a:endParaRPr>
            </a:p>
          </p:txBody>
        </p:sp>
      </p:grpSp>
      <p:grpSp>
        <p:nvGrpSpPr>
          <p:cNvPr id="69" name="그룹 8">
            <a:extLst>
              <a:ext uri="{FF2B5EF4-FFF2-40B4-BE49-F238E27FC236}">
                <a16:creationId xmlns:a16="http://schemas.microsoft.com/office/drawing/2014/main" id="{473EAFB9-E84F-46D0-A445-12ADF9F3ECB1}"/>
              </a:ext>
            </a:extLst>
          </p:cNvPr>
          <p:cNvGrpSpPr/>
          <p:nvPr/>
        </p:nvGrpSpPr>
        <p:grpSpPr>
          <a:xfrm>
            <a:off x="2520000" y="4520185"/>
            <a:ext cx="774971" cy="768085"/>
            <a:chOff x="3702138" y="1297355"/>
            <a:chExt cx="570067" cy="570066"/>
          </a:xfrm>
        </p:grpSpPr>
        <p:sp>
          <p:nvSpPr>
            <p:cNvPr id="70" name="AutoShape 92">
              <a:extLst>
                <a:ext uri="{FF2B5EF4-FFF2-40B4-BE49-F238E27FC236}">
                  <a16:creationId xmlns:a16="http://schemas.microsoft.com/office/drawing/2014/main" id="{BB995F90-A2DD-45EE-9C28-654F3FCD6AB6}"/>
                </a:ext>
              </a:extLst>
            </p:cNvPr>
            <p:cNvSpPr>
              <a:spLocks noChangeAspect="1" noChangeArrowheads="1"/>
            </p:cNvSpPr>
            <p:nvPr/>
          </p:nvSpPr>
          <p:spPr bwMode="auto">
            <a:xfrm rot="16200000" flipH="1">
              <a:off x="3702139" y="1297354"/>
              <a:ext cx="570066" cy="570067"/>
            </a:xfrm>
            <a:prstGeom prst="ellipse">
              <a:avLst/>
            </a:prstGeom>
            <a:solidFill>
              <a:schemeClr val="bg1"/>
            </a:solidFill>
            <a:ln w="25400">
              <a:solidFill>
                <a:schemeClr val="accent1"/>
              </a:solidFill>
              <a:headEnd/>
              <a:tailEnd/>
            </a:ln>
            <a:effectLst/>
            <a:scene3d>
              <a:camera prst="orthographicFront">
                <a:rot lat="0" lon="0" rev="0"/>
              </a:camera>
              <a:lightRig rig="contrasting" dir="t">
                <a:rot lat="0" lon="0" rev="1500000"/>
              </a:lightRig>
            </a:scene3d>
            <a:sp3d prstMaterial="metal">
              <a:bevelT w="0" h="0"/>
            </a:sp3d>
          </p:spPr>
          <p:style>
            <a:lnRef idx="1">
              <a:schemeClr val="accent1"/>
            </a:lnRef>
            <a:fillRef idx="3">
              <a:schemeClr val="accent1"/>
            </a:fillRef>
            <a:effectRef idx="2">
              <a:schemeClr val="accent1"/>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just" fontAlgn="auto">
                <a:spcBef>
                  <a:spcPts val="0"/>
                </a:spcBef>
                <a:spcAft>
                  <a:spcPts val="0"/>
                </a:spcAft>
                <a:defRPr/>
              </a:pPr>
              <a:endParaRPr kumimoji="0" lang="ko-KR" altLang="en-US" sz="2800" dirty="0">
                <a:solidFill>
                  <a:schemeClr val="tx2">
                    <a:lumMod val="75000"/>
                  </a:schemeClr>
                </a:solidFill>
                <a:latin typeface="Playfair Display"/>
              </a:endParaRPr>
            </a:p>
          </p:txBody>
        </p:sp>
        <p:sp>
          <p:nvSpPr>
            <p:cNvPr id="71" name="AutoShape 92">
              <a:extLst>
                <a:ext uri="{FF2B5EF4-FFF2-40B4-BE49-F238E27FC236}">
                  <a16:creationId xmlns:a16="http://schemas.microsoft.com/office/drawing/2014/main" id="{7E867FA1-82EE-4241-A8DA-3E1CDE49F5E7}"/>
                </a:ext>
              </a:extLst>
            </p:cNvPr>
            <p:cNvSpPr>
              <a:spLocks noChangeAspect="1" noChangeArrowheads="1"/>
            </p:cNvSpPr>
            <p:nvPr/>
          </p:nvSpPr>
          <p:spPr bwMode="auto">
            <a:xfrm rot="16200000" flipH="1">
              <a:off x="3749314" y="1343362"/>
              <a:ext cx="475055" cy="475056"/>
            </a:xfrm>
            <a:prstGeom prst="ellipse">
              <a:avLst/>
            </a:prstGeom>
            <a:solidFill>
              <a:srgbClr val="C00000"/>
            </a:solidFill>
            <a:ln>
              <a:noFill/>
              <a:headEnd/>
              <a:tailEnd/>
            </a:ln>
            <a:effectLst/>
            <a:scene3d>
              <a:camera prst="orthographicFront">
                <a:rot lat="0" lon="0" rev="0"/>
              </a:camera>
              <a:lightRig rig="contrasting" dir="t">
                <a:rot lat="0" lon="0" rev="1500000"/>
              </a:lightRig>
            </a:scene3d>
            <a:sp3d prstMaterial="metal">
              <a:bevelT w="0" h="0"/>
            </a:sp3d>
          </p:spPr>
          <p:style>
            <a:lnRef idx="1">
              <a:schemeClr val="accent1"/>
            </a:lnRef>
            <a:fillRef idx="3">
              <a:schemeClr val="accent1"/>
            </a:fillRef>
            <a:effectRef idx="2">
              <a:schemeClr val="accent1"/>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just" fontAlgn="auto">
                <a:spcBef>
                  <a:spcPts val="0"/>
                </a:spcBef>
                <a:spcAft>
                  <a:spcPts val="0"/>
                </a:spcAft>
                <a:defRPr/>
              </a:pPr>
              <a:endParaRPr kumimoji="0" lang="ko-KR" altLang="en-US" sz="2800" dirty="0">
                <a:solidFill>
                  <a:schemeClr val="tx2">
                    <a:lumMod val="75000"/>
                  </a:schemeClr>
                </a:solidFill>
                <a:latin typeface="Playfair Display"/>
              </a:endParaRPr>
            </a:p>
          </p:txBody>
        </p:sp>
        <p:sp>
          <p:nvSpPr>
            <p:cNvPr id="72" name="직사각형 69">
              <a:extLst>
                <a:ext uri="{FF2B5EF4-FFF2-40B4-BE49-F238E27FC236}">
                  <a16:creationId xmlns:a16="http://schemas.microsoft.com/office/drawing/2014/main" id="{83DDA0B6-32D5-48F2-BD38-FB9920185853}"/>
                </a:ext>
              </a:extLst>
            </p:cNvPr>
            <p:cNvSpPr/>
            <p:nvPr/>
          </p:nvSpPr>
          <p:spPr>
            <a:xfrm>
              <a:off x="3830398" y="1440835"/>
              <a:ext cx="307998" cy="274115"/>
            </a:xfrm>
            <a:prstGeom prst="rect">
              <a:avLst/>
            </a:prstGeom>
          </p:spPr>
          <p:txBody>
            <a:bodyPr wrap="none"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just">
                <a:defRPr/>
              </a:pPr>
              <a:r>
                <a:rPr lang="en-US" altLang="ko-KR" b="1" dirty="0">
                  <a:solidFill>
                    <a:schemeClr val="bg1"/>
                  </a:solidFill>
                  <a:latin typeface="Playfair Display"/>
                  <a:cs typeface="Arial" pitchFamily="34" charset="0"/>
                </a:rPr>
                <a:t>0</a:t>
              </a:r>
              <a:r>
                <a:rPr lang="pl-PL" altLang="ko-KR" b="1" dirty="0">
                  <a:solidFill>
                    <a:schemeClr val="bg1"/>
                  </a:solidFill>
                  <a:latin typeface="Playfair Display"/>
                  <a:cs typeface="Arial" pitchFamily="34" charset="0"/>
                </a:rPr>
                <a:t>6</a:t>
              </a:r>
              <a:endParaRPr lang="ko-KR" altLang="en-US" dirty="0">
                <a:solidFill>
                  <a:schemeClr val="bg1"/>
                </a:solidFill>
                <a:latin typeface="Playfair Display"/>
              </a:endParaRPr>
            </a:p>
          </p:txBody>
        </p:sp>
      </p:grpSp>
      <p:sp>
        <p:nvSpPr>
          <p:cNvPr id="73" name="Prostokąt 72">
            <a:extLst>
              <a:ext uri="{FF2B5EF4-FFF2-40B4-BE49-F238E27FC236}">
                <a16:creationId xmlns:a16="http://schemas.microsoft.com/office/drawing/2014/main" id="{12D87D64-4DF6-4F03-9972-59C5E9177E96}"/>
              </a:ext>
            </a:extLst>
          </p:cNvPr>
          <p:cNvSpPr/>
          <p:nvPr/>
        </p:nvSpPr>
        <p:spPr>
          <a:xfrm>
            <a:off x="3492000" y="1888804"/>
            <a:ext cx="7920000" cy="707886"/>
          </a:xfrm>
          <a:prstGeom prst="rect">
            <a:avLst/>
          </a:prstGeom>
        </p:spPr>
        <p:txBody>
          <a:bodyPr wrap="square">
            <a:spAutoFit/>
          </a:bodyPr>
          <a:lstStyle/>
          <a:p>
            <a:r>
              <a:rPr lang="pl-PL" sz="2000" dirty="0">
                <a:solidFill>
                  <a:schemeClr val="tx2">
                    <a:lumMod val="75000"/>
                  </a:schemeClr>
                </a:solidFill>
                <a:latin typeface="Playfair Display"/>
              </a:rPr>
              <a:t>Czy Wniosek wypełniono w języku polskim? </a:t>
            </a:r>
            <a:br>
              <a:rPr lang="pl-PL" sz="2000" dirty="0">
                <a:solidFill>
                  <a:schemeClr val="tx2">
                    <a:lumMod val="75000"/>
                  </a:schemeClr>
                </a:solidFill>
                <a:latin typeface="Playfair Display"/>
              </a:rPr>
            </a:br>
            <a:r>
              <a:rPr lang="pl-PL" sz="2000" b="1" dirty="0">
                <a:solidFill>
                  <a:schemeClr val="tx2">
                    <a:lumMod val="75000"/>
                  </a:schemeClr>
                </a:solidFill>
                <a:latin typeface="Playfair Display"/>
              </a:rPr>
              <a:t>(TAK/NIE) – nie podlega uzupełnieniu</a:t>
            </a:r>
          </a:p>
        </p:txBody>
      </p:sp>
      <p:sp>
        <p:nvSpPr>
          <p:cNvPr id="74" name="Prostokąt 73">
            <a:extLst>
              <a:ext uri="{FF2B5EF4-FFF2-40B4-BE49-F238E27FC236}">
                <a16:creationId xmlns:a16="http://schemas.microsoft.com/office/drawing/2014/main" id="{5B1B4F77-9461-4DB8-A83B-CB1DD8ABC297}"/>
              </a:ext>
            </a:extLst>
          </p:cNvPr>
          <p:cNvSpPr/>
          <p:nvPr/>
        </p:nvSpPr>
        <p:spPr>
          <a:xfrm>
            <a:off x="3492000" y="3168000"/>
            <a:ext cx="7920000" cy="707886"/>
          </a:xfrm>
          <a:prstGeom prst="rect">
            <a:avLst/>
          </a:prstGeom>
        </p:spPr>
        <p:txBody>
          <a:bodyPr wrap="square">
            <a:spAutoFit/>
          </a:bodyPr>
          <a:lstStyle/>
          <a:p>
            <a:pPr lvl="0"/>
            <a:r>
              <a:rPr lang="pl-PL" sz="2000" dirty="0">
                <a:solidFill>
                  <a:schemeClr val="tx2">
                    <a:lumMod val="75000"/>
                  </a:schemeClr>
                </a:solidFill>
                <a:latin typeface="Playfair Display"/>
              </a:rPr>
              <a:t>Czy wszystkie obligatoryjne pola Wniosku zostały wypełnione? </a:t>
            </a:r>
          </a:p>
          <a:p>
            <a:pPr lvl="0" algn="just"/>
            <a:r>
              <a:rPr lang="pl-PL" sz="2000" b="1" dirty="0">
                <a:solidFill>
                  <a:schemeClr val="tx2">
                    <a:lumMod val="75000"/>
                  </a:schemeClr>
                </a:solidFill>
                <a:latin typeface="Playfair Display"/>
              </a:rPr>
              <a:t>(TAK/NIE) - podlega uzupełnieniu </a:t>
            </a:r>
          </a:p>
        </p:txBody>
      </p:sp>
      <p:sp>
        <p:nvSpPr>
          <p:cNvPr id="75" name="Prostokąt 74">
            <a:extLst>
              <a:ext uri="{FF2B5EF4-FFF2-40B4-BE49-F238E27FC236}">
                <a16:creationId xmlns:a16="http://schemas.microsoft.com/office/drawing/2014/main" id="{940CE6E1-4ABC-4E93-933F-FA1C7FA5605F}"/>
              </a:ext>
            </a:extLst>
          </p:cNvPr>
          <p:cNvSpPr/>
          <p:nvPr/>
        </p:nvSpPr>
        <p:spPr>
          <a:xfrm>
            <a:off x="3492000" y="4520184"/>
            <a:ext cx="7920000" cy="707886"/>
          </a:xfrm>
          <a:prstGeom prst="rect">
            <a:avLst/>
          </a:prstGeom>
        </p:spPr>
        <p:txBody>
          <a:bodyPr wrap="square">
            <a:spAutoFit/>
          </a:bodyPr>
          <a:lstStyle/>
          <a:p>
            <a:pPr lvl="0"/>
            <a:r>
              <a:rPr lang="pl-PL" sz="2000" dirty="0">
                <a:solidFill>
                  <a:schemeClr val="tx2">
                    <a:lumMod val="75000"/>
                  </a:schemeClr>
                </a:solidFill>
                <a:latin typeface="Playfair Display"/>
              </a:rPr>
              <a:t>Maksymalny czas trwania Projektu wynosi nie dłużej niż 6 lat? </a:t>
            </a:r>
          </a:p>
          <a:p>
            <a:pPr lvl="0" algn="just"/>
            <a:r>
              <a:rPr lang="pl-PL" sz="2000" b="1" dirty="0">
                <a:solidFill>
                  <a:schemeClr val="tx2">
                    <a:lumMod val="75000"/>
                  </a:schemeClr>
                </a:solidFill>
                <a:latin typeface="Playfair Display"/>
              </a:rPr>
              <a:t>(TAK/NIE) - podlega uzupełnieniu</a:t>
            </a:r>
          </a:p>
        </p:txBody>
      </p:sp>
    </p:spTree>
    <p:extLst>
      <p:ext uri="{BB962C8B-B14F-4D97-AF65-F5344CB8AC3E}">
        <p14:creationId xmlns:p14="http://schemas.microsoft.com/office/powerpoint/2010/main" val="4372542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308386" y="843563"/>
            <a:ext cx="6396781"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2800" b="1" i="0" u="none" strike="noStrike" kern="1200" cap="none" spc="0" normalizeH="0" baseline="0" noProof="0" dirty="0">
                <a:ln>
                  <a:noFill/>
                </a:ln>
                <a:solidFill>
                  <a:srgbClr val="7F7F7F">
                    <a:lumMod val="75000"/>
                  </a:srgbClr>
                </a:solidFill>
                <a:effectLst/>
                <a:uLnTx/>
                <a:uFillTx/>
                <a:latin typeface="Playfair Display"/>
                <a:ea typeface="Segoe UI Black" panose="020B0A02040204020203" pitchFamily="34" charset="0"/>
                <a:cs typeface="+mn-cs"/>
              </a:rPr>
              <a:t>OCENA FORMALNA - KRYTERIA</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a:ln>
                <a:noFill/>
              </a:ln>
              <a:solidFill>
                <a:schemeClr val="tx2">
                  <a:lumMod val="75000"/>
                </a:schemeClr>
              </a:solidFill>
              <a:effectLst/>
              <a:uLnTx/>
              <a:uFillTx/>
              <a:latin typeface="Playfair Display"/>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16528" y="4054606"/>
            <a:ext cx="699331" cy="93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1800" b="1" i="0" u="none" strike="noStrike" kern="1200" cap="none" spc="0" normalizeH="0" baseline="0" noProof="0">
              <a:ln>
                <a:noFill/>
              </a:ln>
              <a:solidFill>
                <a:schemeClr val="tx2">
                  <a:lumMod val="75000"/>
                </a:schemeClr>
              </a:solidFill>
              <a:effectLst/>
              <a:uLnTx/>
              <a:uFillTx/>
              <a:latin typeface="Arial"/>
              <a:cs typeface="+mn-cs"/>
            </a:endParaRPr>
          </a:p>
        </p:txBody>
      </p:sp>
      <p:sp>
        <p:nvSpPr>
          <p:cNvPr id="29" name="Prostokąt 28">
            <a:extLst>
              <a:ext uri="{FF2B5EF4-FFF2-40B4-BE49-F238E27FC236}">
                <a16:creationId xmlns:a16="http://schemas.microsoft.com/office/drawing/2014/main" id="{CD0AE751-E4FC-4869-919D-4C272062527E}"/>
              </a:ext>
            </a:extLst>
          </p:cNvPr>
          <p:cNvSpPr/>
          <p:nvPr/>
        </p:nvSpPr>
        <p:spPr>
          <a:xfrm>
            <a:off x="1784997" y="1858473"/>
            <a:ext cx="9324258" cy="1077218"/>
          </a:xfrm>
          <a:prstGeom prst="rect">
            <a:avLst/>
          </a:prstGeom>
        </p:spPr>
        <p:txBody>
          <a:bodyPr wrap="square">
            <a:spAutoFit/>
          </a:bodyPr>
          <a:lstStyle/>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p:txBody>
      </p:sp>
      <p:grpSp>
        <p:nvGrpSpPr>
          <p:cNvPr id="61" name="그룹 8">
            <a:extLst>
              <a:ext uri="{FF2B5EF4-FFF2-40B4-BE49-F238E27FC236}">
                <a16:creationId xmlns:a16="http://schemas.microsoft.com/office/drawing/2014/main" id="{E91A36CB-E07B-4290-B5CB-BA5C03C12256}"/>
              </a:ext>
            </a:extLst>
          </p:cNvPr>
          <p:cNvGrpSpPr/>
          <p:nvPr/>
        </p:nvGrpSpPr>
        <p:grpSpPr>
          <a:xfrm>
            <a:off x="2520000" y="1628997"/>
            <a:ext cx="774971" cy="768085"/>
            <a:chOff x="3702138" y="1297355"/>
            <a:chExt cx="570067" cy="570066"/>
          </a:xfrm>
        </p:grpSpPr>
        <p:sp>
          <p:nvSpPr>
            <p:cNvPr id="62" name="AutoShape 92">
              <a:extLst>
                <a:ext uri="{FF2B5EF4-FFF2-40B4-BE49-F238E27FC236}">
                  <a16:creationId xmlns:a16="http://schemas.microsoft.com/office/drawing/2014/main" id="{986C068D-98A2-404A-AB81-193CC6DC7F2D}"/>
                </a:ext>
              </a:extLst>
            </p:cNvPr>
            <p:cNvSpPr>
              <a:spLocks noChangeAspect="1" noChangeArrowheads="1"/>
            </p:cNvSpPr>
            <p:nvPr/>
          </p:nvSpPr>
          <p:spPr bwMode="auto">
            <a:xfrm rot="16200000" flipH="1">
              <a:off x="3702139" y="1297354"/>
              <a:ext cx="570066" cy="570067"/>
            </a:xfrm>
            <a:prstGeom prst="ellipse">
              <a:avLst/>
            </a:prstGeom>
            <a:solidFill>
              <a:schemeClr val="bg1"/>
            </a:solidFill>
            <a:ln w="25400">
              <a:solidFill>
                <a:schemeClr val="accent1"/>
              </a:solidFill>
              <a:headEnd/>
              <a:tailEnd/>
            </a:ln>
            <a:effectLst/>
            <a:scene3d>
              <a:camera prst="orthographicFront">
                <a:rot lat="0" lon="0" rev="0"/>
              </a:camera>
              <a:lightRig rig="contrasting" dir="t">
                <a:rot lat="0" lon="0" rev="1500000"/>
              </a:lightRig>
            </a:scene3d>
            <a:sp3d prstMaterial="metal">
              <a:bevelT w="0" h="0"/>
            </a:sp3d>
          </p:spPr>
          <p:style>
            <a:lnRef idx="1">
              <a:schemeClr val="accent1"/>
            </a:lnRef>
            <a:fillRef idx="3">
              <a:schemeClr val="accent1"/>
            </a:fillRef>
            <a:effectRef idx="2">
              <a:schemeClr val="accent1"/>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just" fontAlgn="auto">
                <a:spcBef>
                  <a:spcPts val="0"/>
                </a:spcBef>
                <a:spcAft>
                  <a:spcPts val="0"/>
                </a:spcAft>
                <a:defRPr/>
              </a:pPr>
              <a:endParaRPr kumimoji="0" lang="ko-KR" altLang="en-US" sz="2800" dirty="0">
                <a:solidFill>
                  <a:schemeClr val="tx2">
                    <a:lumMod val="75000"/>
                  </a:schemeClr>
                </a:solidFill>
                <a:latin typeface="Playfair Display"/>
              </a:endParaRPr>
            </a:p>
          </p:txBody>
        </p:sp>
        <p:sp>
          <p:nvSpPr>
            <p:cNvPr id="63" name="AutoShape 92">
              <a:extLst>
                <a:ext uri="{FF2B5EF4-FFF2-40B4-BE49-F238E27FC236}">
                  <a16:creationId xmlns:a16="http://schemas.microsoft.com/office/drawing/2014/main" id="{AF9165F8-1DEA-4424-8ABB-28E713BA1EA6}"/>
                </a:ext>
              </a:extLst>
            </p:cNvPr>
            <p:cNvSpPr>
              <a:spLocks noChangeAspect="1" noChangeArrowheads="1"/>
            </p:cNvSpPr>
            <p:nvPr/>
          </p:nvSpPr>
          <p:spPr bwMode="auto">
            <a:xfrm rot="16200000" flipH="1">
              <a:off x="3749314" y="1343362"/>
              <a:ext cx="475055" cy="475056"/>
            </a:xfrm>
            <a:prstGeom prst="ellipse">
              <a:avLst/>
            </a:prstGeom>
            <a:solidFill>
              <a:srgbClr val="C00000"/>
            </a:solidFill>
            <a:ln>
              <a:noFill/>
              <a:headEnd/>
              <a:tailEnd/>
            </a:ln>
            <a:effectLst/>
            <a:scene3d>
              <a:camera prst="orthographicFront">
                <a:rot lat="0" lon="0" rev="0"/>
              </a:camera>
              <a:lightRig rig="contrasting" dir="t">
                <a:rot lat="0" lon="0" rev="1500000"/>
              </a:lightRig>
            </a:scene3d>
            <a:sp3d prstMaterial="metal">
              <a:bevelT w="0" h="0"/>
            </a:sp3d>
          </p:spPr>
          <p:style>
            <a:lnRef idx="1">
              <a:schemeClr val="accent1"/>
            </a:lnRef>
            <a:fillRef idx="3">
              <a:schemeClr val="accent1"/>
            </a:fillRef>
            <a:effectRef idx="2">
              <a:schemeClr val="accent1"/>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just" fontAlgn="auto">
                <a:spcBef>
                  <a:spcPts val="0"/>
                </a:spcBef>
                <a:spcAft>
                  <a:spcPts val="0"/>
                </a:spcAft>
                <a:defRPr/>
              </a:pPr>
              <a:endParaRPr kumimoji="0" lang="ko-KR" altLang="en-US" sz="2800" dirty="0">
                <a:solidFill>
                  <a:schemeClr val="tx2">
                    <a:lumMod val="75000"/>
                  </a:schemeClr>
                </a:solidFill>
                <a:latin typeface="Playfair Display"/>
              </a:endParaRPr>
            </a:p>
          </p:txBody>
        </p:sp>
        <p:sp>
          <p:nvSpPr>
            <p:cNvPr id="64" name="직사각형 69">
              <a:extLst>
                <a:ext uri="{FF2B5EF4-FFF2-40B4-BE49-F238E27FC236}">
                  <a16:creationId xmlns:a16="http://schemas.microsoft.com/office/drawing/2014/main" id="{AC96001D-17E1-44A3-B7FC-70BC1C2AAC65}"/>
                </a:ext>
              </a:extLst>
            </p:cNvPr>
            <p:cNvSpPr/>
            <p:nvPr/>
          </p:nvSpPr>
          <p:spPr>
            <a:xfrm>
              <a:off x="3830398" y="1440835"/>
              <a:ext cx="307998" cy="274115"/>
            </a:xfrm>
            <a:prstGeom prst="rect">
              <a:avLst/>
            </a:prstGeom>
          </p:spPr>
          <p:txBody>
            <a:bodyPr wrap="none"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just">
                <a:defRPr/>
              </a:pPr>
              <a:r>
                <a:rPr lang="en-US" altLang="ko-KR" b="1" dirty="0">
                  <a:solidFill>
                    <a:schemeClr val="bg1"/>
                  </a:solidFill>
                  <a:latin typeface="Playfair Display"/>
                  <a:cs typeface="Arial" pitchFamily="34" charset="0"/>
                </a:rPr>
                <a:t>0</a:t>
              </a:r>
              <a:r>
                <a:rPr lang="pl-PL" altLang="ko-KR" b="1" dirty="0">
                  <a:solidFill>
                    <a:schemeClr val="bg1"/>
                  </a:solidFill>
                  <a:latin typeface="Playfair Display"/>
                  <a:cs typeface="Arial" pitchFamily="34" charset="0"/>
                </a:rPr>
                <a:t>7</a:t>
              </a:r>
              <a:endParaRPr lang="ko-KR" altLang="en-US" dirty="0">
                <a:solidFill>
                  <a:schemeClr val="bg1"/>
                </a:solidFill>
                <a:latin typeface="Playfair Display"/>
              </a:endParaRPr>
            </a:p>
          </p:txBody>
        </p:sp>
      </p:grpSp>
      <p:sp>
        <p:nvSpPr>
          <p:cNvPr id="73" name="Prostokąt 72">
            <a:extLst>
              <a:ext uri="{FF2B5EF4-FFF2-40B4-BE49-F238E27FC236}">
                <a16:creationId xmlns:a16="http://schemas.microsoft.com/office/drawing/2014/main" id="{12D87D64-4DF6-4F03-9972-59C5E9177E96}"/>
              </a:ext>
            </a:extLst>
          </p:cNvPr>
          <p:cNvSpPr/>
          <p:nvPr/>
        </p:nvSpPr>
        <p:spPr>
          <a:xfrm>
            <a:off x="3492000" y="1643406"/>
            <a:ext cx="8460000" cy="707886"/>
          </a:xfrm>
          <a:prstGeom prst="rect">
            <a:avLst/>
          </a:prstGeom>
        </p:spPr>
        <p:txBody>
          <a:bodyPr wrap="square">
            <a:spAutoFit/>
          </a:bodyPr>
          <a:lstStyle/>
          <a:p>
            <a:pPr algn="just"/>
            <a:r>
              <a:rPr lang="pl-PL" sz="2000" dirty="0">
                <a:solidFill>
                  <a:schemeClr val="tx2">
                    <a:lumMod val="75000"/>
                  </a:schemeClr>
                </a:solidFill>
                <a:latin typeface="Playfair Display"/>
              </a:rPr>
              <a:t>Czy Wnioskodawca przewidział monitorowanie wskaźników obowiązkowych dla Konkursu i czy ich wartość jest większa niż „zero”:</a:t>
            </a:r>
          </a:p>
        </p:txBody>
      </p:sp>
      <p:sp>
        <p:nvSpPr>
          <p:cNvPr id="74" name="Prostokąt 73">
            <a:extLst>
              <a:ext uri="{FF2B5EF4-FFF2-40B4-BE49-F238E27FC236}">
                <a16:creationId xmlns:a16="http://schemas.microsoft.com/office/drawing/2014/main" id="{5B1B4F77-9461-4DB8-A83B-CB1DD8ABC297}"/>
              </a:ext>
            </a:extLst>
          </p:cNvPr>
          <p:cNvSpPr/>
          <p:nvPr/>
        </p:nvSpPr>
        <p:spPr>
          <a:xfrm>
            <a:off x="3492000" y="2518781"/>
            <a:ext cx="8460000" cy="3785652"/>
          </a:xfrm>
          <a:prstGeom prst="rect">
            <a:avLst/>
          </a:prstGeom>
        </p:spPr>
        <p:txBody>
          <a:bodyPr wrap="square">
            <a:spAutoFit/>
          </a:bodyPr>
          <a:lstStyle/>
          <a:p>
            <a:pPr lvl="0" indent="-285750" algn="just">
              <a:buClr>
                <a:srgbClr val="C00000"/>
              </a:buClr>
              <a:buFont typeface="Wingdings" panose="05000000000000000000" pitchFamily="2" charset="2"/>
              <a:buChar char="v"/>
            </a:pPr>
            <a:r>
              <a:rPr lang="pl-PL" sz="2000" dirty="0">
                <a:solidFill>
                  <a:schemeClr val="tx2">
                    <a:lumMod val="75000"/>
                  </a:schemeClr>
                </a:solidFill>
                <a:latin typeface="Playfair Display"/>
              </a:rPr>
              <a:t>Liczba Niekomercyjnych badań klinicznych zarejestrowanych w wyniku realizacji Projektu;</a:t>
            </a:r>
          </a:p>
          <a:p>
            <a:pPr lvl="0" indent="-285750" algn="just">
              <a:buClr>
                <a:srgbClr val="C00000"/>
              </a:buClr>
              <a:buFont typeface="Wingdings" panose="05000000000000000000" pitchFamily="2" charset="2"/>
              <a:buChar char="v"/>
            </a:pPr>
            <a:r>
              <a:rPr lang="pl-PL" sz="2000" dirty="0">
                <a:solidFill>
                  <a:schemeClr val="tx2">
                    <a:lumMod val="75000"/>
                  </a:schemeClr>
                </a:solidFill>
                <a:latin typeface="Playfair Display"/>
              </a:rPr>
              <a:t>Liczba osób objętych badaniami (liczebność populacji objętej interwencją);</a:t>
            </a:r>
          </a:p>
          <a:p>
            <a:pPr lvl="0" indent="-285750" algn="just">
              <a:buClr>
                <a:srgbClr val="C00000"/>
              </a:buClr>
              <a:buFont typeface="Wingdings" panose="05000000000000000000" pitchFamily="2" charset="2"/>
              <a:buChar char="v"/>
            </a:pPr>
            <a:r>
              <a:rPr lang="pl-PL" sz="2000" dirty="0">
                <a:solidFill>
                  <a:schemeClr val="tx2">
                    <a:lumMod val="75000"/>
                  </a:schemeClr>
                </a:solidFill>
                <a:latin typeface="Playfair Display"/>
              </a:rPr>
              <a:t>Liczba podmiotów leczniczych, w których prowadzone będzie badanie kliniczne; </a:t>
            </a:r>
          </a:p>
          <a:p>
            <a:pPr lvl="0" indent="-285750" algn="just">
              <a:buClr>
                <a:srgbClr val="C00000"/>
              </a:buClr>
              <a:buFont typeface="Wingdings" panose="05000000000000000000" pitchFamily="2" charset="2"/>
              <a:buChar char="v"/>
            </a:pPr>
            <a:r>
              <a:rPr lang="pl-PL" sz="2000" dirty="0">
                <a:solidFill>
                  <a:schemeClr val="tx2">
                    <a:lumMod val="75000"/>
                  </a:schemeClr>
                </a:solidFill>
                <a:latin typeface="Playfair Display"/>
              </a:rPr>
              <a:t>Liczba badań zgłoszonych do bazy Pacjent w badaniach z zakresu obszaru chorób psychicznych oraz neurologicznych *;</a:t>
            </a:r>
          </a:p>
          <a:p>
            <a:pPr lvl="0" indent="-285750" algn="just">
              <a:buClr>
                <a:srgbClr val="C00000"/>
              </a:buClr>
              <a:buFont typeface="Wingdings" panose="05000000000000000000" pitchFamily="2" charset="2"/>
              <a:buChar char="v"/>
            </a:pPr>
            <a:r>
              <a:rPr lang="pl-PL" sz="2000" dirty="0">
                <a:solidFill>
                  <a:schemeClr val="tx2">
                    <a:lumMod val="75000"/>
                  </a:schemeClr>
                </a:solidFill>
                <a:latin typeface="Playfair Display"/>
              </a:rPr>
              <a:t>Liczba doniesień popularno-naukowych o prowadzonych badaniach finansowanych z programu ABM. </a:t>
            </a:r>
          </a:p>
          <a:p>
            <a:pPr lvl="0" algn="just">
              <a:buClr>
                <a:srgbClr val="C00000"/>
              </a:buClr>
            </a:pPr>
            <a:r>
              <a:rPr lang="pl-PL" sz="2000" b="1" dirty="0">
                <a:solidFill>
                  <a:schemeClr val="tx2">
                    <a:lumMod val="75000"/>
                  </a:schemeClr>
                </a:solidFill>
                <a:latin typeface="Playfair Display"/>
              </a:rPr>
              <a:t> (TAK/NIE) - nie podlega uzupełnieniu</a:t>
            </a:r>
          </a:p>
          <a:p>
            <a:pPr lvl="0" algn="just">
              <a:buClr>
                <a:srgbClr val="C00000"/>
              </a:buClr>
            </a:pPr>
            <a:endParaRPr lang="pl-PL" sz="1600" b="1" dirty="0">
              <a:solidFill>
                <a:schemeClr val="tx2">
                  <a:lumMod val="75000"/>
                </a:schemeClr>
              </a:solidFill>
              <a:latin typeface="Playfair Display"/>
            </a:endParaRPr>
          </a:p>
          <a:p>
            <a:pPr lvl="0" algn="just">
              <a:buClr>
                <a:srgbClr val="C00000"/>
              </a:buClr>
            </a:pPr>
            <a:r>
              <a:rPr lang="pl-PL" sz="1200" b="1" dirty="0">
                <a:solidFill>
                  <a:schemeClr val="tx2">
                    <a:lumMod val="75000"/>
                  </a:schemeClr>
                </a:solidFill>
                <a:latin typeface="Playfair Display"/>
              </a:rPr>
              <a:t>* Do czasu uruchomienia bazy prowadzonej na portalu Pacjent w badaniach, informacje na temat niekomercyjnych badań klinicznych będą zbierane w wewnętrznej bazie Agencji obejmującej projekty dofinansowane przez Agencję. </a:t>
            </a:r>
          </a:p>
        </p:txBody>
      </p:sp>
    </p:spTree>
    <p:extLst>
      <p:ext uri="{BB962C8B-B14F-4D97-AF65-F5344CB8AC3E}">
        <p14:creationId xmlns:p14="http://schemas.microsoft.com/office/powerpoint/2010/main" val="13182893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308386" y="843563"/>
            <a:ext cx="6396781"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2800" b="1" i="0" u="none" strike="noStrike" kern="1200" cap="none" spc="0" normalizeH="0" baseline="0" noProof="0" dirty="0">
                <a:ln>
                  <a:noFill/>
                </a:ln>
                <a:solidFill>
                  <a:srgbClr val="7F7F7F">
                    <a:lumMod val="75000"/>
                  </a:srgbClr>
                </a:solidFill>
                <a:effectLst/>
                <a:uLnTx/>
                <a:uFillTx/>
                <a:latin typeface="Playfair Display"/>
                <a:ea typeface="Segoe UI Black" panose="020B0A02040204020203" pitchFamily="34" charset="0"/>
                <a:cs typeface="+mn-cs"/>
              </a:rPr>
              <a:t>OCENA FORMALNA - KRYTERIA</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a:ln>
                <a:noFill/>
              </a:ln>
              <a:solidFill>
                <a:schemeClr val="tx2">
                  <a:lumMod val="75000"/>
                </a:schemeClr>
              </a:solidFill>
              <a:effectLst/>
              <a:uLnTx/>
              <a:uFillTx/>
              <a:latin typeface="Playfair Display"/>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16528" y="4054606"/>
            <a:ext cx="699331" cy="93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1800" b="1" i="0" u="none" strike="noStrike" kern="1200" cap="none" spc="0" normalizeH="0" baseline="0" noProof="0">
              <a:ln>
                <a:noFill/>
              </a:ln>
              <a:solidFill>
                <a:schemeClr val="tx2">
                  <a:lumMod val="75000"/>
                </a:schemeClr>
              </a:solidFill>
              <a:effectLst/>
              <a:uLnTx/>
              <a:uFillTx/>
              <a:latin typeface="Arial"/>
              <a:cs typeface="+mn-cs"/>
            </a:endParaRPr>
          </a:p>
        </p:txBody>
      </p:sp>
      <p:sp>
        <p:nvSpPr>
          <p:cNvPr id="21" name="TextBox 12">
            <a:extLst>
              <a:ext uri="{FF2B5EF4-FFF2-40B4-BE49-F238E27FC236}">
                <a16:creationId xmlns:a16="http://schemas.microsoft.com/office/drawing/2014/main" id="{244CA279-2085-4C21-87F6-FADCDBD8BA4C}"/>
              </a:ext>
            </a:extLst>
          </p:cNvPr>
          <p:cNvSpPr txBox="1"/>
          <p:nvPr/>
        </p:nvSpPr>
        <p:spPr>
          <a:xfrm>
            <a:off x="11664090" y="6480064"/>
            <a:ext cx="27743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srgbClr val="7F7F7F">
                  <a:lumMod val="50000"/>
                </a:srgbClr>
              </a:solidFill>
              <a:effectLst/>
              <a:uLnTx/>
              <a:uFillTx/>
              <a:latin typeface="Playfair Display"/>
              <a:cs typeface="Calibri"/>
            </a:endParaRPr>
          </a:p>
        </p:txBody>
      </p:sp>
      <p:sp>
        <p:nvSpPr>
          <p:cNvPr id="29" name="Prostokąt 28">
            <a:extLst>
              <a:ext uri="{FF2B5EF4-FFF2-40B4-BE49-F238E27FC236}">
                <a16:creationId xmlns:a16="http://schemas.microsoft.com/office/drawing/2014/main" id="{CD0AE751-E4FC-4869-919D-4C272062527E}"/>
              </a:ext>
            </a:extLst>
          </p:cNvPr>
          <p:cNvSpPr/>
          <p:nvPr/>
        </p:nvSpPr>
        <p:spPr>
          <a:xfrm>
            <a:off x="1349568" y="1967077"/>
            <a:ext cx="9324258" cy="1077218"/>
          </a:xfrm>
          <a:prstGeom prst="rect">
            <a:avLst/>
          </a:prstGeom>
        </p:spPr>
        <p:txBody>
          <a:bodyPr wrap="square">
            <a:spAutoFit/>
          </a:bodyPr>
          <a:lstStyle/>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p:txBody>
      </p:sp>
      <p:grpSp>
        <p:nvGrpSpPr>
          <p:cNvPr id="61" name="그룹 8">
            <a:extLst>
              <a:ext uri="{FF2B5EF4-FFF2-40B4-BE49-F238E27FC236}">
                <a16:creationId xmlns:a16="http://schemas.microsoft.com/office/drawing/2014/main" id="{E91A36CB-E07B-4290-B5CB-BA5C03C12256}"/>
              </a:ext>
            </a:extLst>
          </p:cNvPr>
          <p:cNvGrpSpPr/>
          <p:nvPr/>
        </p:nvGrpSpPr>
        <p:grpSpPr>
          <a:xfrm>
            <a:off x="2520000" y="1628997"/>
            <a:ext cx="774971" cy="768085"/>
            <a:chOff x="3702138" y="1297355"/>
            <a:chExt cx="570067" cy="570066"/>
          </a:xfrm>
        </p:grpSpPr>
        <p:sp>
          <p:nvSpPr>
            <p:cNvPr id="62" name="AutoShape 92">
              <a:extLst>
                <a:ext uri="{FF2B5EF4-FFF2-40B4-BE49-F238E27FC236}">
                  <a16:creationId xmlns:a16="http://schemas.microsoft.com/office/drawing/2014/main" id="{986C068D-98A2-404A-AB81-193CC6DC7F2D}"/>
                </a:ext>
              </a:extLst>
            </p:cNvPr>
            <p:cNvSpPr>
              <a:spLocks noChangeAspect="1" noChangeArrowheads="1"/>
            </p:cNvSpPr>
            <p:nvPr/>
          </p:nvSpPr>
          <p:spPr bwMode="auto">
            <a:xfrm rot="16200000" flipH="1">
              <a:off x="3702139" y="1297354"/>
              <a:ext cx="570066" cy="570067"/>
            </a:xfrm>
            <a:prstGeom prst="ellipse">
              <a:avLst/>
            </a:prstGeom>
            <a:solidFill>
              <a:schemeClr val="bg1"/>
            </a:solidFill>
            <a:ln w="25400">
              <a:solidFill>
                <a:schemeClr val="accent1"/>
              </a:solidFill>
              <a:headEnd/>
              <a:tailEnd/>
            </a:ln>
            <a:effectLst/>
            <a:scene3d>
              <a:camera prst="orthographicFront">
                <a:rot lat="0" lon="0" rev="0"/>
              </a:camera>
              <a:lightRig rig="contrasting" dir="t">
                <a:rot lat="0" lon="0" rev="1500000"/>
              </a:lightRig>
            </a:scene3d>
            <a:sp3d prstMaterial="metal">
              <a:bevelT w="0" h="0"/>
            </a:sp3d>
          </p:spPr>
          <p:style>
            <a:lnRef idx="1">
              <a:schemeClr val="accent1"/>
            </a:lnRef>
            <a:fillRef idx="3">
              <a:schemeClr val="accent1"/>
            </a:fillRef>
            <a:effectRef idx="2">
              <a:schemeClr val="accent1"/>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just" fontAlgn="auto">
                <a:spcBef>
                  <a:spcPts val="0"/>
                </a:spcBef>
                <a:spcAft>
                  <a:spcPts val="0"/>
                </a:spcAft>
                <a:defRPr/>
              </a:pPr>
              <a:endParaRPr kumimoji="0" lang="ko-KR" altLang="en-US" sz="2800" dirty="0">
                <a:solidFill>
                  <a:schemeClr val="tx2">
                    <a:lumMod val="75000"/>
                  </a:schemeClr>
                </a:solidFill>
                <a:latin typeface="Playfair Display"/>
              </a:endParaRPr>
            </a:p>
          </p:txBody>
        </p:sp>
        <p:sp>
          <p:nvSpPr>
            <p:cNvPr id="63" name="AutoShape 92">
              <a:extLst>
                <a:ext uri="{FF2B5EF4-FFF2-40B4-BE49-F238E27FC236}">
                  <a16:creationId xmlns:a16="http://schemas.microsoft.com/office/drawing/2014/main" id="{AF9165F8-1DEA-4424-8ABB-28E713BA1EA6}"/>
                </a:ext>
              </a:extLst>
            </p:cNvPr>
            <p:cNvSpPr>
              <a:spLocks noChangeAspect="1" noChangeArrowheads="1"/>
            </p:cNvSpPr>
            <p:nvPr/>
          </p:nvSpPr>
          <p:spPr bwMode="auto">
            <a:xfrm rot="16200000" flipH="1">
              <a:off x="3749314" y="1343362"/>
              <a:ext cx="475055" cy="475056"/>
            </a:xfrm>
            <a:prstGeom prst="ellipse">
              <a:avLst/>
            </a:prstGeom>
            <a:solidFill>
              <a:srgbClr val="C00000"/>
            </a:solidFill>
            <a:ln>
              <a:noFill/>
              <a:headEnd/>
              <a:tailEnd/>
            </a:ln>
            <a:effectLst/>
            <a:scene3d>
              <a:camera prst="orthographicFront">
                <a:rot lat="0" lon="0" rev="0"/>
              </a:camera>
              <a:lightRig rig="contrasting" dir="t">
                <a:rot lat="0" lon="0" rev="1500000"/>
              </a:lightRig>
            </a:scene3d>
            <a:sp3d prstMaterial="metal">
              <a:bevelT w="0" h="0"/>
            </a:sp3d>
          </p:spPr>
          <p:style>
            <a:lnRef idx="1">
              <a:schemeClr val="accent1"/>
            </a:lnRef>
            <a:fillRef idx="3">
              <a:schemeClr val="accent1"/>
            </a:fillRef>
            <a:effectRef idx="2">
              <a:schemeClr val="accent1"/>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just" fontAlgn="auto">
                <a:spcBef>
                  <a:spcPts val="0"/>
                </a:spcBef>
                <a:spcAft>
                  <a:spcPts val="0"/>
                </a:spcAft>
                <a:defRPr/>
              </a:pPr>
              <a:endParaRPr kumimoji="0" lang="ko-KR" altLang="en-US" sz="2800" dirty="0">
                <a:solidFill>
                  <a:schemeClr val="tx2">
                    <a:lumMod val="75000"/>
                  </a:schemeClr>
                </a:solidFill>
                <a:latin typeface="Playfair Display"/>
              </a:endParaRPr>
            </a:p>
          </p:txBody>
        </p:sp>
        <p:sp>
          <p:nvSpPr>
            <p:cNvPr id="64" name="직사각형 69">
              <a:extLst>
                <a:ext uri="{FF2B5EF4-FFF2-40B4-BE49-F238E27FC236}">
                  <a16:creationId xmlns:a16="http://schemas.microsoft.com/office/drawing/2014/main" id="{AC96001D-17E1-44A3-B7FC-70BC1C2AAC65}"/>
                </a:ext>
              </a:extLst>
            </p:cNvPr>
            <p:cNvSpPr/>
            <p:nvPr/>
          </p:nvSpPr>
          <p:spPr>
            <a:xfrm>
              <a:off x="3830398" y="1440835"/>
              <a:ext cx="307998" cy="274115"/>
            </a:xfrm>
            <a:prstGeom prst="rect">
              <a:avLst/>
            </a:prstGeom>
          </p:spPr>
          <p:txBody>
            <a:bodyPr wrap="none"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just">
                <a:defRPr/>
              </a:pPr>
              <a:r>
                <a:rPr lang="en-US" altLang="ko-KR" b="1" dirty="0">
                  <a:solidFill>
                    <a:schemeClr val="bg1"/>
                  </a:solidFill>
                  <a:latin typeface="Playfair Display"/>
                  <a:cs typeface="Arial" pitchFamily="34" charset="0"/>
                </a:rPr>
                <a:t>0</a:t>
              </a:r>
              <a:r>
                <a:rPr lang="pl-PL" altLang="ko-KR" b="1" dirty="0">
                  <a:solidFill>
                    <a:schemeClr val="bg1"/>
                  </a:solidFill>
                  <a:latin typeface="Playfair Display"/>
                  <a:cs typeface="Arial" pitchFamily="34" charset="0"/>
                </a:rPr>
                <a:t>8</a:t>
              </a:r>
              <a:endParaRPr lang="ko-KR" altLang="en-US" dirty="0">
                <a:solidFill>
                  <a:schemeClr val="bg1"/>
                </a:solidFill>
                <a:latin typeface="Playfair Display"/>
              </a:endParaRPr>
            </a:p>
          </p:txBody>
        </p:sp>
      </p:grpSp>
      <p:sp>
        <p:nvSpPr>
          <p:cNvPr id="73" name="Prostokąt 72">
            <a:extLst>
              <a:ext uri="{FF2B5EF4-FFF2-40B4-BE49-F238E27FC236}">
                <a16:creationId xmlns:a16="http://schemas.microsoft.com/office/drawing/2014/main" id="{12D87D64-4DF6-4F03-9972-59C5E9177E96}"/>
              </a:ext>
            </a:extLst>
          </p:cNvPr>
          <p:cNvSpPr/>
          <p:nvPr/>
        </p:nvSpPr>
        <p:spPr>
          <a:xfrm>
            <a:off x="3492000" y="1643406"/>
            <a:ext cx="7920000" cy="400110"/>
          </a:xfrm>
          <a:prstGeom prst="rect">
            <a:avLst/>
          </a:prstGeom>
        </p:spPr>
        <p:txBody>
          <a:bodyPr wrap="square">
            <a:spAutoFit/>
          </a:bodyPr>
          <a:lstStyle/>
          <a:p>
            <a:pPr algn="just">
              <a:buClr>
                <a:srgbClr val="C00000"/>
              </a:buClr>
            </a:pPr>
            <a:r>
              <a:rPr lang="pl-PL" sz="2000" dirty="0">
                <a:solidFill>
                  <a:schemeClr val="tx2">
                    <a:lumMod val="75000"/>
                  </a:schemeClr>
                </a:solidFill>
                <a:latin typeface="Playfair Display"/>
              </a:rPr>
              <a:t>Czy Wnioskodawca dołączył do Wniosku wymagane załączniki tj.:</a:t>
            </a:r>
          </a:p>
        </p:txBody>
      </p:sp>
      <p:sp>
        <p:nvSpPr>
          <p:cNvPr id="74" name="Prostokąt 73">
            <a:extLst>
              <a:ext uri="{FF2B5EF4-FFF2-40B4-BE49-F238E27FC236}">
                <a16:creationId xmlns:a16="http://schemas.microsoft.com/office/drawing/2014/main" id="{5B1B4F77-9461-4DB8-A83B-CB1DD8ABC297}"/>
              </a:ext>
            </a:extLst>
          </p:cNvPr>
          <p:cNvSpPr/>
          <p:nvPr/>
        </p:nvSpPr>
        <p:spPr>
          <a:xfrm>
            <a:off x="3492000" y="2078859"/>
            <a:ext cx="8460000" cy="4401205"/>
          </a:xfrm>
          <a:prstGeom prst="rect">
            <a:avLst/>
          </a:prstGeom>
        </p:spPr>
        <p:txBody>
          <a:bodyPr wrap="square">
            <a:spAutoFit/>
          </a:bodyPr>
          <a:lstStyle/>
          <a:p>
            <a:pPr indent="-285750" algn="just">
              <a:buClr>
                <a:srgbClr val="C00000"/>
              </a:buClr>
              <a:buFont typeface="Wingdings" panose="05000000000000000000" pitchFamily="2" charset="2"/>
              <a:buChar char="v"/>
            </a:pPr>
            <a:r>
              <a:rPr lang="pl-PL" sz="2000" dirty="0">
                <a:solidFill>
                  <a:schemeClr val="tx2">
                    <a:lumMod val="75000"/>
                  </a:schemeClr>
                </a:solidFill>
                <a:latin typeface="Playfair Display"/>
              </a:rPr>
              <a:t>dokument potwierdzający upoważnienie do złożenia Wniosku podpisany kwalifikowanym podpisem elektronicznym, w przypadku Wnioskodawcy wielopodmiotowego podpisany przez Lidera Konsorcjum (format podpisu .</a:t>
            </a:r>
            <a:r>
              <a:rPr lang="pl-PL" sz="2000" dirty="0" err="1">
                <a:solidFill>
                  <a:schemeClr val="tx2">
                    <a:lumMod val="75000"/>
                  </a:schemeClr>
                </a:solidFill>
                <a:latin typeface="Playfair Display"/>
              </a:rPr>
              <a:t>pades</a:t>
            </a:r>
            <a:r>
              <a:rPr lang="pl-PL" sz="2000" dirty="0">
                <a:solidFill>
                  <a:schemeClr val="tx2">
                    <a:lumMod val="75000"/>
                  </a:schemeClr>
                </a:solidFill>
                <a:latin typeface="Playfair Display"/>
              </a:rPr>
              <a:t> z zastosowaniem symbolu graficznego);</a:t>
            </a:r>
          </a:p>
          <a:p>
            <a:pPr indent="-285750" algn="just">
              <a:buClr>
                <a:srgbClr val="C00000"/>
              </a:buClr>
              <a:buFont typeface="Wingdings" panose="05000000000000000000" pitchFamily="2" charset="2"/>
              <a:buChar char="v"/>
            </a:pPr>
            <a:r>
              <a:rPr lang="pl-PL" sz="2000" dirty="0">
                <a:solidFill>
                  <a:schemeClr val="tx2">
                    <a:lumMod val="75000"/>
                  </a:schemeClr>
                </a:solidFill>
                <a:latin typeface="Playfair Display"/>
              </a:rPr>
              <a:t>Umowę Konsorcjum podpisaną kwalifikowanym podpisem elektronicznym przez Lidera Konsorcjum oraz Konsorcjantów (format podpisu .</a:t>
            </a:r>
            <a:r>
              <a:rPr lang="pl-PL" sz="2000" dirty="0" err="1">
                <a:solidFill>
                  <a:schemeClr val="tx2">
                    <a:lumMod val="75000"/>
                  </a:schemeClr>
                </a:solidFill>
                <a:latin typeface="Playfair Display"/>
              </a:rPr>
              <a:t>pades</a:t>
            </a:r>
            <a:r>
              <a:rPr lang="pl-PL" sz="2000" dirty="0">
                <a:solidFill>
                  <a:schemeClr val="tx2">
                    <a:lumMod val="75000"/>
                  </a:schemeClr>
                </a:solidFill>
                <a:latin typeface="Playfair Display"/>
              </a:rPr>
              <a:t> </a:t>
            </a:r>
            <a:br>
              <a:rPr lang="pl-PL" sz="2000" dirty="0">
                <a:solidFill>
                  <a:schemeClr val="tx2">
                    <a:lumMod val="75000"/>
                  </a:schemeClr>
                </a:solidFill>
                <a:latin typeface="Playfair Display"/>
              </a:rPr>
            </a:br>
            <a:r>
              <a:rPr lang="pl-PL" sz="2000" dirty="0">
                <a:solidFill>
                  <a:schemeClr val="tx2">
                    <a:lumMod val="75000"/>
                  </a:schemeClr>
                </a:solidFill>
                <a:latin typeface="Playfair Display"/>
              </a:rPr>
              <a:t>z zastosowaniem symbolu graficznego) w istotnym zakresie zgodną ze wzorem stanowiącym Załącznik nr 3 do Regulaminu - jeśli dotyczy;</a:t>
            </a:r>
          </a:p>
          <a:p>
            <a:pPr indent="-285750" algn="just">
              <a:buClr>
                <a:srgbClr val="C00000"/>
              </a:buClr>
              <a:buFont typeface="Wingdings" panose="05000000000000000000" pitchFamily="2" charset="2"/>
              <a:buChar char="v"/>
            </a:pPr>
            <a:r>
              <a:rPr lang="pl-PL" sz="2000" dirty="0">
                <a:solidFill>
                  <a:schemeClr val="tx2">
                    <a:lumMod val="75000"/>
                  </a:schemeClr>
                </a:solidFill>
                <a:latin typeface="Playfair Display"/>
              </a:rPr>
              <a:t>prawidłowo wypełnione oświadczenie o kwalifikowalności VAT składane przez wszystkie podmioty wskazane w metryce Wniosku podpisane kwalifikowanym podpisem elektronicznym (format podpisu .</a:t>
            </a:r>
            <a:r>
              <a:rPr lang="pl-PL" sz="2000" dirty="0" err="1">
                <a:solidFill>
                  <a:schemeClr val="tx2">
                    <a:lumMod val="75000"/>
                  </a:schemeClr>
                </a:solidFill>
                <a:latin typeface="Playfair Display"/>
              </a:rPr>
              <a:t>pades</a:t>
            </a:r>
            <a:r>
              <a:rPr lang="pl-PL" sz="2000" dirty="0">
                <a:solidFill>
                  <a:schemeClr val="tx2">
                    <a:lumMod val="75000"/>
                  </a:schemeClr>
                </a:solidFill>
                <a:latin typeface="Playfair Display"/>
              </a:rPr>
              <a:t> z zastosowaniem symbolu graficznego);</a:t>
            </a:r>
          </a:p>
          <a:p>
            <a:pPr indent="-285750" algn="just">
              <a:buClr>
                <a:srgbClr val="C00000"/>
              </a:buClr>
              <a:buFont typeface="Wingdings" panose="05000000000000000000" pitchFamily="2" charset="2"/>
              <a:buChar char="v"/>
            </a:pPr>
            <a:r>
              <a:rPr lang="pl-PL" sz="2000" dirty="0">
                <a:solidFill>
                  <a:schemeClr val="tx2">
                    <a:lumMod val="75000"/>
                  </a:schemeClr>
                </a:solidFill>
                <a:latin typeface="Playfair Display"/>
              </a:rPr>
              <a:t>CV Głównego badacza. </a:t>
            </a:r>
          </a:p>
          <a:p>
            <a:pPr algn="just">
              <a:buClr>
                <a:srgbClr val="C00000"/>
              </a:buClr>
            </a:pPr>
            <a:r>
              <a:rPr lang="pl-PL" sz="2000" b="1" dirty="0">
                <a:solidFill>
                  <a:schemeClr val="tx2">
                    <a:lumMod val="75000"/>
                  </a:schemeClr>
                </a:solidFill>
                <a:latin typeface="Playfair Display"/>
              </a:rPr>
              <a:t>(TAK/NIE) -  podlega uzupełnieniu</a:t>
            </a:r>
          </a:p>
        </p:txBody>
      </p:sp>
    </p:spTree>
    <p:extLst>
      <p:ext uri="{BB962C8B-B14F-4D97-AF65-F5344CB8AC3E}">
        <p14:creationId xmlns:p14="http://schemas.microsoft.com/office/powerpoint/2010/main" val="16693621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463111" y="3832573"/>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b="1">
              <a:solidFill>
                <a:schemeClr val="tx2">
                  <a:lumMod val="50000"/>
                </a:schemeClr>
              </a:solidFill>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1055674" y="4184096"/>
            <a:ext cx="689762" cy="80409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b="1">
              <a:solidFill>
                <a:schemeClr val="tx2">
                  <a:lumMod val="50000"/>
                </a:schemeClr>
              </a:solidFill>
            </a:endParaRPr>
          </a:p>
        </p:txBody>
      </p:sp>
      <p:sp>
        <p:nvSpPr>
          <p:cNvPr id="21" name="TextBox 12">
            <a:extLst>
              <a:ext uri="{FF2B5EF4-FFF2-40B4-BE49-F238E27FC236}">
                <a16:creationId xmlns:a16="http://schemas.microsoft.com/office/drawing/2014/main" id="{244CA279-2085-4C21-87F6-FADCDBD8BA4C}"/>
              </a:ext>
            </a:extLst>
          </p:cNvPr>
          <p:cNvSpPr txBox="1"/>
          <p:nvPr/>
        </p:nvSpPr>
        <p:spPr>
          <a:xfrm>
            <a:off x="11664090" y="6480064"/>
            <a:ext cx="277430" cy="307777"/>
          </a:xfrm>
          <a:prstGeom prst="rect">
            <a:avLst/>
          </a:prstGeom>
          <a:noFill/>
        </p:spPr>
        <p:txBody>
          <a:bodyPr wrap="square" rtlCol="0">
            <a:spAutoFit/>
          </a:bodyPr>
          <a:lstStyle/>
          <a:p>
            <a:pPr lvl="0"/>
            <a:r>
              <a:rPr lang="pl-PL" sz="1400" b="1" dirty="0">
                <a:solidFill>
                  <a:schemeClr val="tx2">
                    <a:lumMod val="50000"/>
                  </a:schemeClr>
                </a:solidFill>
                <a:latin typeface="Playfair Display"/>
                <a:cs typeface="Calibri"/>
              </a:rPr>
              <a:t>1</a:t>
            </a:r>
            <a:endParaRPr lang="en-US" sz="1400" b="1" dirty="0">
              <a:solidFill>
                <a:schemeClr val="tx2">
                  <a:lumMod val="50000"/>
                </a:schemeClr>
              </a:solidFill>
              <a:latin typeface="Playfair Display"/>
              <a:cs typeface="Calibri"/>
            </a:endParaRPr>
          </a:p>
        </p:txBody>
      </p:sp>
      <p:sp>
        <p:nvSpPr>
          <p:cNvPr id="22" name="pole tekstowe 21">
            <a:extLst>
              <a:ext uri="{FF2B5EF4-FFF2-40B4-BE49-F238E27FC236}">
                <a16:creationId xmlns:a16="http://schemas.microsoft.com/office/drawing/2014/main" id="{3932C290-A623-4DF5-AA5A-F44CF0EC132C}"/>
              </a:ext>
            </a:extLst>
          </p:cNvPr>
          <p:cNvSpPr txBox="1"/>
          <p:nvPr/>
        </p:nvSpPr>
        <p:spPr>
          <a:xfrm>
            <a:off x="545370" y="735740"/>
            <a:ext cx="11101260" cy="523220"/>
          </a:xfrm>
          <a:prstGeom prst="rect">
            <a:avLst/>
          </a:prstGeom>
          <a:noFill/>
        </p:spPr>
        <p:txBody>
          <a:bodyPr wrap="square" rtlCol="0">
            <a:spAutoFit/>
          </a:bodyPr>
          <a:lstStyle/>
          <a:p>
            <a:r>
              <a:rPr lang="pl-PL" sz="2800" b="1" dirty="0">
                <a:solidFill>
                  <a:schemeClr val="tx2">
                    <a:lumMod val="75000"/>
                  </a:schemeClr>
                </a:solidFill>
                <a:latin typeface="Playfair Display"/>
                <a:ea typeface="Segoe UI Black" panose="020B0A02040204020203" pitchFamily="34" charset="0"/>
              </a:rPr>
              <a:t>AGENDA SPOTKANIA</a:t>
            </a:r>
          </a:p>
        </p:txBody>
      </p:sp>
      <p:sp>
        <p:nvSpPr>
          <p:cNvPr id="23" name="TextBox 608">
            <a:extLst>
              <a:ext uri="{FF2B5EF4-FFF2-40B4-BE49-F238E27FC236}">
                <a16:creationId xmlns:a16="http://schemas.microsoft.com/office/drawing/2014/main" id="{A28299FA-DF3F-4047-A1E8-A61AF59AE21C}"/>
              </a:ext>
            </a:extLst>
          </p:cNvPr>
          <p:cNvSpPr txBox="1"/>
          <p:nvPr/>
        </p:nvSpPr>
        <p:spPr>
          <a:xfrm>
            <a:off x="3283190" y="1703294"/>
            <a:ext cx="432048" cy="615553"/>
          </a:xfrm>
          <a:prstGeom prst="rect">
            <a:avLst/>
          </a:prstGeom>
          <a:noFill/>
        </p:spPr>
        <p:txBody>
          <a:bodyPr wrap="square" lIns="0" tIns="0" rIns="0" bIns="0" rtlCol="0" anchor="ctr">
            <a:spAutoFit/>
          </a:bodyPr>
          <a:lstStyle/>
          <a:p>
            <a:r>
              <a:rPr lang="en-US" altLang="ko-KR" sz="4000" b="1" dirty="0">
                <a:solidFill>
                  <a:schemeClr val="tx2">
                    <a:lumMod val="50000"/>
                  </a:schemeClr>
                </a:solidFill>
                <a:latin typeface="Playfair Display"/>
                <a:cs typeface="Arial" pitchFamily="34" charset="0"/>
              </a:rPr>
              <a:t>1</a:t>
            </a:r>
            <a:endParaRPr lang="ko-KR" altLang="en-US" sz="4000" b="1" dirty="0">
              <a:solidFill>
                <a:schemeClr val="tx2">
                  <a:lumMod val="50000"/>
                </a:schemeClr>
              </a:solidFill>
              <a:latin typeface="Playfair Display"/>
              <a:cs typeface="Arial" pitchFamily="34" charset="0"/>
            </a:endParaRPr>
          </a:p>
        </p:txBody>
      </p:sp>
      <p:sp>
        <p:nvSpPr>
          <p:cNvPr id="24" name="TextBox 610">
            <a:extLst>
              <a:ext uri="{FF2B5EF4-FFF2-40B4-BE49-F238E27FC236}">
                <a16:creationId xmlns:a16="http://schemas.microsoft.com/office/drawing/2014/main" id="{ED3A40CE-781A-41A0-B2F0-4809FE698743}"/>
              </a:ext>
            </a:extLst>
          </p:cNvPr>
          <p:cNvSpPr txBox="1"/>
          <p:nvPr/>
        </p:nvSpPr>
        <p:spPr>
          <a:xfrm>
            <a:off x="3966820" y="1836000"/>
            <a:ext cx="6853579" cy="307777"/>
          </a:xfrm>
          <a:prstGeom prst="rect">
            <a:avLst/>
          </a:prstGeom>
          <a:noFill/>
        </p:spPr>
        <p:txBody>
          <a:bodyPr wrap="square" rtlCol="0" anchor="ctr">
            <a:spAutoFit/>
          </a:bodyPr>
          <a:lstStyle/>
          <a:p>
            <a:r>
              <a:rPr lang="pl-PL" sz="1400" b="1" dirty="0">
                <a:solidFill>
                  <a:schemeClr val="tx2">
                    <a:lumMod val="75000"/>
                  </a:schemeClr>
                </a:solidFill>
                <a:latin typeface="Playfair Display"/>
                <a:cs typeface="Arial" pitchFamily="34" charset="0"/>
              </a:rPr>
              <a:t>Powitanie uczestników i otwarcie spotkania</a:t>
            </a:r>
            <a:endParaRPr lang="en-US" altLang="ko-KR" sz="1400" b="1" dirty="0">
              <a:solidFill>
                <a:schemeClr val="tx2">
                  <a:lumMod val="75000"/>
                </a:schemeClr>
              </a:solidFill>
              <a:latin typeface="Playfair Display"/>
              <a:cs typeface="Arial" pitchFamily="34" charset="0"/>
            </a:endParaRPr>
          </a:p>
        </p:txBody>
      </p:sp>
      <p:sp>
        <p:nvSpPr>
          <p:cNvPr id="25" name="Rectangle 612">
            <a:extLst>
              <a:ext uri="{FF2B5EF4-FFF2-40B4-BE49-F238E27FC236}">
                <a16:creationId xmlns:a16="http://schemas.microsoft.com/office/drawing/2014/main" id="{445289B3-1237-46E3-A86A-57B1571EF5EA}"/>
              </a:ext>
            </a:extLst>
          </p:cNvPr>
          <p:cNvSpPr/>
          <p:nvPr/>
        </p:nvSpPr>
        <p:spPr>
          <a:xfrm>
            <a:off x="3815526" y="1741063"/>
            <a:ext cx="54000" cy="540017"/>
          </a:xfrm>
          <a:prstGeom prst="rect">
            <a:avLst/>
          </a:prstGeom>
          <a:solidFill>
            <a:srgbClr val="A4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2701" b="0" i="0" u="none" strike="noStrike" kern="0" cap="none" spc="0" normalizeH="0" baseline="0" noProof="0" dirty="0">
              <a:ln>
                <a:noFill/>
              </a:ln>
              <a:solidFill>
                <a:prstClr val="white"/>
              </a:solidFill>
              <a:effectLst/>
              <a:uLnTx/>
              <a:uFillTx/>
              <a:latin typeface="Arial"/>
              <a:cs typeface="+mn-cs"/>
            </a:endParaRPr>
          </a:p>
        </p:txBody>
      </p:sp>
      <p:sp>
        <p:nvSpPr>
          <p:cNvPr id="43" name="TextBox 608">
            <a:extLst>
              <a:ext uri="{FF2B5EF4-FFF2-40B4-BE49-F238E27FC236}">
                <a16:creationId xmlns:a16="http://schemas.microsoft.com/office/drawing/2014/main" id="{9B0CC318-B709-44D3-943E-2A67B1B147F6}"/>
              </a:ext>
            </a:extLst>
          </p:cNvPr>
          <p:cNvSpPr txBox="1"/>
          <p:nvPr/>
        </p:nvSpPr>
        <p:spPr>
          <a:xfrm>
            <a:off x="3283190" y="2457194"/>
            <a:ext cx="432048" cy="615553"/>
          </a:xfrm>
          <a:prstGeom prst="rect">
            <a:avLst/>
          </a:prstGeom>
          <a:noFill/>
        </p:spPr>
        <p:txBody>
          <a:bodyPr wrap="square" lIns="0" tIns="0" rIns="0" bIns="0" rtlCol="0" anchor="ctr">
            <a:spAutoFit/>
          </a:bodyPr>
          <a:lstStyle/>
          <a:p>
            <a:r>
              <a:rPr lang="pl-PL" altLang="ko-KR" sz="4000" b="1" dirty="0">
                <a:solidFill>
                  <a:schemeClr val="tx2">
                    <a:lumMod val="50000"/>
                  </a:schemeClr>
                </a:solidFill>
                <a:latin typeface="Playfair Display"/>
                <a:cs typeface="Arial" pitchFamily="34" charset="0"/>
              </a:rPr>
              <a:t>2</a:t>
            </a:r>
            <a:endParaRPr lang="ko-KR" altLang="en-US" sz="4000" b="1" dirty="0">
              <a:solidFill>
                <a:schemeClr val="tx2">
                  <a:lumMod val="50000"/>
                </a:schemeClr>
              </a:solidFill>
              <a:latin typeface="Playfair Display"/>
              <a:cs typeface="Arial" pitchFamily="34" charset="0"/>
            </a:endParaRPr>
          </a:p>
        </p:txBody>
      </p:sp>
      <p:sp>
        <p:nvSpPr>
          <p:cNvPr id="44" name="TextBox 610">
            <a:extLst>
              <a:ext uri="{FF2B5EF4-FFF2-40B4-BE49-F238E27FC236}">
                <a16:creationId xmlns:a16="http://schemas.microsoft.com/office/drawing/2014/main" id="{EEBE4D4B-A877-4873-8A65-C8FDEA5123EC}"/>
              </a:ext>
            </a:extLst>
          </p:cNvPr>
          <p:cNvSpPr txBox="1"/>
          <p:nvPr/>
        </p:nvSpPr>
        <p:spPr>
          <a:xfrm>
            <a:off x="3966820" y="2592000"/>
            <a:ext cx="5304179" cy="307777"/>
          </a:xfrm>
          <a:prstGeom prst="rect">
            <a:avLst/>
          </a:prstGeom>
          <a:noFill/>
        </p:spPr>
        <p:txBody>
          <a:bodyPr wrap="square" rtlCol="0" anchor="ctr">
            <a:spAutoFit/>
          </a:bodyPr>
          <a:lstStyle/>
          <a:p>
            <a:r>
              <a:rPr lang="pl-PL" altLang="ko-KR" sz="1400" b="1" dirty="0">
                <a:solidFill>
                  <a:schemeClr val="tx2">
                    <a:lumMod val="75000"/>
                  </a:schemeClr>
                </a:solidFill>
                <a:latin typeface="Playfair Display"/>
                <a:cs typeface="Arial" pitchFamily="34" charset="0"/>
              </a:rPr>
              <a:t>Zasady udziału w konkursie na niekomercyjne badania kliniczne</a:t>
            </a:r>
          </a:p>
        </p:txBody>
      </p:sp>
      <p:sp>
        <p:nvSpPr>
          <p:cNvPr id="45" name="Rectangle 612">
            <a:extLst>
              <a:ext uri="{FF2B5EF4-FFF2-40B4-BE49-F238E27FC236}">
                <a16:creationId xmlns:a16="http://schemas.microsoft.com/office/drawing/2014/main" id="{579F5F9D-0DD8-4521-B09A-DA0B677411CF}"/>
              </a:ext>
            </a:extLst>
          </p:cNvPr>
          <p:cNvSpPr/>
          <p:nvPr/>
        </p:nvSpPr>
        <p:spPr>
          <a:xfrm>
            <a:off x="3815526" y="2494963"/>
            <a:ext cx="54000" cy="540017"/>
          </a:xfrm>
          <a:prstGeom prst="rect">
            <a:avLst/>
          </a:prstGeom>
          <a:solidFill>
            <a:srgbClr val="A4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2701" b="0" i="0" u="none" strike="noStrike" kern="0" cap="none" spc="0" normalizeH="0" baseline="0" noProof="0" dirty="0">
              <a:ln>
                <a:noFill/>
              </a:ln>
              <a:solidFill>
                <a:prstClr val="white"/>
              </a:solidFill>
              <a:effectLst/>
              <a:uLnTx/>
              <a:uFillTx/>
              <a:latin typeface="Arial"/>
              <a:cs typeface="+mn-cs"/>
            </a:endParaRPr>
          </a:p>
        </p:txBody>
      </p:sp>
      <p:sp>
        <p:nvSpPr>
          <p:cNvPr id="46" name="TextBox 608">
            <a:extLst>
              <a:ext uri="{FF2B5EF4-FFF2-40B4-BE49-F238E27FC236}">
                <a16:creationId xmlns:a16="http://schemas.microsoft.com/office/drawing/2014/main" id="{CC6B03ED-9CDA-4135-A77E-4B8ECBC7CD7E}"/>
              </a:ext>
            </a:extLst>
          </p:cNvPr>
          <p:cNvSpPr txBox="1"/>
          <p:nvPr/>
        </p:nvSpPr>
        <p:spPr>
          <a:xfrm>
            <a:off x="3283190" y="3237473"/>
            <a:ext cx="432048" cy="615553"/>
          </a:xfrm>
          <a:prstGeom prst="rect">
            <a:avLst/>
          </a:prstGeom>
          <a:noFill/>
        </p:spPr>
        <p:txBody>
          <a:bodyPr wrap="square" lIns="0" tIns="0" rIns="0" bIns="0" rtlCol="0" anchor="ctr">
            <a:spAutoFit/>
          </a:bodyPr>
          <a:lstStyle/>
          <a:p>
            <a:r>
              <a:rPr lang="pl-PL" altLang="ko-KR" sz="4000" b="1" dirty="0">
                <a:solidFill>
                  <a:schemeClr val="tx2">
                    <a:lumMod val="50000"/>
                  </a:schemeClr>
                </a:solidFill>
                <a:latin typeface="Playfair Display"/>
                <a:cs typeface="Arial" pitchFamily="34" charset="0"/>
              </a:rPr>
              <a:t>3</a:t>
            </a:r>
            <a:endParaRPr lang="ko-KR" altLang="en-US" sz="4000" b="1" dirty="0">
              <a:solidFill>
                <a:schemeClr val="tx2">
                  <a:lumMod val="50000"/>
                </a:schemeClr>
              </a:solidFill>
              <a:latin typeface="Playfair Display"/>
              <a:cs typeface="Arial" pitchFamily="34" charset="0"/>
            </a:endParaRPr>
          </a:p>
        </p:txBody>
      </p:sp>
      <p:sp>
        <p:nvSpPr>
          <p:cNvPr id="47" name="TextBox 610">
            <a:extLst>
              <a:ext uri="{FF2B5EF4-FFF2-40B4-BE49-F238E27FC236}">
                <a16:creationId xmlns:a16="http://schemas.microsoft.com/office/drawing/2014/main" id="{727B1BFA-3611-4909-9799-D70DE0DE8D79}"/>
              </a:ext>
            </a:extLst>
          </p:cNvPr>
          <p:cNvSpPr txBox="1"/>
          <p:nvPr/>
        </p:nvSpPr>
        <p:spPr>
          <a:xfrm>
            <a:off x="3966820" y="3384000"/>
            <a:ext cx="5132355" cy="307777"/>
          </a:xfrm>
          <a:prstGeom prst="rect">
            <a:avLst/>
          </a:prstGeom>
          <a:noFill/>
        </p:spPr>
        <p:txBody>
          <a:bodyPr wrap="square" rtlCol="0" anchor="ctr">
            <a:spAutoFit/>
          </a:bodyPr>
          <a:lstStyle/>
          <a:p>
            <a:r>
              <a:rPr lang="pl-PL" altLang="ko-KR" sz="1400" b="1" dirty="0">
                <a:solidFill>
                  <a:schemeClr val="tx2">
                    <a:lumMod val="75000"/>
                  </a:schemeClr>
                </a:solidFill>
                <a:latin typeface="Playfair Display"/>
                <a:cs typeface="Arial" pitchFamily="34" charset="0"/>
              </a:rPr>
              <a:t>Istotne aspekty prawne przy składaniu wniosku o dofinansowanie</a:t>
            </a:r>
          </a:p>
        </p:txBody>
      </p:sp>
      <p:sp>
        <p:nvSpPr>
          <p:cNvPr id="48" name="Rectangle 612">
            <a:extLst>
              <a:ext uri="{FF2B5EF4-FFF2-40B4-BE49-F238E27FC236}">
                <a16:creationId xmlns:a16="http://schemas.microsoft.com/office/drawing/2014/main" id="{746EAEB9-2211-4185-BF90-396CD0EF8BFF}"/>
              </a:ext>
            </a:extLst>
          </p:cNvPr>
          <p:cNvSpPr/>
          <p:nvPr/>
        </p:nvSpPr>
        <p:spPr>
          <a:xfrm>
            <a:off x="3815526" y="3275242"/>
            <a:ext cx="54000" cy="540017"/>
          </a:xfrm>
          <a:prstGeom prst="rect">
            <a:avLst/>
          </a:prstGeom>
          <a:solidFill>
            <a:srgbClr val="A4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2701" b="0" i="0" u="none" strike="noStrike" kern="0" cap="none" spc="0" normalizeH="0" baseline="0" noProof="0" dirty="0">
              <a:ln>
                <a:noFill/>
              </a:ln>
              <a:solidFill>
                <a:prstClr val="white"/>
              </a:solidFill>
              <a:effectLst/>
              <a:uLnTx/>
              <a:uFillTx/>
              <a:latin typeface="Arial"/>
              <a:cs typeface="+mn-cs"/>
            </a:endParaRPr>
          </a:p>
        </p:txBody>
      </p:sp>
      <p:sp>
        <p:nvSpPr>
          <p:cNvPr id="49" name="TextBox 608">
            <a:extLst>
              <a:ext uri="{FF2B5EF4-FFF2-40B4-BE49-F238E27FC236}">
                <a16:creationId xmlns:a16="http://schemas.microsoft.com/office/drawing/2014/main" id="{AC70B3F1-EAB1-4E87-9575-A3235DFE05C5}"/>
              </a:ext>
            </a:extLst>
          </p:cNvPr>
          <p:cNvSpPr txBox="1"/>
          <p:nvPr/>
        </p:nvSpPr>
        <p:spPr>
          <a:xfrm>
            <a:off x="3283190" y="3970591"/>
            <a:ext cx="432048" cy="615553"/>
          </a:xfrm>
          <a:prstGeom prst="rect">
            <a:avLst/>
          </a:prstGeom>
          <a:noFill/>
        </p:spPr>
        <p:txBody>
          <a:bodyPr wrap="square" lIns="0" tIns="0" rIns="0" bIns="0" rtlCol="0" anchor="ctr">
            <a:spAutoFit/>
          </a:bodyPr>
          <a:lstStyle/>
          <a:p>
            <a:r>
              <a:rPr lang="pl-PL" altLang="ko-KR" sz="4000" b="1" dirty="0">
                <a:solidFill>
                  <a:schemeClr val="tx2">
                    <a:lumMod val="50000"/>
                  </a:schemeClr>
                </a:solidFill>
                <a:latin typeface="Playfair Display"/>
                <a:cs typeface="Arial" pitchFamily="34" charset="0"/>
              </a:rPr>
              <a:t>4</a:t>
            </a:r>
            <a:endParaRPr lang="ko-KR" altLang="en-US" sz="4000" b="1" dirty="0">
              <a:solidFill>
                <a:schemeClr val="tx2">
                  <a:lumMod val="50000"/>
                </a:schemeClr>
              </a:solidFill>
              <a:latin typeface="Playfair Display"/>
              <a:cs typeface="Arial" pitchFamily="34" charset="0"/>
            </a:endParaRPr>
          </a:p>
        </p:txBody>
      </p:sp>
      <p:sp>
        <p:nvSpPr>
          <p:cNvPr id="50" name="TextBox 610">
            <a:extLst>
              <a:ext uri="{FF2B5EF4-FFF2-40B4-BE49-F238E27FC236}">
                <a16:creationId xmlns:a16="http://schemas.microsoft.com/office/drawing/2014/main" id="{C60A1680-0463-4478-B9AF-035B920D30FD}"/>
              </a:ext>
            </a:extLst>
          </p:cNvPr>
          <p:cNvSpPr txBox="1"/>
          <p:nvPr/>
        </p:nvSpPr>
        <p:spPr>
          <a:xfrm>
            <a:off x="3966821" y="4104000"/>
            <a:ext cx="5473512" cy="307777"/>
          </a:xfrm>
          <a:prstGeom prst="rect">
            <a:avLst/>
          </a:prstGeom>
          <a:noFill/>
        </p:spPr>
        <p:txBody>
          <a:bodyPr wrap="square" rtlCol="0" anchor="ctr">
            <a:spAutoFit/>
          </a:bodyPr>
          <a:lstStyle/>
          <a:p>
            <a:r>
              <a:rPr lang="pl-PL" altLang="ko-KR" sz="1400" b="1" dirty="0">
                <a:solidFill>
                  <a:schemeClr val="tx2">
                    <a:lumMod val="75000"/>
                  </a:schemeClr>
                </a:solidFill>
                <a:latin typeface="Playfair Display"/>
                <a:cs typeface="Arial" pitchFamily="34" charset="0"/>
              </a:rPr>
              <a:t>Zasady budżetowania niekomercyjnych badań klinicznych</a:t>
            </a:r>
          </a:p>
        </p:txBody>
      </p:sp>
      <p:sp>
        <p:nvSpPr>
          <p:cNvPr id="51" name="Rectangle 612">
            <a:extLst>
              <a:ext uri="{FF2B5EF4-FFF2-40B4-BE49-F238E27FC236}">
                <a16:creationId xmlns:a16="http://schemas.microsoft.com/office/drawing/2014/main" id="{629419E3-E959-4BAD-B08E-B18C7C251E48}"/>
              </a:ext>
            </a:extLst>
          </p:cNvPr>
          <p:cNvSpPr/>
          <p:nvPr/>
        </p:nvSpPr>
        <p:spPr>
          <a:xfrm>
            <a:off x="3815526" y="4008360"/>
            <a:ext cx="54000" cy="540017"/>
          </a:xfrm>
          <a:prstGeom prst="rect">
            <a:avLst/>
          </a:prstGeom>
          <a:solidFill>
            <a:srgbClr val="A4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2701" b="0" i="0" u="none" strike="noStrike" kern="0" cap="none" spc="0" normalizeH="0" baseline="0" noProof="0" dirty="0">
              <a:ln>
                <a:noFill/>
              </a:ln>
              <a:solidFill>
                <a:prstClr val="white"/>
              </a:solidFill>
              <a:effectLst/>
              <a:uLnTx/>
              <a:uFillTx/>
              <a:latin typeface="Arial"/>
              <a:cs typeface="+mn-cs"/>
            </a:endParaRPr>
          </a:p>
        </p:txBody>
      </p:sp>
      <p:sp>
        <p:nvSpPr>
          <p:cNvPr id="52" name="TextBox 608">
            <a:extLst>
              <a:ext uri="{FF2B5EF4-FFF2-40B4-BE49-F238E27FC236}">
                <a16:creationId xmlns:a16="http://schemas.microsoft.com/office/drawing/2014/main" id="{C15F8D17-42D1-44F8-B811-9BE7DBCC4748}"/>
              </a:ext>
            </a:extLst>
          </p:cNvPr>
          <p:cNvSpPr txBox="1"/>
          <p:nvPr/>
        </p:nvSpPr>
        <p:spPr>
          <a:xfrm>
            <a:off x="3283190" y="4699803"/>
            <a:ext cx="432048" cy="615553"/>
          </a:xfrm>
          <a:prstGeom prst="rect">
            <a:avLst/>
          </a:prstGeom>
          <a:noFill/>
        </p:spPr>
        <p:txBody>
          <a:bodyPr wrap="square" lIns="0" tIns="0" rIns="0" bIns="0" rtlCol="0" anchor="ctr">
            <a:spAutoFit/>
          </a:bodyPr>
          <a:lstStyle/>
          <a:p>
            <a:r>
              <a:rPr lang="pl-PL" altLang="ko-KR" sz="4000" b="1" dirty="0">
                <a:solidFill>
                  <a:schemeClr val="tx2">
                    <a:lumMod val="50000"/>
                  </a:schemeClr>
                </a:solidFill>
                <a:latin typeface="Playfair Display"/>
                <a:cs typeface="Arial" pitchFamily="34" charset="0"/>
              </a:rPr>
              <a:t>5</a:t>
            </a:r>
            <a:endParaRPr lang="ko-KR" altLang="en-US" sz="4000" b="1" dirty="0">
              <a:solidFill>
                <a:schemeClr val="tx2">
                  <a:lumMod val="50000"/>
                </a:schemeClr>
              </a:solidFill>
              <a:latin typeface="Playfair Display"/>
              <a:cs typeface="Arial" pitchFamily="34" charset="0"/>
            </a:endParaRPr>
          </a:p>
        </p:txBody>
      </p:sp>
      <p:sp>
        <p:nvSpPr>
          <p:cNvPr id="53" name="TextBox 610">
            <a:extLst>
              <a:ext uri="{FF2B5EF4-FFF2-40B4-BE49-F238E27FC236}">
                <a16:creationId xmlns:a16="http://schemas.microsoft.com/office/drawing/2014/main" id="{798DEC94-1912-4A11-8161-B6351F2E4327}"/>
              </a:ext>
            </a:extLst>
          </p:cNvPr>
          <p:cNvSpPr txBox="1"/>
          <p:nvPr/>
        </p:nvSpPr>
        <p:spPr>
          <a:xfrm>
            <a:off x="3966821" y="4824000"/>
            <a:ext cx="3434876" cy="307777"/>
          </a:xfrm>
          <a:prstGeom prst="rect">
            <a:avLst/>
          </a:prstGeom>
          <a:noFill/>
        </p:spPr>
        <p:txBody>
          <a:bodyPr wrap="square" rtlCol="0" anchor="ctr">
            <a:spAutoFit/>
          </a:bodyPr>
          <a:lstStyle/>
          <a:p>
            <a:r>
              <a:rPr lang="pl-PL" altLang="ko-KR" sz="1400" b="1" dirty="0">
                <a:solidFill>
                  <a:schemeClr val="tx2">
                    <a:lumMod val="75000"/>
                  </a:schemeClr>
                </a:solidFill>
                <a:latin typeface="Playfair Display"/>
                <a:cs typeface="Arial" pitchFamily="34" charset="0"/>
              </a:rPr>
              <a:t>Pytania i zakończenie spotkania</a:t>
            </a:r>
          </a:p>
        </p:txBody>
      </p:sp>
      <p:sp>
        <p:nvSpPr>
          <p:cNvPr id="54" name="Rectangle 612">
            <a:extLst>
              <a:ext uri="{FF2B5EF4-FFF2-40B4-BE49-F238E27FC236}">
                <a16:creationId xmlns:a16="http://schemas.microsoft.com/office/drawing/2014/main" id="{741B2201-2CC4-4BDD-A5AC-93F10B46DC32}"/>
              </a:ext>
            </a:extLst>
          </p:cNvPr>
          <p:cNvSpPr/>
          <p:nvPr/>
        </p:nvSpPr>
        <p:spPr>
          <a:xfrm>
            <a:off x="3815526" y="4737572"/>
            <a:ext cx="54000" cy="540017"/>
          </a:xfrm>
          <a:prstGeom prst="rect">
            <a:avLst/>
          </a:prstGeom>
          <a:solidFill>
            <a:srgbClr val="A4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2701" b="0" i="0" u="none" strike="noStrike" kern="0" cap="none" spc="0" normalizeH="0" baseline="0" noProof="0" dirty="0">
              <a:ln>
                <a:noFill/>
              </a:ln>
              <a:solidFill>
                <a:prstClr val="white"/>
              </a:solidFill>
              <a:effectLst/>
              <a:uLnTx/>
              <a:uFillTx/>
              <a:latin typeface="Arial"/>
              <a:cs typeface="+mn-cs"/>
            </a:endParaRPr>
          </a:p>
        </p:txBody>
      </p:sp>
    </p:spTree>
    <p:extLst>
      <p:ext uri="{BB962C8B-B14F-4D97-AF65-F5344CB8AC3E}">
        <p14:creationId xmlns:p14="http://schemas.microsoft.com/office/powerpoint/2010/main" val="42402068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308386" y="843563"/>
            <a:ext cx="6396781"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2800" b="1" i="0" u="none" strike="noStrike" kern="1200" cap="none" spc="0" normalizeH="0" baseline="0" noProof="0" dirty="0">
                <a:ln>
                  <a:noFill/>
                </a:ln>
                <a:solidFill>
                  <a:srgbClr val="7F7F7F">
                    <a:lumMod val="75000"/>
                  </a:srgbClr>
                </a:solidFill>
                <a:effectLst/>
                <a:uLnTx/>
                <a:uFillTx/>
                <a:latin typeface="Playfair Display"/>
                <a:ea typeface="Segoe UI Black" panose="020B0A02040204020203" pitchFamily="34" charset="0"/>
                <a:cs typeface="+mn-cs"/>
              </a:rPr>
              <a:t>OCENA FORMALNA - KRYTERIA</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a:ln>
                <a:noFill/>
              </a:ln>
              <a:solidFill>
                <a:srgbClr val="7F7F7F">
                  <a:lumMod val="75000"/>
                </a:srgbClr>
              </a:solidFill>
              <a:effectLst/>
              <a:uLnTx/>
              <a:uFillTx/>
              <a:latin typeface="Playfair Display"/>
              <a:cs typeface="+mn-cs"/>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16528" y="4054606"/>
            <a:ext cx="699331" cy="93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1800" b="1" i="0" u="none" strike="noStrike" kern="1200" cap="none" spc="0" normalizeH="0" baseline="0" noProof="0">
              <a:ln>
                <a:noFill/>
              </a:ln>
              <a:solidFill>
                <a:srgbClr val="7F7F7F">
                  <a:lumMod val="75000"/>
                </a:srgbClr>
              </a:solidFill>
              <a:effectLst/>
              <a:uLnTx/>
              <a:uFillTx/>
              <a:latin typeface="Arial"/>
              <a:cs typeface="+mn-cs"/>
            </a:endParaRPr>
          </a:p>
        </p:txBody>
      </p:sp>
      <p:sp>
        <p:nvSpPr>
          <p:cNvPr id="29" name="Prostokąt 28">
            <a:extLst>
              <a:ext uri="{FF2B5EF4-FFF2-40B4-BE49-F238E27FC236}">
                <a16:creationId xmlns:a16="http://schemas.microsoft.com/office/drawing/2014/main" id="{CD0AE751-E4FC-4869-919D-4C272062527E}"/>
              </a:ext>
            </a:extLst>
          </p:cNvPr>
          <p:cNvSpPr/>
          <p:nvPr/>
        </p:nvSpPr>
        <p:spPr>
          <a:xfrm>
            <a:off x="1784997" y="1858473"/>
            <a:ext cx="9324258" cy="107721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dirty="0">
              <a:ln>
                <a:noFill/>
              </a:ln>
              <a:solidFill>
                <a:srgbClr val="7F7F7F">
                  <a:lumMod val="75000"/>
                </a:srgbClr>
              </a:solidFill>
              <a:effectLst/>
              <a:uLnTx/>
              <a:uFillTx/>
              <a:latin typeface="Playfair Display"/>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dirty="0">
              <a:ln>
                <a:noFill/>
              </a:ln>
              <a:solidFill>
                <a:srgbClr val="7F7F7F">
                  <a:lumMod val="75000"/>
                </a:srgbClr>
              </a:solidFill>
              <a:effectLst/>
              <a:uLnTx/>
              <a:uFillTx/>
              <a:latin typeface="Playfair Display"/>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dirty="0">
              <a:ln>
                <a:noFill/>
              </a:ln>
              <a:solidFill>
                <a:srgbClr val="7F7F7F">
                  <a:lumMod val="75000"/>
                </a:srgbClr>
              </a:solidFill>
              <a:effectLst/>
              <a:uLnTx/>
              <a:uFillTx/>
              <a:latin typeface="Playfair Display"/>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dirty="0">
              <a:ln>
                <a:noFill/>
              </a:ln>
              <a:solidFill>
                <a:srgbClr val="7F7F7F">
                  <a:lumMod val="75000"/>
                </a:srgbClr>
              </a:solidFill>
              <a:effectLst/>
              <a:uLnTx/>
              <a:uFillTx/>
              <a:latin typeface="Playfair Display"/>
              <a:cs typeface="+mn-cs"/>
            </a:endParaRPr>
          </a:p>
        </p:txBody>
      </p:sp>
      <p:grpSp>
        <p:nvGrpSpPr>
          <p:cNvPr id="61" name="그룹 8">
            <a:extLst>
              <a:ext uri="{FF2B5EF4-FFF2-40B4-BE49-F238E27FC236}">
                <a16:creationId xmlns:a16="http://schemas.microsoft.com/office/drawing/2014/main" id="{E91A36CB-E07B-4290-B5CB-BA5C03C12256}"/>
              </a:ext>
            </a:extLst>
          </p:cNvPr>
          <p:cNvGrpSpPr/>
          <p:nvPr/>
        </p:nvGrpSpPr>
        <p:grpSpPr>
          <a:xfrm>
            <a:off x="2520000" y="1863353"/>
            <a:ext cx="774971" cy="768085"/>
            <a:chOff x="3702138" y="1297355"/>
            <a:chExt cx="570067" cy="570066"/>
          </a:xfrm>
        </p:grpSpPr>
        <p:sp>
          <p:nvSpPr>
            <p:cNvPr id="62" name="AutoShape 92">
              <a:extLst>
                <a:ext uri="{FF2B5EF4-FFF2-40B4-BE49-F238E27FC236}">
                  <a16:creationId xmlns:a16="http://schemas.microsoft.com/office/drawing/2014/main" id="{986C068D-98A2-404A-AB81-193CC6DC7F2D}"/>
                </a:ext>
              </a:extLst>
            </p:cNvPr>
            <p:cNvSpPr>
              <a:spLocks noChangeAspect="1" noChangeArrowheads="1"/>
            </p:cNvSpPr>
            <p:nvPr/>
          </p:nvSpPr>
          <p:spPr bwMode="auto">
            <a:xfrm rot="16200000" flipH="1">
              <a:off x="3702139" y="1297354"/>
              <a:ext cx="570066" cy="570067"/>
            </a:xfrm>
            <a:prstGeom prst="ellipse">
              <a:avLst/>
            </a:prstGeom>
            <a:solidFill>
              <a:schemeClr val="bg1"/>
            </a:solidFill>
            <a:ln w="25400">
              <a:solidFill>
                <a:schemeClr val="accent1"/>
              </a:solidFill>
              <a:headEnd/>
              <a:tailEnd/>
            </a:ln>
            <a:effectLst/>
            <a:scene3d>
              <a:camera prst="orthographicFront">
                <a:rot lat="0" lon="0" rev="0"/>
              </a:camera>
              <a:lightRig rig="contrasting" dir="t">
                <a:rot lat="0" lon="0" rev="1500000"/>
              </a:lightRig>
            </a:scene3d>
            <a:sp3d prstMaterial="metal">
              <a:bevelT w="0" h="0"/>
            </a:sp3d>
          </p:spPr>
          <p:style>
            <a:lnRef idx="1">
              <a:schemeClr val="accent1"/>
            </a:lnRef>
            <a:fillRef idx="3">
              <a:schemeClr val="accent1"/>
            </a:fillRef>
            <a:effectRef idx="2">
              <a:schemeClr val="accent1"/>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marL="0" marR="0" lvl="0" indent="0" algn="just" defTabSz="914400" rtl="0" eaLnBrk="1" fontAlgn="auto" latinLnBrk="1"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dirty="0">
                <a:ln>
                  <a:noFill/>
                </a:ln>
                <a:solidFill>
                  <a:srgbClr val="7F7F7F">
                    <a:lumMod val="75000"/>
                  </a:srgbClr>
                </a:solidFill>
                <a:effectLst/>
                <a:uLnTx/>
                <a:uFillTx/>
                <a:latin typeface="Playfair Display"/>
                <a:cs typeface="+mn-cs"/>
              </a:endParaRPr>
            </a:p>
          </p:txBody>
        </p:sp>
        <p:sp>
          <p:nvSpPr>
            <p:cNvPr id="63" name="AutoShape 92">
              <a:extLst>
                <a:ext uri="{FF2B5EF4-FFF2-40B4-BE49-F238E27FC236}">
                  <a16:creationId xmlns:a16="http://schemas.microsoft.com/office/drawing/2014/main" id="{AF9165F8-1DEA-4424-8ABB-28E713BA1EA6}"/>
                </a:ext>
              </a:extLst>
            </p:cNvPr>
            <p:cNvSpPr>
              <a:spLocks noChangeAspect="1" noChangeArrowheads="1"/>
            </p:cNvSpPr>
            <p:nvPr/>
          </p:nvSpPr>
          <p:spPr bwMode="auto">
            <a:xfrm rot="16200000" flipH="1">
              <a:off x="3749314" y="1343362"/>
              <a:ext cx="475055" cy="475056"/>
            </a:xfrm>
            <a:prstGeom prst="ellipse">
              <a:avLst/>
            </a:prstGeom>
            <a:solidFill>
              <a:srgbClr val="C00000"/>
            </a:solidFill>
            <a:ln>
              <a:noFill/>
              <a:headEnd/>
              <a:tailEnd/>
            </a:ln>
            <a:effectLst/>
            <a:scene3d>
              <a:camera prst="orthographicFront">
                <a:rot lat="0" lon="0" rev="0"/>
              </a:camera>
              <a:lightRig rig="contrasting" dir="t">
                <a:rot lat="0" lon="0" rev="1500000"/>
              </a:lightRig>
            </a:scene3d>
            <a:sp3d prstMaterial="metal">
              <a:bevelT w="0" h="0"/>
            </a:sp3d>
          </p:spPr>
          <p:style>
            <a:lnRef idx="1">
              <a:schemeClr val="accent1"/>
            </a:lnRef>
            <a:fillRef idx="3">
              <a:schemeClr val="accent1"/>
            </a:fillRef>
            <a:effectRef idx="2">
              <a:schemeClr val="accent1"/>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marL="0" marR="0" lvl="0" indent="0" algn="just" defTabSz="914400" rtl="0" eaLnBrk="1" fontAlgn="auto" latinLnBrk="1"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dirty="0">
                <a:ln>
                  <a:noFill/>
                </a:ln>
                <a:solidFill>
                  <a:srgbClr val="7F7F7F">
                    <a:lumMod val="75000"/>
                  </a:srgbClr>
                </a:solidFill>
                <a:effectLst/>
                <a:uLnTx/>
                <a:uFillTx/>
                <a:latin typeface="Playfair Display"/>
                <a:cs typeface="+mn-cs"/>
              </a:endParaRPr>
            </a:p>
          </p:txBody>
        </p:sp>
        <p:sp>
          <p:nvSpPr>
            <p:cNvPr id="64" name="직사각형 69">
              <a:extLst>
                <a:ext uri="{FF2B5EF4-FFF2-40B4-BE49-F238E27FC236}">
                  <a16:creationId xmlns:a16="http://schemas.microsoft.com/office/drawing/2014/main" id="{AC96001D-17E1-44A3-B7FC-70BC1C2AAC65}"/>
                </a:ext>
              </a:extLst>
            </p:cNvPr>
            <p:cNvSpPr/>
            <p:nvPr/>
          </p:nvSpPr>
          <p:spPr>
            <a:xfrm>
              <a:off x="3830398" y="1440835"/>
              <a:ext cx="307998" cy="274115"/>
            </a:xfrm>
            <a:prstGeom prst="rect">
              <a:avLst/>
            </a:prstGeom>
          </p:spPr>
          <p:txBody>
            <a:bodyPr wrap="none"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marL="0" marR="0" lvl="0" indent="0" algn="just" defTabSz="914400" rtl="0" eaLnBrk="1" fontAlgn="auto" latinLnBrk="1" hangingPunct="1">
                <a:lnSpc>
                  <a:spcPct val="100000"/>
                </a:lnSpc>
                <a:spcBef>
                  <a:spcPts val="0"/>
                </a:spcBef>
                <a:spcAft>
                  <a:spcPts val="0"/>
                </a:spcAft>
                <a:buClrTx/>
                <a:buSzTx/>
                <a:buFontTx/>
                <a:buNone/>
                <a:tabLst/>
                <a:defRPr/>
              </a:pPr>
              <a:r>
                <a:rPr kumimoji="0" lang="en-US" altLang="ko-KR" sz="1800" b="1" i="0" u="none" strike="noStrike" kern="1200" cap="none" spc="0" normalizeH="0" baseline="0" noProof="0" dirty="0">
                  <a:ln>
                    <a:noFill/>
                  </a:ln>
                  <a:solidFill>
                    <a:prstClr val="white"/>
                  </a:solidFill>
                  <a:effectLst/>
                  <a:uLnTx/>
                  <a:uFillTx/>
                  <a:latin typeface="Playfair Display"/>
                  <a:cs typeface="Arial" pitchFamily="34" charset="0"/>
                </a:rPr>
                <a:t>0</a:t>
              </a:r>
              <a:r>
                <a:rPr lang="pl-PL" altLang="ko-KR" b="1" dirty="0">
                  <a:solidFill>
                    <a:prstClr val="white"/>
                  </a:solidFill>
                  <a:latin typeface="Playfair Display"/>
                  <a:cs typeface="Arial" pitchFamily="34" charset="0"/>
                </a:rPr>
                <a:t>9</a:t>
              </a:r>
              <a:endParaRPr kumimoji="0" lang="ko-KR" altLang="en-US" sz="1800" b="0" i="0" u="none" strike="noStrike" kern="1200" cap="none" spc="0" normalizeH="0" baseline="0" noProof="0" dirty="0">
                <a:ln>
                  <a:noFill/>
                </a:ln>
                <a:solidFill>
                  <a:prstClr val="white"/>
                </a:solidFill>
                <a:effectLst/>
                <a:uLnTx/>
                <a:uFillTx/>
                <a:latin typeface="Playfair Display"/>
                <a:cs typeface="+mn-cs"/>
              </a:endParaRPr>
            </a:p>
          </p:txBody>
        </p:sp>
      </p:grpSp>
      <p:grpSp>
        <p:nvGrpSpPr>
          <p:cNvPr id="65" name="그룹 8">
            <a:extLst>
              <a:ext uri="{FF2B5EF4-FFF2-40B4-BE49-F238E27FC236}">
                <a16:creationId xmlns:a16="http://schemas.microsoft.com/office/drawing/2014/main" id="{E5C06C4F-EAAD-4E08-82C7-F78B03F7F1EF}"/>
              </a:ext>
            </a:extLst>
          </p:cNvPr>
          <p:cNvGrpSpPr/>
          <p:nvPr/>
        </p:nvGrpSpPr>
        <p:grpSpPr>
          <a:xfrm>
            <a:off x="2520000" y="3165250"/>
            <a:ext cx="774971" cy="768085"/>
            <a:chOff x="3702138" y="1297355"/>
            <a:chExt cx="570067" cy="570066"/>
          </a:xfrm>
        </p:grpSpPr>
        <p:sp>
          <p:nvSpPr>
            <p:cNvPr id="66" name="AutoShape 92">
              <a:extLst>
                <a:ext uri="{FF2B5EF4-FFF2-40B4-BE49-F238E27FC236}">
                  <a16:creationId xmlns:a16="http://schemas.microsoft.com/office/drawing/2014/main" id="{9048512D-D357-4AD2-A0DC-FFFCE7AB87CD}"/>
                </a:ext>
              </a:extLst>
            </p:cNvPr>
            <p:cNvSpPr>
              <a:spLocks noChangeAspect="1" noChangeArrowheads="1"/>
            </p:cNvSpPr>
            <p:nvPr/>
          </p:nvSpPr>
          <p:spPr bwMode="auto">
            <a:xfrm rot="16200000" flipH="1">
              <a:off x="3702139" y="1297354"/>
              <a:ext cx="570066" cy="570067"/>
            </a:xfrm>
            <a:prstGeom prst="ellipse">
              <a:avLst/>
            </a:prstGeom>
            <a:solidFill>
              <a:schemeClr val="bg1"/>
            </a:solidFill>
            <a:ln w="25400">
              <a:solidFill>
                <a:schemeClr val="accent1"/>
              </a:solidFill>
              <a:headEnd/>
              <a:tailEnd/>
            </a:ln>
            <a:effectLst/>
            <a:scene3d>
              <a:camera prst="orthographicFront">
                <a:rot lat="0" lon="0" rev="0"/>
              </a:camera>
              <a:lightRig rig="contrasting" dir="t">
                <a:rot lat="0" lon="0" rev="1500000"/>
              </a:lightRig>
            </a:scene3d>
            <a:sp3d prstMaterial="metal">
              <a:bevelT w="0" h="0"/>
            </a:sp3d>
          </p:spPr>
          <p:style>
            <a:lnRef idx="1">
              <a:schemeClr val="accent1"/>
            </a:lnRef>
            <a:fillRef idx="3">
              <a:schemeClr val="accent1"/>
            </a:fillRef>
            <a:effectRef idx="2">
              <a:schemeClr val="accent1"/>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marL="0" marR="0" lvl="0" indent="0" algn="just" defTabSz="914400" rtl="0" eaLnBrk="1" fontAlgn="auto" latinLnBrk="1"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dirty="0">
                <a:ln>
                  <a:noFill/>
                </a:ln>
                <a:solidFill>
                  <a:srgbClr val="7F7F7F">
                    <a:lumMod val="75000"/>
                  </a:srgbClr>
                </a:solidFill>
                <a:effectLst/>
                <a:uLnTx/>
                <a:uFillTx/>
                <a:latin typeface="Playfair Display"/>
                <a:cs typeface="+mn-cs"/>
              </a:endParaRPr>
            </a:p>
          </p:txBody>
        </p:sp>
        <p:sp>
          <p:nvSpPr>
            <p:cNvPr id="67" name="AutoShape 92">
              <a:extLst>
                <a:ext uri="{FF2B5EF4-FFF2-40B4-BE49-F238E27FC236}">
                  <a16:creationId xmlns:a16="http://schemas.microsoft.com/office/drawing/2014/main" id="{EA98DED0-DACB-463F-8246-B3BB5AAA9FB4}"/>
                </a:ext>
              </a:extLst>
            </p:cNvPr>
            <p:cNvSpPr>
              <a:spLocks noChangeAspect="1" noChangeArrowheads="1"/>
            </p:cNvSpPr>
            <p:nvPr/>
          </p:nvSpPr>
          <p:spPr bwMode="auto">
            <a:xfrm rot="16200000" flipH="1">
              <a:off x="3749314" y="1343362"/>
              <a:ext cx="475055" cy="475056"/>
            </a:xfrm>
            <a:prstGeom prst="ellipse">
              <a:avLst/>
            </a:prstGeom>
            <a:solidFill>
              <a:srgbClr val="C00000"/>
            </a:solidFill>
            <a:ln>
              <a:noFill/>
              <a:headEnd/>
              <a:tailEnd/>
            </a:ln>
            <a:effectLst/>
            <a:scene3d>
              <a:camera prst="orthographicFront">
                <a:rot lat="0" lon="0" rev="0"/>
              </a:camera>
              <a:lightRig rig="contrasting" dir="t">
                <a:rot lat="0" lon="0" rev="1500000"/>
              </a:lightRig>
            </a:scene3d>
            <a:sp3d prstMaterial="metal">
              <a:bevelT w="0" h="0"/>
            </a:sp3d>
          </p:spPr>
          <p:style>
            <a:lnRef idx="1">
              <a:schemeClr val="accent1"/>
            </a:lnRef>
            <a:fillRef idx="3">
              <a:schemeClr val="accent1"/>
            </a:fillRef>
            <a:effectRef idx="2">
              <a:schemeClr val="accent1"/>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marL="0" marR="0" lvl="0" indent="0" algn="just" defTabSz="914400" rtl="0" eaLnBrk="1" fontAlgn="auto" latinLnBrk="1"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dirty="0">
                <a:ln>
                  <a:noFill/>
                </a:ln>
                <a:solidFill>
                  <a:srgbClr val="7F7F7F">
                    <a:lumMod val="75000"/>
                  </a:srgbClr>
                </a:solidFill>
                <a:effectLst/>
                <a:uLnTx/>
                <a:uFillTx/>
                <a:latin typeface="Playfair Display"/>
                <a:cs typeface="+mn-cs"/>
              </a:endParaRPr>
            </a:p>
          </p:txBody>
        </p:sp>
        <p:sp>
          <p:nvSpPr>
            <p:cNvPr id="68" name="직사각형 69">
              <a:extLst>
                <a:ext uri="{FF2B5EF4-FFF2-40B4-BE49-F238E27FC236}">
                  <a16:creationId xmlns:a16="http://schemas.microsoft.com/office/drawing/2014/main" id="{EE3E3725-1DB8-4F9C-8913-A14C61A8DF08}"/>
                </a:ext>
              </a:extLst>
            </p:cNvPr>
            <p:cNvSpPr/>
            <p:nvPr/>
          </p:nvSpPr>
          <p:spPr>
            <a:xfrm>
              <a:off x="3830401" y="1440835"/>
              <a:ext cx="307998" cy="274115"/>
            </a:xfrm>
            <a:prstGeom prst="rect">
              <a:avLst/>
            </a:prstGeom>
          </p:spPr>
          <p:txBody>
            <a:bodyPr wrap="none"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marL="0" marR="0" lvl="0" indent="0" algn="just" defTabSz="914400" rtl="0" eaLnBrk="1" fontAlgn="auto" latinLnBrk="1" hangingPunct="1">
                <a:lnSpc>
                  <a:spcPct val="100000"/>
                </a:lnSpc>
                <a:spcBef>
                  <a:spcPts val="0"/>
                </a:spcBef>
                <a:spcAft>
                  <a:spcPts val="0"/>
                </a:spcAft>
                <a:buClrTx/>
                <a:buSzTx/>
                <a:buFontTx/>
                <a:buNone/>
                <a:tabLst/>
                <a:defRPr/>
              </a:pPr>
              <a:r>
                <a:rPr lang="pl-PL" altLang="ko-KR" b="1" dirty="0">
                  <a:solidFill>
                    <a:prstClr val="white"/>
                  </a:solidFill>
                  <a:latin typeface="Playfair Display"/>
                  <a:cs typeface="Arial" pitchFamily="34" charset="0"/>
                </a:rPr>
                <a:t>10</a:t>
              </a:r>
              <a:endParaRPr kumimoji="0" lang="ko-KR" altLang="en-US" sz="1800" b="0" i="0" u="none" strike="noStrike" kern="1200" cap="none" spc="0" normalizeH="0" baseline="0" noProof="0" dirty="0">
                <a:ln>
                  <a:noFill/>
                </a:ln>
                <a:solidFill>
                  <a:prstClr val="white"/>
                </a:solidFill>
                <a:effectLst/>
                <a:uLnTx/>
                <a:uFillTx/>
                <a:latin typeface="Playfair Display"/>
                <a:cs typeface="+mn-cs"/>
              </a:endParaRPr>
            </a:p>
          </p:txBody>
        </p:sp>
      </p:grpSp>
      <p:sp>
        <p:nvSpPr>
          <p:cNvPr id="73" name="Prostokąt 72">
            <a:extLst>
              <a:ext uri="{FF2B5EF4-FFF2-40B4-BE49-F238E27FC236}">
                <a16:creationId xmlns:a16="http://schemas.microsoft.com/office/drawing/2014/main" id="{12D87D64-4DF6-4F03-9972-59C5E9177E96}"/>
              </a:ext>
            </a:extLst>
          </p:cNvPr>
          <p:cNvSpPr/>
          <p:nvPr/>
        </p:nvSpPr>
        <p:spPr>
          <a:xfrm>
            <a:off x="3492000" y="1728000"/>
            <a:ext cx="8460000" cy="1015663"/>
          </a:xfrm>
          <a:prstGeom prst="rect">
            <a:avLst/>
          </a:prstGeom>
        </p:spPr>
        <p:txBody>
          <a:bodyPr wrap="square">
            <a:spAutoFit/>
          </a:bodyPr>
          <a:lstStyle/>
          <a:p>
            <a:pPr algn="just">
              <a:buClr>
                <a:srgbClr val="C00000"/>
              </a:buClr>
            </a:pPr>
            <a:r>
              <a:rPr lang="pl-PL" sz="2000" dirty="0">
                <a:solidFill>
                  <a:schemeClr val="tx2">
                    <a:lumMod val="75000"/>
                  </a:schemeClr>
                </a:solidFill>
                <a:latin typeface="Playfair Display"/>
              </a:rPr>
              <a:t>Czy Projekt dotyczy Niekomercyjnego badania klinicznego produktu leczniczego lub wyrobu medycznego?</a:t>
            </a:r>
          </a:p>
          <a:p>
            <a:pPr algn="just">
              <a:buClr>
                <a:srgbClr val="C00000"/>
              </a:buClr>
            </a:pPr>
            <a:r>
              <a:rPr lang="pl-PL" sz="2000" b="1" dirty="0">
                <a:solidFill>
                  <a:schemeClr val="tx2">
                    <a:lumMod val="75000"/>
                  </a:schemeClr>
                </a:solidFill>
                <a:latin typeface="Playfair Display"/>
              </a:rPr>
              <a:t>(TAK/NIE) - nie podlega uzupełnieniu</a:t>
            </a:r>
          </a:p>
        </p:txBody>
      </p:sp>
      <p:sp>
        <p:nvSpPr>
          <p:cNvPr id="74" name="Prostokąt 73">
            <a:extLst>
              <a:ext uri="{FF2B5EF4-FFF2-40B4-BE49-F238E27FC236}">
                <a16:creationId xmlns:a16="http://schemas.microsoft.com/office/drawing/2014/main" id="{5B1B4F77-9461-4DB8-A83B-CB1DD8ABC297}"/>
              </a:ext>
            </a:extLst>
          </p:cNvPr>
          <p:cNvSpPr/>
          <p:nvPr/>
        </p:nvSpPr>
        <p:spPr>
          <a:xfrm>
            <a:off x="3492000" y="3204000"/>
            <a:ext cx="8460000" cy="1015663"/>
          </a:xfrm>
          <a:prstGeom prst="rect">
            <a:avLst/>
          </a:prstGeom>
        </p:spPr>
        <p:txBody>
          <a:bodyPr wrap="square">
            <a:spAutoFit/>
          </a:bodyPr>
          <a:lstStyle/>
          <a:p>
            <a:pPr algn="just">
              <a:buClr>
                <a:srgbClr val="C00000"/>
              </a:buClr>
            </a:pPr>
            <a:r>
              <a:rPr lang="pl-PL" sz="2000" dirty="0">
                <a:solidFill>
                  <a:schemeClr val="tx2">
                    <a:lumMod val="75000"/>
                  </a:schemeClr>
                </a:solidFill>
                <a:latin typeface="Playfair Display"/>
              </a:rPr>
              <a:t>Czy wartość wnioskowanego dofinansowania nie przekracza 10 mln PLN?</a:t>
            </a:r>
          </a:p>
          <a:p>
            <a:pPr algn="just">
              <a:buClr>
                <a:srgbClr val="C00000"/>
              </a:buClr>
            </a:pPr>
            <a:r>
              <a:rPr lang="pl-PL" sz="2000" b="1" dirty="0">
                <a:solidFill>
                  <a:schemeClr val="tx2">
                    <a:lumMod val="75000"/>
                  </a:schemeClr>
                </a:solidFill>
                <a:latin typeface="Playfair Display"/>
              </a:rPr>
              <a:t>(TAK/NIE) – nie podlega uzupełnieniu</a:t>
            </a:r>
          </a:p>
        </p:txBody>
      </p:sp>
    </p:spTree>
    <p:extLst>
      <p:ext uri="{BB962C8B-B14F-4D97-AF65-F5344CB8AC3E}">
        <p14:creationId xmlns:p14="http://schemas.microsoft.com/office/powerpoint/2010/main" val="3924731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308386" y="843563"/>
            <a:ext cx="7711664"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2800" b="1" i="0" u="none" strike="noStrike" kern="1200" cap="none" spc="0" normalizeH="0" baseline="0" noProof="0" dirty="0">
                <a:ln>
                  <a:noFill/>
                </a:ln>
                <a:solidFill>
                  <a:srgbClr val="7F7F7F">
                    <a:lumMod val="75000"/>
                  </a:srgbClr>
                </a:solidFill>
                <a:effectLst/>
                <a:uLnTx/>
                <a:uFillTx/>
                <a:latin typeface="Playfair Display"/>
                <a:ea typeface="Segoe UI Black" panose="020B0A02040204020203" pitchFamily="34" charset="0"/>
                <a:cs typeface="+mn-cs"/>
              </a:rPr>
              <a:t>OCENA MERYTORYCZNA – KRYTERIA I PUNKTACJA</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a:ln>
                <a:noFill/>
              </a:ln>
              <a:solidFill>
                <a:srgbClr val="7F7F7F">
                  <a:lumMod val="75000"/>
                </a:srgbClr>
              </a:solidFill>
              <a:effectLst/>
              <a:uLnTx/>
              <a:uFillTx/>
              <a:latin typeface="Playfair Display"/>
              <a:cs typeface="+mn-cs"/>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16528" y="4054606"/>
            <a:ext cx="699331" cy="93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1800" b="1" i="0" u="none" strike="noStrike" kern="1200" cap="none" spc="0" normalizeH="0" baseline="0" noProof="0">
              <a:ln>
                <a:noFill/>
              </a:ln>
              <a:solidFill>
                <a:srgbClr val="7F7F7F">
                  <a:lumMod val="75000"/>
                </a:srgbClr>
              </a:solidFill>
              <a:effectLst/>
              <a:uLnTx/>
              <a:uFillTx/>
              <a:latin typeface="Arial"/>
              <a:cs typeface="+mn-cs"/>
            </a:endParaRPr>
          </a:p>
        </p:txBody>
      </p:sp>
      <p:sp>
        <p:nvSpPr>
          <p:cNvPr id="29" name="Prostokąt 28">
            <a:extLst>
              <a:ext uri="{FF2B5EF4-FFF2-40B4-BE49-F238E27FC236}">
                <a16:creationId xmlns:a16="http://schemas.microsoft.com/office/drawing/2014/main" id="{CD0AE751-E4FC-4869-919D-4C272062527E}"/>
              </a:ext>
            </a:extLst>
          </p:cNvPr>
          <p:cNvSpPr/>
          <p:nvPr/>
        </p:nvSpPr>
        <p:spPr>
          <a:xfrm>
            <a:off x="1784997" y="1858473"/>
            <a:ext cx="9324258" cy="107721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dirty="0">
              <a:ln>
                <a:noFill/>
              </a:ln>
              <a:solidFill>
                <a:srgbClr val="7F7F7F">
                  <a:lumMod val="75000"/>
                </a:srgbClr>
              </a:solidFill>
              <a:effectLst/>
              <a:uLnTx/>
              <a:uFillTx/>
              <a:latin typeface="Playfair Display"/>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dirty="0">
              <a:ln>
                <a:noFill/>
              </a:ln>
              <a:solidFill>
                <a:srgbClr val="7F7F7F">
                  <a:lumMod val="75000"/>
                </a:srgbClr>
              </a:solidFill>
              <a:effectLst/>
              <a:uLnTx/>
              <a:uFillTx/>
              <a:latin typeface="Playfair Display"/>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dirty="0">
              <a:ln>
                <a:noFill/>
              </a:ln>
              <a:solidFill>
                <a:srgbClr val="7F7F7F">
                  <a:lumMod val="75000"/>
                </a:srgbClr>
              </a:solidFill>
              <a:effectLst/>
              <a:uLnTx/>
              <a:uFillTx/>
              <a:latin typeface="Playfair Display"/>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dirty="0">
              <a:ln>
                <a:noFill/>
              </a:ln>
              <a:solidFill>
                <a:srgbClr val="7F7F7F">
                  <a:lumMod val="75000"/>
                </a:srgbClr>
              </a:solidFill>
              <a:effectLst/>
              <a:uLnTx/>
              <a:uFillTx/>
              <a:latin typeface="Playfair Display"/>
              <a:cs typeface="+mn-cs"/>
            </a:endParaRPr>
          </a:p>
        </p:txBody>
      </p:sp>
      <p:sp>
        <p:nvSpPr>
          <p:cNvPr id="24" name="AutoShape 92">
            <a:extLst>
              <a:ext uri="{FF2B5EF4-FFF2-40B4-BE49-F238E27FC236}">
                <a16:creationId xmlns:a16="http://schemas.microsoft.com/office/drawing/2014/main" id="{C138F249-E2B9-460D-AE04-2B1870EF865A}"/>
              </a:ext>
            </a:extLst>
          </p:cNvPr>
          <p:cNvSpPr>
            <a:spLocks noChangeArrowheads="1"/>
          </p:cNvSpPr>
          <p:nvPr/>
        </p:nvSpPr>
        <p:spPr bwMode="auto">
          <a:xfrm rot="5400000" flipH="1">
            <a:off x="3262442" y="2427690"/>
            <a:ext cx="1224134" cy="2240136"/>
          </a:xfrm>
          <a:prstGeom prst="rect">
            <a:avLst/>
          </a:prstGeom>
          <a:noFill/>
          <a:ln w="25400" cap="flat" cmpd="sng" algn="ctr">
            <a:solidFill>
              <a:srgbClr val="EB494B"/>
            </a:solidFill>
            <a:prstDash val="solid"/>
            <a:headEnd/>
            <a:tailEnd/>
          </a:ln>
          <a:effectLst/>
          <a:scene3d>
            <a:camera prst="orthographicFront">
              <a:rot lat="0" lon="0" rev="0"/>
            </a:camera>
            <a:lightRig rig="brightRoom" dir="t">
              <a:rot lat="0" lon="0" rev="600000"/>
            </a:lightRig>
          </a:scene3d>
          <a:sp3d prstMaterial="metal"/>
        </p:spPr>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b="0" i="0" u="none" strike="noStrike" kern="1200" cap="none" spc="0" normalizeH="0" baseline="0" noProof="0" dirty="0">
              <a:ln>
                <a:noFill/>
              </a:ln>
              <a:solidFill>
                <a:schemeClr val="tx2">
                  <a:lumMod val="75000"/>
                </a:schemeClr>
              </a:solidFill>
              <a:effectLst/>
              <a:uLnTx/>
              <a:uFillTx/>
              <a:latin typeface="Playfair Display"/>
            </a:endParaRPr>
          </a:p>
        </p:txBody>
      </p:sp>
      <p:grpSp>
        <p:nvGrpSpPr>
          <p:cNvPr id="25" name="Group 53">
            <a:extLst>
              <a:ext uri="{FF2B5EF4-FFF2-40B4-BE49-F238E27FC236}">
                <a16:creationId xmlns:a16="http://schemas.microsoft.com/office/drawing/2014/main" id="{4956A79E-F2E1-4459-B8D5-131E28E3513C}"/>
              </a:ext>
            </a:extLst>
          </p:cNvPr>
          <p:cNvGrpSpPr/>
          <p:nvPr/>
        </p:nvGrpSpPr>
        <p:grpSpPr>
          <a:xfrm>
            <a:off x="2402289" y="3223757"/>
            <a:ext cx="648000" cy="648000"/>
            <a:chOff x="522784" y="1851704"/>
            <a:chExt cx="648000" cy="648000"/>
          </a:xfrm>
        </p:grpSpPr>
        <p:sp>
          <p:nvSpPr>
            <p:cNvPr id="26" name="AutoShape 92">
              <a:extLst>
                <a:ext uri="{FF2B5EF4-FFF2-40B4-BE49-F238E27FC236}">
                  <a16:creationId xmlns:a16="http://schemas.microsoft.com/office/drawing/2014/main" id="{09B1DD54-E232-45BB-8AAA-83169D30A584}"/>
                </a:ext>
              </a:extLst>
            </p:cNvPr>
            <p:cNvSpPr>
              <a:spLocks noChangeAspect="1" noChangeArrowheads="1"/>
            </p:cNvSpPr>
            <p:nvPr/>
          </p:nvSpPr>
          <p:spPr bwMode="auto">
            <a:xfrm rot="16200000" flipH="1">
              <a:off x="522784" y="1851704"/>
              <a:ext cx="648000" cy="648000"/>
            </a:xfrm>
            <a:prstGeom prst="ellipse">
              <a:avLst/>
            </a:prstGeom>
            <a:solidFill>
              <a:sysClr val="window" lastClr="FFFFFF"/>
            </a:solidFill>
            <a:ln w="25400" cap="flat" cmpd="sng" algn="ctr">
              <a:solidFill>
                <a:srgbClr val="EB494B"/>
              </a:solidFill>
              <a:prstDash val="solid"/>
              <a:headEnd/>
              <a:tailEnd/>
            </a:ln>
            <a:effectLst/>
            <a:scene3d>
              <a:camera prst="orthographicFront">
                <a:rot lat="0" lon="0" rev="0"/>
              </a:camera>
              <a:lightRig rig="contrasting" dir="t">
                <a:rot lat="0" lon="0" rev="1500000"/>
              </a:lightRig>
            </a:scene3d>
            <a:sp3d prstMaterial="metal">
              <a:bevelT w="0" h="0"/>
            </a:sp3d>
          </p:spPr>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b="0" i="0" u="none" strike="noStrike" kern="1200" cap="none" spc="0" normalizeH="0" baseline="0" noProof="0" dirty="0">
                <a:ln>
                  <a:noFill/>
                </a:ln>
                <a:solidFill>
                  <a:schemeClr val="tx2">
                    <a:lumMod val="75000"/>
                  </a:schemeClr>
                </a:solidFill>
                <a:effectLst/>
                <a:uLnTx/>
                <a:uFillTx/>
                <a:latin typeface="Playfair Display"/>
              </a:endParaRPr>
            </a:p>
          </p:txBody>
        </p:sp>
        <p:sp>
          <p:nvSpPr>
            <p:cNvPr id="27" name="AutoShape 92">
              <a:extLst>
                <a:ext uri="{FF2B5EF4-FFF2-40B4-BE49-F238E27FC236}">
                  <a16:creationId xmlns:a16="http://schemas.microsoft.com/office/drawing/2014/main" id="{F5D13D5A-F8D5-4816-AF8C-958076B16004}"/>
                </a:ext>
              </a:extLst>
            </p:cNvPr>
            <p:cNvSpPr>
              <a:spLocks noChangeAspect="1" noChangeArrowheads="1"/>
            </p:cNvSpPr>
            <p:nvPr/>
          </p:nvSpPr>
          <p:spPr bwMode="auto">
            <a:xfrm rot="16200000" flipH="1">
              <a:off x="576036" y="1906452"/>
              <a:ext cx="540000" cy="540000"/>
            </a:xfrm>
            <a:prstGeom prst="ellipse">
              <a:avLst/>
            </a:prstGeom>
            <a:solidFill>
              <a:srgbClr val="C00000"/>
            </a:solidFill>
            <a:ln w="9525" cap="flat" cmpd="sng" algn="ctr">
              <a:noFill/>
              <a:prstDash val="solid"/>
              <a:headEnd/>
              <a:tailEnd/>
            </a:ln>
            <a:effectLst/>
            <a:scene3d>
              <a:camera prst="orthographicFront">
                <a:rot lat="0" lon="0" rev="0"/>
              </a:camera>
              <a:lightRig rig="contrasting" dir="t">
                <a:rot lat="0" lon="0" rev="1500000"/>
              </a:lightRig>
            </a:scene3d>
            <a:sp3d prstMaterial="metal">
              <a:bevelT w="0" h="0"/>
            </a:sp3d>
          </p:spPr>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b="0" i="0" u="none" strike="noStrike" kern="1200" cap="none" spc="0" normalizeH="0" baseline="0" noProof="0" dirty="0">
                <a:ln>
                  <a:noFill/>
                </a:ln>
                <a:solidFill>
                  <a:schemeClr val="tx2">
                    <a:lumMod val="75000"/>
                  </a:schemeClr>
                </a:solidFill>
                <a:effectLst/>
                <a:uLnTx/>
                <a:uFillTx/>
                <a:latin typeface="Playfair Display"/>
              </a:endParaRPr>
            </a:p>
          </p:txBody>
        </p:sp>
        <p:sp>
          <p:nvSpPr>
            <p:cNvPr id="28" name="직사각형 69">
              <a:extLst>
                <a:ext uri="{FF2B5EF4-FFF2-40B4-BE49-F238E27FC236}">
                  <a16:creationId xmlns:a16="http://schemas.microsoft.com/office/drawing/2014/main" id="{B5DE810F-3FAE-4C36-AF47-C672D95D577D}"/>
                </a:ext>
              </a:extLst>
            </p:cNvPr>
            <p:cNvSpPr/>
            <p:nvPr/>
          </p:nvSpPr>
          <p:spPr>
            <a:xfrm>
              <a:off x="619398" y="1991038"/>
              <a:ext cx="418704" cy="369332"/>
            </a:xfrm>
            <a:prstGeom prst="rect">
              <a:avLst/>
            </a:prstGeom>
          </p:spPr>
          <p:txBody>
            <a:bodyPr wrap="none"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b="1" i="0" u="none" strike="noStrike" kern="1200" cap="none" spc="0" normalizeH="0" baseline="0" noProof="0" dirty="0">
                  <a:ln>
                    <a:noFill/>
                  </a:ln>
                  <a:solidFill>
                    <a:schemeClr val="bg1"/>
                  </a:solidFill>
                  <a:effectLst/>
                  <a:uLnTx/>
                  <a:uFillTx/>
                  <a:latin typeface="Playfair Display"/>
                  <a:cs typeface="Arial" pitchFamily="34" charset="0"/>
                </a:rPr>
                <a:t>01</a:t>
              </a:r>
              <a:endParaRPr kumimoji="0" lang="ko-KR" altLang="en-US" b="0" i="0" u="none" strike="noStrike" kern="1200" cap="none" spc="0" normalizeH="0" baseline="0" noProof="0" dirty="0">
                <a:ln>
                  <a:noFill/>
                </a:ln>
                <a:solidFill>
                  <a:schemeClr val="bg1"/>
                </a:solidFill>
                <a:effectLst/>
                <a:uLnTx/>
                <a:uFillTx/>
                <a:latin typeface="Playfair Display"/>
              </a:endParaRPr>
            </a:p>
          </p:txBody>
        </p:sp>
      </p:grpSp>
      <p:sp>
        <p:nvSpPr>
          <p:cNvPr id="30" name="AutoShape 92">
            <a:extLst>
              <a:ext uri="{FF2B5EF4-FFF2-40B4-BE49-F238E27FC236}">
                <a16:creationId xmlns:a16="http://schemas.microsoft.com/office/drawing/2014/main" id="{D3B8F2AC-AA1D-4FEC-B15D-85C0A88241B0}"/>
              </a:ext>
            </a:extLst>
          </p:cNvPr>
          <p:cNvSpPr>
            <a:spLocks noChangeArrowheads="1"/>
          </p:cNvSpPr>
          <p:nvPr/>
        </p:nvSpPr>
        <p:spPr bwMode="auto">
          <a:xfrm rot="5400000" flipH="1">
            <a:off x="6266083" y="2427690"/>
            <a:ext cx="1224134" cy="2240136"/>
          </a:xfrm>
          <a:prstGeom prst="rect">
            <a:avLst/>
          </a:prstGeom>
          <a:noFill/>
          <a:ln w="25400" cap="flat" cmpd="sng" algn="ctr">
            <a:solidFill>
              <a:srgbClr val="EB494B"/>
            </a:solidFill>
            <a:prstDash val="solid"/>
            <a:headEnd/>
            <a:tailEnd/>
          </a:ln>
          <a:effectLst/>
          <a:scene3d>
            <a:camera prst="orthographicFront">
              <a:rot lat="0" lon="0" rev="0"/>
            </a:camera>
            <a:lightRig rig="brightRoom" dir="t">
              <a:rot lat="0" lon="0" rev="600000"/>
            </a:lightRig>
          </a:scene3d>
          <a:sp3d prstMaterial="metal"/>
        </p:spPr>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b="0" i="0" u="none" strike="noStrike" kern="1200" cap="none" spc="0" normalizeH="0" baseline="0" noProof="0" dirty="0">
              <a:ln>
                <a:noFill/>
              </a:ln>
              <a:solidFill>
                <a:schemeClr val="tx2">
                  <a:lumMod val="75000"/>
                </a:schemeClr>
              </a:solidFill>
              <a:effectLst/>
              <a:uLnTx/>
              <a:uFillTx/>
              <a:latin typeface="Playfair Display"/>
            </a:endParaRPr>
          </a:p>
        </p:txBody>
      </p:sp>
      <p:grpSp>
        <p:nvGrpSpPr>
          <p:cNvPr id="31" name="Group 55">
            <a:extLst>
              <a:ext uri="{FF2B5EF4-FFF2-40B4-BE49-F238E27FC236}">
                <a16:creationId xmlns:a16="http://schemas.microsoft.com/office/drawing/2014/main" id="{07908893-FC15-41A5-9F32-8148B0500114}"/>
              </a:ext>
            </a:extLst>
          </p:cNvPr>
          <p:cNvGrpSpPr/>
          <p:nvPr/>
        </p:nvGrpSpPr>
        <p:grpSpPr>
          <a:xfrm>
            <a:off x="5405930" y="3223757"/>
            <a:ext cx="648000" cy="648000"/>
            <a:chOff x="3267472" y="1851704"/>
            <a:chExt cx="648000" cy="648000"/>
          </a:xfrm>
        </p:grpSpPr>
        <p:sp>
          <p:nvSpPr>
            <p:cNvPr id="32" name="AutoShape 92">
              <a:extLst>
                <a:ext uri="{FF2B5EF4-FFF2-40B4-BE49-F238E27FC236}">
                  <a16:creationId xmlns:a16="http://schemas.microsoft.com/office/drawing/2014/main" id="{259D0513-BB65-4539-B058-63A9812C5205}"/>
                </a:ext>
              </a:extLst>
            </p:cNvPr>
            <p:cNvSpPr>
              <a:spLocks noChangeAspect="1" noChangeArrowheads="1"/>
            </p:cNvSpPr>
            <p:nvPr/>
          </p:nvSpPr>
          <p:spPr bwMode="auto">
            <a:xfrm rot="16200000" flipH="1">
              <a:off x="3267472" y="1851704"/>
              <a:ext cx="648000" cy="648000"/>
            </a:xfrm>
            <a:prstGeom prst="ellipse">
              <a:avLst/>
            </a:prstGeom>
            <a:solidFill>
              <a:sysClr val="window" lastClr="FFFFFF"/>
            </a:solidFill>
            <a:ln w="25400" cap="flat" cmpd="sng" algn="ctr">
              <a:solidFill>
                <a:srgbClr val="EB494B"/>
              </a:solidFill>
              <a:prstDash val="solid"/>
              <a:headEnd/>
              <a:tailEnd/>
            </a:ln>
            <a:effectLst/>
            <a:scene3d>
              <a:camera prst="orthographicFront">
                <a:rot lat="0" lon="0" rev="0"/>
              </a:camera>
              <a:lightRig rig="contrasting" dir="t">
                <a:rot lat="0" lon="0" rev="1500000"/>
              </a:lightRig>
            </a:scene3d>
            <a:sp3d prstMaterial="metal">
              <a:bevelT w="0" h="0"/>
            </a:sp3d>
          </p:spPr>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b="0" i="0" u="none" strike="noStrike" kern="1200" cap="none" spc="0" normalizeH="0" baseline="0" noProof="0" dirty="0">
                <a:ln>
                  <a:noFill/>
                </a:ln>
                <a:solidFill>
                  <a:schemeClr val="bg1"/>
                </a:solidFill>
                <a:effectLst/>
                <a:uLnTx/>
                <a:uFillTx/>
                <a:latin typeface="Playfair Display"/>
              </a:endParaRPr>
            </a:p>
          </p:txBody>
        </p:sp>
        <p:sp>
          <p:nvSpPr>
            <p:cNvPr id="33" name="AutoShape 92">
              <a:extLst>
                <a:ext uri="{FF2B5EF4-FFF2-40B4-BE49-F238E27FC236}">
                  <a16:creationId xmlns:a16="http://schemas.microsoft.com/office/drawing/2014/main" id="{890BC698-B164-4CDD-A92B-0F0E3D74496C}"/>
                </a:ext>
              </a:extLst>
            </p:cNvPr>
            <p:cNvSpPr>
              <a:spLocks noChangeAspect="1" noChangeArrowheads="1"/>
            </p:cNvSpPr>
            <p:nvPr/>
          </p:nvSpPr>
          <p:spPr bwMode="auto">
            <a:xfrm rot="16200000" flipH="1">
              <a:off x="3320724" y="1906452"/>
              <a:ext cx="540000" cy="540000"/>
            </a:xfrm>
            <a:prstGeom prst="ellipse">
              <a:avLst/>
            </a:prstGeom>
            <a:solidFill>
              <a:srgbClr val="C00000"/>
            </a:solidFill>
            <a:ln w="9525" cap="flat" cmpd="sng" algn="ctr">
              <a:noFill/>
              <a:prstDash val="solid"/>
              <a:headEnd/>
              <a:tailEnd/>
            </a:ln>
            <a:effectLst/>
            <a:scene3d>
              <a:camera prst="orthographicFront">
                <a:rot lat="0" lon="0" rev="0"/>
              </a:camera>
              <a:lightRig rig="contrasting" dir="t">
                <a:rot lat="0" lon="0" rev="1500000"/>
              </a:lightRig>
            </a:scene3d>
            <a:sp3d prstMaterial="metal">
              <a:bevelT w="0" h="0"/>
            </a:sp3d>
          </p:spPr>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b="0" i="0" u="none" strike="noStrike" kern="1200" cap="none" spc="0" normalizeH="0" baseline="0" noProof="0" dirty="0">
                <a:ln>
                  <a:noFill/>
                </a:ln>
                <a:solidFill>
                  <a:schemeClr val="bg1"/>
                </a:solidFill>
                <a:effectLst/>
                <a:uLnTx/>
                <a:uFillTx/>
                <a:latin typeface="Playfair Display"/>
              </a:endParaRPr>
            </a:p>
          </p:txBody>
        </p:sp>
        <p:sp>
          <p:nvSpPr>
            <p:cNvPr id="34" name="직사각형 69">
              <a:extLst>
                <a:ext uri="{FF2B5EF4-FFF2-40B4-BE49-F238E27FC236}">
                  <a16:creationId xmlns:a16="http://schemas.microsoft.com/office/drawing/2014/main" id="{BF6502D0-ADA1-4BAB-8994-2D7B00359CFA}"/>
                </a:ext>
              </a:extLst>
            </p:cNvPr>
            <p:cNvSpPr/>
            <p:nvPr/>
          </p:nvSpPr>
          <p:spPr>
            <a:xfrm>
              <a:off x="3364086" y="1991038"/>
              <a:ext cx="418704" cy="369332"/>
            </a:xfrm>
            <a:prstGeom prst="rect">
              <a:avLst/>
            </a:prstGeom>
          </p:spPr>
          <p:txBody>
            <a:bodyPr wrap="none"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b="1" i="0" u="none" strike="noStrike" kern="1200" cap="none" spc="0" normalizeH="0" baseline="0" noProof="0" dirty="0">
                  <a:ln>
                    <a:noFill/>
                  </a:ln>
                  <a:solidFill>
                    <a:schemeClr val="bg1"/>
                  </a:solidFill>
                  <a:effectLst/>
                  <a:uLnTx/>
                  <a:uFillTx/>
                  <a:latin typeface="Playfair Display"/>
                  <a:cs typeface="Arial" pitchFamily="34" charset="0"/>
                </a:rPr>
                <a:t>02</a:t>
              </a:r>
              <a:endParaRPr kumimoji="0" lang="ko-KR" altLang="en-US" b="0" i="0" u="none" strike="noStrike" kern="1200" cap="none" spc="0" normalizeH="0" baseline="0" noProof="0" dirty="0">
                <a:ln>
                  <a:noFill/>
                </a:ln>
                <a:solidFill>
                  <a:schemeClr val="bg1"/>
                </a:solidFill>
                <a:effectLst/>
                <a:uLnTx/>
                <a:uFillTx/>
                <a:latin typeface="Playfair Display"/>
              </a:endParaRPr>
            </a:p>
          </p:txBody>
        </p:sp>
      </p:grpSp>
      <p:sp>
        <p:nvSpPr>
          <p:cNvPr id="35" name="AutoShape 92">
            <a:extLst>
              <a:ext uri="{FF2B5EF4-FFF2-40B4-BE49-F238E27FC236}">
                <a16:creationId xmlns:a16="http://schemas.microsoft.com/office/drawing/2014/main" id="{44313FB2-0642-4E1D-B85D-DA66FD8C1E34}"/>
              </a:ext>
            </a:extLst>
          </p:cNvPr>
          <p:cNvSpPr>
            <a:spLocks noChangeArrowheads="1"/>
          </p:cNvSpPr>
          <p:nvPr/>
        </p:nvSpPr>
        <p:spPr bwMode="auto">
          <a:xfrm rot="5400000" flipH="1">
            <a:off x="9296985" y="2427690"/>
            <a:ext cx="1224134" cy="2240136"/>
          </a:xfrm>
          <a:prstGeom prst="rect">
            <a:avLst/>
          </a:prstGeom>
          <a:noFill/>
          <a:ln w="25400" cap="flat" cmpd="sng" algn="ctr">
            <a:solidFill>
              <a:srgbClr val="EB494B"/>
            </a:solidFill>
            <a:prstDash val="solid"/>
            <a:headEnd/>
            <a:tailEnd/>
          </a:ln>
          <a:effectLst/>
          <a:scene3d>
            <a:camera prst="orthographicFront">
              <a:rot lat="0" lon="0" rev="0"/>
            </a:camera>
            <a:lightRig rig="brightRoom" dir="t">
              <a:rot lat="0" lon="0" rev="600000"/>
            </a:lightRig>
          </a:scene3d>
          <a:sp3d prstMaterial="metal"/>
        </p:spPr>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b="0" i="0" u="none" strike="noStrike" kern="1200" cap="none" spc="0" normalizeH="0" baseline="0" noProof="0" dirty="0">
              <a:ln>
                <a:noFill/>
              </a:ln>
              <a:solidFill>
                <a:schemeClr val="tx2">
                  <a:lumMod val="75000"/>
                </a:schemeClr>
              </a:solidFill>
              <a:effectLst/>
              <a:uLnTx/>
              <a:uFillTx/>
              <a:latin typeface="Playfair Display"/>
            </a:endParaRPr>
          </a:p>
        </p:txBody>
      </p:sp>
      <p:grpSp>
        <p:nvGrpSpPr>
          <p:cNvPr id="36" name="Group 56">
            <a:extLst>
              <a:ext uri="{FF2B5EF4-FFF2-40B4-BE49-F238E27FC236}">
                <a16:creationId xmlns:a16="http://schemas.microsoft.com/office/drawing/2014/main" id="{F0CCBBD5-2533-4030-8032-9AA7AC2DC2D1}"/>
              </a:ext>
            </a:extLst>
          </p:cNvPr>
          <p:cNvGrpSpPr/>
          <p:nvPr/>
        </p:nvGrpSpPr>
        <p:grpSpPr>
          <a:xfrm>
            <a:off x="8436832" y="3223757"/>
            <a:ext cx="648000" cy="648000"/>
            <a:chOff x="6012160" y="1851704"/>
            <a:chExt cx="648000" cy="648000"/>
          </a:xfrm>
        </p:grpSpPr>
        <p:sp>
          <p:nvSpPr>
            <p:cNvPr id="37" name="AutoShape 92">
              <a:extLst>
                <a:ext uri="{FF2B5EF4-FFF2-40B4-BE49-F238E27FC236}">
                  <a16:creationId xmlns:a16="http://schemas.microsoft.com/office/drawing/2014/main" id="{7701D138-9B12-4AF6-A44C-C196D6531414}"/>
                </a:ext>
              </a:extLst>
            </p:cNvPr>
            <p:cNvSpPr>
              <a:spLocks noChangeAspect="1" noChangeArrowheads="1"/>
            </p:cNvSpPr>
            <p:nvPr/>
          </p:nvSpPr>
          <p:spPr bwMode="auto">
            <a:xfrm rot="16200000" flipH="1">
              <a:off x="6012160" y="1851704"/>
              <a:ext cx="648000" cy="648000"/>
            </a:xfrm>
            <a:prstGeom prst="ellipse">
              <a:avLst/>
            </a:prstGeom>
            <a:solidFill>
              <a:sysClr val="window" lastClr="FFFFFF"/>
            </a:solidFill>
            <a:ln w="25400" cap="flat" cmpd="sng" algn="ctr">
              <a:solidFill>
                <a:srgbClr val="EB494B"/>
              </a:solidFill>
              <a:prstDash val="solid"/>
              <a:headEnd/>
              <a:tailEnd/>
            </a:ln>
            <a:effectLst/>
            <a:scene3d>
              <a:camera prst="orthographicFront">
                <a:rot lat="0" lon="0" rev="0"/>
              </a:camera>
              <a:lightRig rig="contrasting" dir="t">
                <a:rot lat="0" lon="0" rev="1500000"/>
              </a:lightRig>
            </a:scene3d>
            <a:sp3d prstMaterial="metal">
              <a:bevelT w="0" h="0"/>
            </a:sp3d>
          </p:spPr>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b="0" i="0" u="none" strike="noStrike" kern="1200" cap="none" spc="0" normalizeH="0" baseline="0" noProof="0" dirty="0">
                <a:ln>
                  <a:noFill/>
                </a:ln>
                <a:solidFill>
                  <a:schemeClr val="tx2">
                    <a:lumMod val="75000"/>
                  </a:schemeClr>
                </a:solidFill>
                <a:effectLst/>
                <a:uLnTx/>
                <a:uFillTx/>
                <a:latin typeface="Playfair Display"/>
              </a:endParaRPr>
            </a:p>
          </p:txBody>
        </p:sp>
        <p:sp>
          <p:nvSpPr>
            <p:cNvPr id="38" name="AutoShape 92">
              <a:extLst>
                <a:ext uri="{FF2B5EF4-FFF2-40B4-BE49-F238E27FC236}">
                  <a16:creationId xmlns:a16="http://schemas.microsoft.com/office/drawing/2014/main" id="{68D6993B-1F5A-41AC-96A0-A2D975708BCA}"/>
                </a:ext>
              </a:extLst>
            </p:cNvPr>
            <p:cNvSpPr>
              <a:spLocks noChangeAspect="1" noChangeArrowheads="1"/>
            </p:cNvSpPr>
            <p:nvPr/>
          </p:nvSpPr>
          <p:spPr bwMode="auto">
            <a:xfrm rot="16200000" flipH="1">
              <a:off x="6065412" y="1906452"/>
              <a:ext cx="540000" cy="540000"/>
            </a:xfrm>
            <a:prstGeom prst="ellipse">
              <a:avLst/>
            </a:prstGeom>
            <a:solidFill>
              <a:srgbClr val="C00000"/>
            </a:solidFill>
            <a:ln w="9525" cap="flat" cmpd="sng" algn="ctr">
              <a:noFill/>
              <a:prstDash val="solid"/>
              <a:headEnd/>
              <a:tailEnd/>
            </a:ln>
            <a:effectLst/>
            <a:scene3d>
              <a:camera prst="orthographicFront">
                <a:rot lat="0" lon="0" rev="0"/>
              </a:camera>
              <a:lightRig rig="contrasting" dir="t">
                <a:rot lat="0" lon="0" rev="1500000"/>
              </a:lightRig>
            </a:scene3d>
            <a:sp3d prstMaterial="metal">
              <a:bevelT w="0" h="0"/>
            </a:sp3d>
          </p:spPr>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b="0" i="0" u="none" strike="noStrike" kern="1200" cap="none" spc="0" normalizeH="0" baseline="0" noProof="0" dirty="0">
                <a:ln>
                  <a:noFill/>
                </a:ln>
                <a:solidFill>
                  <a:schemeClr val="tx2">
                    <a:lumMod val="75000"/>
                  </a:schemeClr>
                </a:solidFill>
                <a:effectLst/>
                <a:uLnTx/>
                <a:uFillTx/>
                <a:latin typeface="Playfair Display"/>
              </a:endParaRPr>
            </a:p>
          </p:txBody>
        </p:sp>
        <p:sp>
          <p:nvSpPr>
            <p:cNvPr id="39" name="직사각형 69">
              <a:extLst>
                <a:ext uri="{FF2B5EF4-FFF2-40B4-BE49-F238E27FC236}">
                  <a16:creationId xmlns:a16="http://schemas.microsoft.com/office/drawing/2014/main" id="{37B8CE87-7AB0-4E7D-AC46-9BD7027CC38A}"/>
                </a:ext>
              </a:extLst>
            </p:cNvPr>
            <p:cNvSpPr/>
            <p:nvPr/>
          </p:nvSpPr>
          <p:spPr>
            <a:xfrm>
              <a:off x="6126060" y="1991038"/>
              <a:ext cx="418704" cy="369332"/>
            </a:xfrm>
            <a:prstGeom prst="rect">
              <a:avLst/>
            </a:prstGeom>
          </p:spPr>
          <p:txBody>
            <a:bodyPr wrap="none" anchor="ctr">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b="1" i="0" u="none" strike="noStrike" kern="1200" cap="none" spc="0" normalizeH="0" baseline="0" noProof="0" dirty="0">
                  <a:ln>
                    <a:noFill/>
                  </a:ln>
                  <a:solidFill>
                    <a:schemeClr val="bg1"/>
                  </a:solidFill>
                  <a:effectLst/>
                  <a:uLnTx/>
                  <a:uFillTx/>
                  <a:latin typeface="Playfair Display"/>
                  <a:cs typeface="Arial" pitchFamily="34" charset="0"/>
                </a:rPr>
                <a:t>03</a:t>
              </a:r>
              <a:endParaRPr kumimoji="0" lang="ko-KR" altLang="en-US" b="0" i="0" u="none" strike="noStrike" kern="1200" cap="none" spc="0" normalizeH="0" baseline="0" noProof="0" dirty="0">
                <a:ln>
                  <a:noFill/>
                </a:ln>
                <a:solidFill>
                  <a:schemeClr val="bg1"/>
                </a:solidFill>
                <a:effectLst/>
                <a:uLnTx/>
                <a:uFillTx/>
                <a:latin typeface="Playfair Display"/>
              </a:endParaRPr>
            </a:p>
          </p:txBody>
        </p:sp>
      </p:grpSp>
      <p:sp>
        <p:nvSpPr>
          <p:cNvPr id="40" name="Prostokąt 39">
            <a:extLst>
              <a:ext uri="{FF2B5EF4-FFF2-40B4-BE49-F238E27FC236}">
                <a16:creationId xmlns:a16="http://schemas.microsoft.com/office/drawing/2014/main" id="{4AF3339E-7DBE-4FD9-8B30-A6E0A2670912}"/>
              </a:ext>
            </a:extLst>
          </p:cNvPr>
          <p:cNvSpPr/>
          <p:nvPr/>
        </p:nvSpPr>
        <p:spPr>
          <a:xfrm>
            <a:off x="2880000" y="2350469"/>
            <a:ext cx="1992853" cy="36933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l-PL" b="1" i="0" u="none" strike="noStrike" kern="0" cap="none" spc="0" normalizeH="0" baseline="0" noProof="0" dirty="0">
                <a:ln>
                  <a:noFill/>
                </a:ln>
                <a:solidFill>
                  <a:schemeClr val="tx2">
                    <a:lumMod val="75000"/>
                  </a:schemeClr>
                </a:solidFill>
                <a:effectLst/>
                <a:uLnTx/>
                <a:uFillTx/>
                <a:latin typeface="Playfair Display"/>
              </a:rPr>
              <a:t>Kryteria ustawowe</a:t>
            </a:r>
          </a:p>
        </p:txBody>
      </p:sp>
      <p:sp>
        <p:nvSpPr>
          <p:cNvPr id="41" name="Prostokąt 40">
            <a:extLst>
              <a:ext uri="{FF2B5EF4-FFF2-40B4-BE49-F238E27FC236}">
                <a16:creationId xmlns:a16="http://schemas.microsoft.com/office/drawing/2014/main" id="{4245DC52-41C4-4FB5-9C3B-11D65ACFF636}"/>
              </a:ext>
            </a:extLst>
          </p:cNvPr>
          <p:cNvSpPr/>
          <p:nvPr/>
        </p:nvSpPr>
        <p:spPr>
          <a:xfrm>
            <a:off x="5760000" y="2339400"/>
            <a:ext cx="2191626" cy="36933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l-PL" b="1" i="0" u="none" strike="noStrike" kern="0" cap="none" spc="0" normalizeH="0" baseline="0" noProof="0" dirty="0">
                <a:ln>
                  <a:noFill/>
                </a:ln>
                <a:solidFill>
                  <a:schemeClr val="tx2">
                    <a:lumMod val="75000"/>
                  </a:schemeClr>
                </a:solidFill>
                <a:effectLst/>
                <a:uLnTx/>
                <a:uFillTx/>
                <a:latin typeface="Playfair Display"/>
              </a:rPr>
              <a:t>Kryteria szczegółowe</a:t>
            </a:r>
          </a:p>
        </p:txBody>
      </p:sp>
      <p:sp>
        <p:nvSpPr>
          <p:cNvPr id="42" name="Prostokąt 41">
            <a:extLst>
              <a:ext uri="{FF2B5EF4-FFF2-40B4-BE49-F238E27FC236}">
                <a16:creationId xmlns:a16="http://schemas.microsoft.com/office/drawing/2014/main" id="{6D5395F4-FDBA-4D41-92A3-7EDBEBEB98E6}"/>
              </a:ext>
            </a:extLst>
          </p:cNvPr>
          <p:cNvSpPr/>
          <p:nvPr/>
        </p:nvSpPr>
        <p:spPr>
          <a:xfrm>
            <a:off x="8856000" y="2339400"/>
            <a:ext cx="2074607" cy="36933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l-PL" b="1" i="0" u="none" strike="noStrike" kern="0" cap="none" spc="0" normalizeH="0" baseline="0" noProof="0" dirty="0">
                <a:ln>
                  <a:noFill/>
                </a:ln>
                <a:solidFill>
                  <a:schemeClr val="tx2">
                    <a:lumMod val="75000"/>
                  </a:schemeClr>
                </a:solidFill>
                <a:effectLst/>
                <a:uLnTx/>
                <a:uFillTx/>
                <a:latin typeface="Playfair Display"/>
              </a:rPr>
              <a:t>Kryteria premiujące</a:t>
            </a:r>
          </a:p>
        </p:txBody>
      </p:sp>
      <p:sp>
        <p:nvSpPr>
          <p:cNvPr id="43" name="Prostokąt 42">
            <a:extLst>
              <a:ext uri="{FF2B5EF4-FFF2-40B4-BE49-F238E27FC236}">
                <a16:creationId xmlns:a16="http://schemas.microsoft.com/office/drawing/2014/main" id="{401D9F5C-DFBE-4EA9-B569-93DB6A4FFA52}"/>
              </a:ext>
            </a:extLst>
          </p:cNvPr>
          <p:cNvSpPr/>
          <p:nvPr/>
        </p:nvSpPr>
        <p:spPr>
          <a:xfrm>
            <a:off x="2785441" y="3204000"/>
            <a:ext cx="2236510"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l-PL" b="1" i="0" u="none" strike="noStrike" kern="0" cap="none" spc="0" normalizeH="0" baseline="0" noProof="0" dirty="0">
                <a:ln>
                  <a:noFill/>
                </a:ln>
                <a:solidFill>
                  <a:schemeClr val="tx2">
                    <a:lumMod val="75000"/>
                  </a:schemeClr>
                </a:solidFill>
                <a:effectLst/>
                <a:uLnTx/>
                <a:uFillTx/>
                <a:latin typeface="Playfair Display"/>
              </a:rPr>
              <a:t>max. </a:t>
            </a:r>
            <a:br>
              <a:rPr kumimoji="0" lang="pl-PL" b="1" i="0" u="none" strike="noStrike" kern="0" cap="none" spc="0" normalizeH="0" baseline="0" noProof="0" dirty="0">
                <a:ln>
                  <a:noFill/>
                </a:ln>
                <a:solidFill>
                  <a:schemeClr val="tx2">
                    <a:lumMod val="75000"/>
                  </a:schemeClr>
                </a:solidFill>
                <a:effectLst/>
                <a:uLnTx/>
                <a:uFillTx/>
                <a:latin typeface="Playfair Display"/>
              </a:rPr>
            </a:br>
            <a:r>
              <a:rPr kumimoji="0" lang="pl-PL" b="1" i="0" u="none" strike="noStrike" kern="0" cap="none" spc="0" normalizeH="0" baseline="0" noProof="0" dirty="0">
                <a:ln>
                  <a:noFill/>
                </a:ln>
                <a:solidFill>
                  <a:schemeClr val="tx2">
                    <a:lumMod val="75000"/>
                  </a:schemeClr>
                </a:solidFill>
                <a:effectLst/>
                <a:uLnTx/>
                <a:uFillTx/>
                <a:latin typeface="Playfair Display"/>
              </a:rPr>
              <a:t>60 punktów </a:t>
            </a:r>
            <a:endParaRPr kumimoji="0" lang="pl-PL" b="0" i="0" u="none" strike="noStrike" kern="0" cap="none" spc="0" normalizeH="0" baseline="0" noProof="0" dirty="0">
              <a:ln>
                <a:noFill/>
              </a:ln>
              <a:solidFill>
                <a:schemeClr val="tx2">
                  <a:lumMod val="75000"/>
                </a:schemeClr>
              </a:solidFill>
              <a:effectLst/>
              <a:uLnTx/>
              <a:uFillTx/>
              <a:latin typeface="Playfair Display"/>
            </a:endParaRPr>
          </a:p>
        </p:txBody>
      </p:sp>
      <p:sp>
        <p:nvSpPr>
          <p:cNvPr id="44" name="Prostokąt 43">
            <a:extLst>
              <a:ext uri="{FF2B5EF4-FFF2-40B4-BE49-F238E27FC236}">
                <a16:creationId xmlns:a16="http://schemas.microsoft.com/office/drawing/2014/main" id="{88D4289E-B0DA-4CAC-A70D-E027DC927E2A}"/>
              </a:ext>
            </a:extLst>
          </p:cNvPr>
          <p:cNvSpPr/>
          <p:nvPr/>
        </p:nvSpPr>
        <p:spPr>
          <a:xfrm>
            <a:off x="5516010" y="3096000"/>
            <a:ext cx="2828449" cy="92333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l-PL" b="1" i="0" u="none" strike="noStrike" kern="0" cap="none" spc="0" normalizeH="0" baseline="0" noProof="0" dirty="0">
                <a:ln>
                  <a:noFill/>
                </a:ln>
                <a:solidFill>
                  <a:schemeClr val="tx2">
                    <a:lumMod val="75000"/>
                  </a:schemeClr>
                </a:solidFill>
                <a:effectLst/>
                <a:uLnTx/>
                <a:uFillTx/>
                <a:latin typeface="Playfair Display"/>
              </a:rPr>
              <a:t>oceniane są </a:t>
            </a:r>
            <a:br>
              <a:rPr kumimoji="0" lang="pl-PL" b="1" i="0" u="none" strike="noStrike" kern="0" cap="none" spc="0" normalizeH="0" baseline="0" noProof="0" dirty="0">
                <a:ln>
                  <a:noFill/>
                </a:ln>
                <a:solidFill>
                  <a:schemeClr val="tx2">
                    <a:lumMod val="75000"/>
                  </a:schemeClr>
                </a:solidFill>
                <a:effectLst/>
                <a:uLnTx/>
                <a:uFillTx/>
                <a:latin typeface="Playfair Display"/>
              </a:rPr>
            </a:br>
            <a:r>
              <a:rPr kumimoji="0" lang="pl-PL" b="1" i="0" u="none" strike="noStrike" kern="0" cap="none" spc="0" normalizeH="0" baseline="0" noProof="0" dirty="0">
                <a:ln>
                  <a:noFill/>
                </a:ln>
                <a:solidFill>
                  <a:schemeClr val="tx2">
                    <a:lumMod val="75000"/>
                  </a:schemeClr>
                </a:solidFill>
                <a:effectLst/>
                <a:uLnTx/>
                <a:uFillTx/>
                <a:latin typeface="Playfair Display"/>
              </a:rPr>
              <a:t>na zasadzie </a:t>
            </a:r>
            <a:br>
              <a:rPr kumimoji="0" lang="pl-PL" b="1" i="0" u="none" strike="noStrike" kern="0" cap="none" spc="0" normalizeH="0" baseline="0" noProof="0" dirty="0">
                <a:ln>
                  <a:noFill/>
                </a:ln>
                <a:solidFill>
                  <a:schemeClr val="tx2">
                    <a:lumMod val="75000"/>
                  </a:schemeClr>
                </a:solidFill>
                <a:effectLst/>
                <a:uLnTx/>
                <a:uFillTx/>
                <a:latin typeface="Playfair Display"/>
              </a:rPr>
            </a:br>
            <a:r>
              <a:rPr kumimoji="0" lang="pl-PL" b="1" i="0" u="none" strike="noStrike" kern="0" cap="none" spc="0" normalizeH="0" baseline="0" noProof="0" dirty="0">
                <a:ln>
                  <a:noFill/>
                </a:ln>
                <a:solidFill>
                  <a:schemeClr val="tx2">
                    <a:lumMod val="75000"/>
                  </a:schemeClr>
                </a:solidFill>
                <a:effectLst/>
                <a:uLnTx/>
                <a:uFillTx/>
                <a:latin typeface="Playfair Display"/>
              </a:rPr>
              <a:t>spełnia/nie spełnia</a:t>
            </a:r>
          </a:p>
        </p:txBody>
      </p:sp>
      <p:sp>
        <p:nvSpPr>
          <p:cNvPr id="45" name="Prostokąt 44">
            <a:extLst>
              <a:ext uri="{FF2B5EF4-FFF2-40B4-BE49-F238E27FC236}">
                <a16:creationId xmlns:a16="http://schemas.microsoft.com/office/drawing/2014/main" id="{1D97FD07-6B0A-4CC2-A1BC-590CA0E95C55}"/>
              </a:ext>
            </a:extLst>
          </p:cNvPr>
          <p:cNvSpPr/>
          <p:nvPr/>
        </p:nvSpPr>
        <p:spPr>
          <a:xfrm>
            <a:off x="8872745" y="3204000"/>
            <a:ext cx="2236510"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l-PL" b="1" i="0" u="none" strike="noStrike" kern="0" cap="none" spc="0" normalizeH="0" baseline="0" noProof="0" dirty="0">
                <a:ln>
                  <a:noFill/>
                </a:ln>
                <a:solidFill>
                  <a:schemeClr val="tx2">
                    <a:lumMod val="75000"/>
                  </a:schemeClr>
                </a:solidFill>
                <a:effectLst/>
                <a:uLnTx/>
                <a:uFillTx/>
                <a:latin typeface="Playfair Display"/>
              </a:rPr>
              <a:t>max. </a:t>
            </a:r>
            <a:br>
              <a:rPr kumimoji="0" lang="pl-PL" b="1" i="0" u="none" strike="noStrike" kern="0" cap="none" spc="0" normalizeH="0" baseline="0" noProof="0" dirty="0">
                <a:ln>
                  <a:noFill/>
                </a:ln>
                <a:solidFill>
                  <a:schemeClr val="tx2">
                    <a:lumMod val="75000"/>
                  </a:schemeClr>
                </a:solidFill>
                <a:effectLst/>
                <a:uLnTx/>
                <a:uFillTx/>
                <a:latin typeface="Playfair Display"/>
              </a:rPr>
            </a:br>
            <a:r>
              <a:rPr kumimoji="0" lang="pl-PL" b="1" i="0" u="none" strike="noStrike" kern="0" cap="none" spc="0" normalizeH="0" baseline="0" noProof="0" dirty="0">
                <a:ln>
                  <a:noFill/>
                </a:ln>
                <a:solidFill>
                  <a:schemeClr val="tx2">
                    <a:lumMod val="75000"/>
                  </a:schemeClr>
                </a:solidFill>
                <a:effectLst/>
                <a:uLnTx/>
                <a:uFillTx/>
                <a:latin typeface="Playfair Display"/>
              </a:rPr>
              <a:t>17 punktów </a:t>
            </a:r>
            <a:endParaRPr kumimoji="0" lang="pl-PL" b="0" i="0" u="none" strike="noStrike" kern="0" cap="none" spc="0" normalizeH="0" baseline="0" noProof="0" dirty="0">
              <a:ln>
                <a:noFill/>
              </a:ln>
              <a:solidFill>
                <a:schemeClr val="tx2">
                  <a:lumMod val="75000"/>
                </a:schemeClr>
              </a:solidFill>
              <a:effectLst/>
              <a:uLnTx/>
              <a:uFillTx/>
              <a:latin typeface="Playfair Display"/>
            </a:endParaRPr>
          </a:p>
        </p:txBody>
      </p:sp>
    </p:spTree>
    <p:extLst>
      <p:ext uri="{BB962C8B-B14F-4D97-AF65-F5344CB8AC3E}">
        <p14:creationId xmlns:p14="http://schemas.microsoft.com/office/powerpoint/2010/main" val="4901597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675428" y="603706"/>
            <a:ext cx="10466006" cy="523220"/>
          </a:xfrm>
          <a:prstGeom prst="rect">
            <a:avLst/>
          </a:prstGeom>
          <a:noFill/>
        </p:spPr>
        <p:txBody>
          <a:bodyPr wrap="square" rtlCol="0">
            <a:spAutoFit/>
          </a:bodyPr>
          <a:lstStyle/>
          <a:p>
            <a:pPr lvl="0">
              <a:defRPr/>
            </a:pPr>
            <a:r>
              <a:rPr lang="pl-PL" sz="2800" b="1" dirty="0">
                <a:solidFill>
                  <a:srgbClr val="7F7F7F">
                    <a:lumMod val="75000"/>
                  </a:srgbClr>
                </a:solidFill>
                <a:latin typeface="Playfair Display"/>
                <a:ea typeface="Segoe UI Black" panose="020B0A02040204020203" pitchFamily="34" charset="0"/>
              </a:rPr>
              <a:t>OCENA MERYTORYCZNA – KRYTERIA USTAWOWE</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65273" y="4070809"/>
            <a:ext cx="689762" cy="80409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21" name="TextBox 12">
            <a:extLst>
              <a:ext uri="{FF2B5EF4-FFF2-40B4-BE49-F238E27FC236}">
                <a16:creationId xmlns:a16="http://schemas.microsoft.com/office/drawing/2014/main" id="{16C343D0-AC3A-4933-810D-68F927354097}"/>
              </a:ext>
            </a:extLst>
          </p:cNvPr>
          <p:cNvSpPr txBox="1"/>
          <p:nvPr/>
        </p:nvSpPr>
        <p:spPr>
          <a:xfrm>
            <a:off x="11664090" y="6480064"/>
            <a:ext cx="27743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400" b="1" dirty="0">
                <a:solidFill>
                  <a:srgbClr val="7F7F7F">
                    <a:lumMod val="50000"/>
                  </a:srgbClr>
                </a:solidFill>
                <a:latin typeface="Playfair Display"/>
                <a:cs typeface="Calibri"/>
              </a:rPr>
              <a:t>2</a:t>
            </a:r>
            <a:endParaRPr kumimoji="0" lang="en-US" sz="1400" b="1" i="0" u="none" strike="noStrike" kern="1200" cap="none" spc="0" normalizeH="0" baseline="0" noProof="0" dirty="0">
              <a:ln>
                <a:noFill/>
              </a:ln>
              <a:solidFill>
                <a:srgbClr val="7F7F7F">
                  <a:lumMod val="50000"/>
                </a:srgbClr>
              </a:solidFill>
              <a:effectLst/>
              <a:uLnTx/>
              <a:uFillTx/>
              <a:latin typeface="Playfair Display"/>
              <a:cs typeface="Calibri"/>
            </a:endParaRPr>
          </a:p>
        </p:txBody>
      </p:sp>
      <p:sp>
        <p:nvSpPr>
          <p:cNvPr id="31" name="Prostokąt 30">
            <a:extLst>
              <a:ext uri="{FF2B5EF4-FFF2-40B4-BE49-F238E27FC236}">
                <a16:creationId xmlns:a16="http://schemas.microsoft.com/office/drawing/2014/main" id="{3C237C24-DF47-45F9-83BE-F5F41989DD5D}"/>
              </a:ext>
            </a:extLst>
          </p:cNvPr>
          <p:cNvSpPr/>
          <p:nvPr/>
        </p:nvSpPr>
        <p:spPr>
          <a:xfrm>
            <a:off x="1771200" y="1786132"/>
            <a:ext cx="5938658" cy="599706"/>
          </a:xfrm>
          <a:prstGeom prst="rect">
            <a:avLst/>
          </a:prstGeom>
          <a:solidFill>
            <a:srgbClr val="C00000"/>
          </a:solidFill>
          <a:ln w="12700" cap="flat" cmpd="sng" algn="ctr">
            <a:noFill/>
            <a:prstDash val="solid"/>
          </a:ln>
          <a:effectLst/>
        </p:spPr>
        <p:txBody>
          <a:bodyPr rtlCol="0" anchor="ctr"/>
          <a:lstStyle/>
          <a:p>
            <a:pPr marL="0" marR="0" lvl="0" indent="0" algn="ctr" defTabSz="1219170" rtl="0" eaLnBrk="1" fontAlgn="auto" latinLnBrk="1" hangingPunct="1">
              <a:lnSpc>
                <a:spcPct val="100000"/>
              </a:lnSpc>
              <a:spcBef>
                <a:spcPts val="0"/>
              </a:spcBef>
              <a:spcAft>
                <a:spcPts val="0"/>
              </a:spcAft>
              <a:buClrTx/>
              <a:buSzTx/>
              <a:buFontTx/>
              <a:buNone/>
              <a:tabLst/>
              <a:defRPr/>
            </a:pPr>
            <a:endParaRPr kumimoji="0" lang="pl-PL" sz="2400" b="0" i="0" u="none" strike="noStrike" kern="0" cap="none" spc="0" normalizeH="0" baseline="0" noProof="0">
              <a:ln>
                <a:noFill/>
              </a:ln>
              <a:solidFill>
                <a:prstClr val="white"/>
              </a:solidFill>
              <a:effectLst/>
              <a:uLnTx/>
              <a:uFillTx/>
              <a:latin typeface="Playfair Display"/>
              <a:cs typeface="+mn-cs"/>
            </a:endParaRPr>
          </a:p>
        </p:txBody>
      </p:sp>
      <p:sp>
        <p:nvSpPr>
          <p:cNvPr id="32" name="TextBox 4">
            <a:extLst>
              <a:ext uri="{FF2B5EF4-FFF2-40B4-BE49-F238E27FC236}">
                <a16:creationId xmlns:a16="http://schemas.microsoft.com/office/drawing/2014/main" id="{AAF3A741-2EA3-41ED-8355-8E91521D650B}"/>
              </a:ext>
            </a:extLst>
          </p:cNvPr>
          <p:cNvSpPr txBox="1"/>
          <p:nvPr/>
        </p:nvSpPr>
        <p:spPr>
          <a:xfrm>
            <a:off x="1800000" y="1840960"/>
            <a:ext cx="5938657" cy="461665"/>
          </a:xfrm>
          <a:prstGeom prst="rect">
            <a:avLst/>
          </a:prstGeom>
          <a:noFill/>
        </p:spPr>
        <p:txBody>
          <a:bodyPr wrap="square" rtlCol="0" anchor="ctr">
            <a:spAutoFit/>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lang="pl-PL" altLang="ko-KR" sz="2400" b="1" dirty="0">
                <a:solidFill>
                  <a:prstClr val="white"/>
                </a:solidFill>
                <a:latin typeface="Playfair Display"/>
                <a:cs typeface="Arial" pitchFamily="34" charset="0"/>
              </a:rPr>
              <a:t>WARTOŚĆ NAUKOWA PROJEKTU</a:t>
            </a:r>
            <a:endParaRPr kumimoji="0" lang="en-US" altLang="ko-KR" sz="2400" b="1" i="0" u="none" strike="noStrike" kern="1200" cap="none" spc="0" normalizeH="0" baseline="0" noProof="0" dirty="0">
              <a:ln>
                <a:noFill/>
              </a:ln>
              <a:solidFill>
                <a:prstClr val="white"/>
              </a:solidFill>
              <a:effectLst/>
              <a:uLnTx/>
              <a:uFillTx/>
              <a:latin typeface="Playfair Display"/>
              <a:cs typeface="Arial" pitchFamily="34" charset="0"/>
            </a:endParaRPr>
          </a:p>
        </p:txBody>
      </p:sp>
      <p:sp>
        <p:nvSpPr>
          <p:cNvPr id="2" name="Prostokąt 1">
            <a:extLst>
              <a:ext uri="{FF2B5EF4-FFF2-40B4-BE49-F238E27FC236}">
                <a16:creationId xmlns:a16="http://schemas.microsoft.com/office/drawing/2014/main" id="{FFC352D0-AD92-4468-B3E6-BC83FF931E9C}"/>
              </a:ext>
            </a:extLst>
          </p:cNvPr>
          <p:cNvSpPr/>
          <p:nvPr/>
        </p:nvSpPr>
        <p:spPr>
          <a:xfrm>
            <a:off x="2519999" y="2736273"/>
            <a:ext cx="8797045" cy="2276008"/>
          </a:xfrm>
          <a:prstGeom prst="rect">
            <a:avLst/>
          </a:prstGeom>
        </p:spPr>
        <p:txBody>
          <a:bodyPr wrap="square">
            <a:spAutoFit/>
          </a:bodyPr>
          <a:lstStyle/>
          <a:p>
            <a:pPr lvl="0">
              <a:lnSpc>
                <a:spcPct val="150000"/>
              </a:lnSpc>
              <a:spcBef>
                <a:spcPts val="1000"/>
              </a:spcBef>
              <a:buClr>
                <a:srgbClr val="C00000"/>
              </a:buClr>
              <a:defRPr/>
            </a:pPr>
            <a:r>
              <a:rPr lang="pl-PL" sz="2000" dirty="0">
                <a:solidFill>
                  <a:srgbClr val="7F7F7F"/>
                </a:solidFill>
                <a:latin typeface="Playfair Display"/>
              </a:rPr>
              <a:t>W ramach kryterium oceniane jest, czy:</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poprawnie zidentyfikowano problem badawczy;</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jednoznacznie określono cel badania i podano właściwe jego uzasadnienie;</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poprawnie dobrano metody i narzędzia badawcze.</a:t>
            </a:r>
          </a:p>
        </p:txBody>
      </p:sp>
    </p:spTree>
    <p:extLst>
      <p:ext uri="{BB962C8B-B14F-4D97-AF65-F5344CB8AC3E}">
        <p14:creationId xmlns:p14="http://schemas.microsoft.com/office/powerpoint/2010/main" val="40325566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675428" y="603706"/>
            <a:ext cx="10466006" cy="523220"/>
          </a:xfrm>
          <a:prstGeom prst="rect">
            <a:avLst/>
          </a:prstGeom>
          <a:noFill/>
        </p:spPr>
        <p:txBody>
          <a:bodyPr wrap="square" rtlCol="0">
            <a:spAutoFit/>
          </a:bodyPr>
          <a:lstStyle/>
          <a:p>
            <a:pPr lvl="0">
              <a:defRPr/>
            </a:pPr>
            <a:r>
              <a:rPr lang="pl-PL" sz="2800" b="1" dirty="0">
                <a:solidFill>
                  <a:srgbClr val="7F7F7F">
                    <a:lumMod val="75000"/>
                  </a:srgbClr>
                </a:solidFill>
                <a:latin typeface="Playfair Display"/>
                <a:ea typeface="Segoe UI Black" panose="020B0A02040204020203" pitchFamily="34" charset="0"/>
              </a:rPr>
              <a:t>OCENA MERYTORYCZNA – KRYTERIA USTAWOWE</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65273" y="4070809"/>
            <a:ext cx="689762" cy="80409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21" name="TextBox 12">
            <a:extLst>
              <a:ext uri="{FF2B5EF4-FFF2-40B4-BE49-F238E27FC236}">
                <a16:creationId xmlns:a16="http://schemas.microsoft.com/office/drawing/2014/main" id="{16C343D0-AC3A-4933-810D-68F927354097}"/>
              </a:ext>
            </a:extLst>
          </p:cNvPr>
          <p:cNvSpPr txBox="1"/>
          <p:nvPr/>
        </p:nvSpPr>
        <p:spPr>
          <a:xfrm>
            <a:off x="11664090" y="6480064"/>
            <a:ext cx="27743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400" b="1" dirty="0">
                <a:solidFill>
                  <a:srgbClr val="7F7F7F">
                    <a:lumMod val="50000"/>
                  </a:srgbClr>
                </a:solidFill>
                <a:latin typeface="Playfair Display"/>
                <a:cs typeface="Calibri"/>
              </a:rPr>
              <a:t>2</a:t>
            </a:r>
            <a:endParaRPr kumimoji="0" lang="en-US" sz="1400" b="1" i="0" u="none" strike="noStrike" kern="1200" cap="none" spc="0" normalizeH="0" baseline="0" noProof="0" dirty="0">
              <a:ln>
                <a:noFill/>
              </a:ln>
              <a:solidFill>
                <a:srgbClr val="7F7F7F">
                  <a:lumMod val="50000"/>
                </a:srgbClr>
              </a:solidFill>
              <a:effectLst/>
              <a:uLnTx/>
              <a:uFillTx/>
              <a:latin typeface="Playfair Display"/>
              <a:cs typeface="Calibri"/>
            </a:endParaRPr>
          </a:p>
        </p:txBody>
      </p:sp>
      <p:sp>
        <p:nvSpPr>
          <p:cNvPr id="31" name="Prostokąt 30">
            <a:extLst>
              <a:ext uri="{FF2B5EF4-FFF2-40B4-BE49-F238E27FC236}">
                <a16:creationId xmlns:a16="http://schemas.microsoft.com/office/drawing/2014/main" id="{3C237C24-DF47-45F9-83BE-F5F41989DD5D}"/>
              </a:ext>
            </a:extLst>
          </p:cNvPr>
          <p:cNvSpPr/>
          <p:nvPr/>
        </p:nvSpPr>
        <p:spPr>
          <a:xfrm>
            <a:off x="1800000" y="1786132"/>
            <a:ext cx="5938658" cy="599706"/>
          </a:xfrm>
          <a:prstGeom prst="rect">
            <a:avLst/>
          </a:prstGeom>
          <a:solidFill>
            <a:srgbClr val="C00000"/>
          </a:solidFill>
          <a:ln w="12700" cap="flat" cmpd="sng" algn="ctr">
            <a:noFill/>
            <a:prstDash val="solid"/>
          </a:ln>
          <a:effectLst/>
        </p:spPr>
        <p:txBody>
          <a:bodyPr rtlCol="0" anchor="ctr"/>
          <a:lstStyle/>
          <a:p>
            <a:pPr marL="0" marR="0" lvl="0" indent="0" algn="ctr" defTabSz="1219170" rtl="0" eaLnBrk="1" fontAlgn="auto" latinLnBrk="1" hangingPunct="1">
              <a:lnSpc>
                <a:spcPct val="100000"/>
              </a:lnSpc>
              <a:spcBef>
                <a:spcPts val="0"/>
              </a:spcBef>
              <a:spcAft>
                <a:spcPts val="0"/>
              </a:spcAft>
              <a:buClrTx/>
              <a:buSzTx/>
              <a:buFontTx/>
              <a:buNone/>
              <a:tabLst/>
              <a:defRPr/>
            </a:pPr>
            <a:endParaRPr kumimoji="0" lang="pl-PL" sz="2400" b="0" i="0" u="none" strike="noStrike" kern="0" cap="none" spc="0" normalizeH="0" baseline="0" noProof="0">
              <a:ln>
                <a:noFill/>
              </a:ln>
              <a:solidFill>
                <a:prstClr val="white"/>
              </a:solidFill>
              <a:effectLst/>
              <a:uLnTx/>
              <a:uFillTx/>
              <a:latin typeface="Playfair Display"/>
              <a:cs typeface="+mn-cs"/>
            </a:endParaRPr>
          </a:p>
        </p:txBody>
      </p:sp>
      <p:sp>
        <p:nvSpPr>
          <p:cNvPr id="32" name="TextBox 4">
            <a:extLst>
              <a:ext uri="{FF2B5EF4-FFF2-40B4-BE49-F238E27FC236}">
                <a16:creationId xmlns:a16="http://schemas.microsoft.com/office/drawing/2014/main" id="{AAF3A741-2EA3-41ED-8355-8E91521D650B}"/>
              </a:ext>
            </a:extLst>
          </p:cNvPr>
          <p:cNvSpPr txBox="1"/>
          <p:nvPr/>
        </p:nvSpPr>
        <p:spPr>
          <a:xfrm>
            <a:off x="1771200" y="1840960"/>
            <a:ext cx="5938658" cy="461665"/>
          </a:xfrm>
          <a:prstGeom prst="rect">
            <a:avLst/>
          </a:prstGeom>
          <a:noFill/>
        </p:spPr>
        <p:txBody>
          <a:bodyPr wrap="square" rtlCol="0" anchor="ctr">
            <a:spAutoFit/>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lang="pl-PL" altLang="ko-KR" sz="2400" b="1" dirty="0">
                <a:solidFill>
                  <a:prstClr val="white"/>
                </a:solidFill>
                <a:latin typeface="Playfair Display"/>
                <a:cs typeface="Arial" pitchFamily="34" charset="0"/>
              </a:rPr>
              <a:t>WARTOŚĆ NAUKOWA PROJEKTU</a:t>
            </a:r>
            <a:endParaRPr kumimoji="0" lang="en-US" altLang="ko-KR" sz="2400" b="1" i="0" u="none" strike="noStrike" kern="1200" cap="none" spc="0" normalizeH="0" baseline="0" noProof="0" dirty="0">
              <a:ln>
                <a:noFill/>
              </a:ln>
              <a:solidFill>
                <a:prstClr val="white"/>
              </a:solidFill>
              <a:effectLst/>
              <a:uLnTx/>
              <a:uFillTx/>
              <a:latin typeface="Playfair Display"/>
              <a:cs typeface="Arial" pitchFamily="34" charset="0"/>
            </a:endParaRPr>
          </a:p>
        </p:txBody>
      </p:sp>
      <p:sp>
        <p:nvSpPr>
          <p:cNvPr id="2" name="Prostokąt 1">
            <a:extLst>
              <a:ext uri="{FF2B5EF4-FFF2-40B4-BE49-F238E27FC236}">
                <a16:creationId xmlns:a16="http://schemas.microsoft.com/office/drawing/2014/main" id="{FFC352D0-AD92-4468-B3E6-BC83FF931E9C}"/>
              </a:ext>
            </a:extLst>
          </p:cNvPr>
          <p:cNvSpPr/>
          <p:nvPr/>
        </p:nvSpPr>
        <p:spPr>
          <a:xfrm>
            <a:off x="2520000" y="2736273"/>
            <a:ext cx="9421520" cy="2737673"/>
          </a:xfrm>
          <a:prstGeom prst="rect">
            <a:avLst/>
          </a:prstGeom>
        </p:spPr>
        <p:txBody>
          <a:bodyPr wrap="square">
            <a:spAutoFit/>
          </a:bodyPr>
          <a:lstStyle/>
          <a:p>
            <a:pPr lvl="0">
              <a:lnSpc>
                <a:spcPct val="150000"/>
              </a:lnSpc>
              <a:spcBef>
                <a:spcPts val="1000"/>
              </a:spcBef>
              <a:buClr>
                <a:srgbClr val="C00000"/>
              </a:buClr>
              <a:defRPr/>
            </a:pPr>
            <a:r>
              <a:rPr lang="pl-PL" sz="2000" dirty="0">
                <a:solidFill>
                  <a:srgbClr val="7F7F7F"/>
                </a:solidFill>
                <a:latin typeface="Playfair Display"/>
              </a:rPr>
              <a:t>W ramach kryterium oceniane jest, czy:</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założone w badaniu punkty końcowe są mierzalne;</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zaplanowane prace badawcze są adekwatne do osiągnięcia celu Projektu;</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efekt końcowy każdego etapu w postaci kamieni milowych został precyzyjnie określony i sparametryzowany. </a:t>
            </a:r>
          </a:p>
        </p:txBody>
      </p:sp>
    </p:spTree>
    <p:extLst>
      <p:ext uri="{BB962C8B-B14F-4D97-AF65-F5344CB8AC3E}">
        <p14:creationId xmlns:p14="http://schemas.microsoft.com/office/powerpoint/2010/main" val="23766849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675428" y="603706"/>
            <a:ext cx="10466006" cy="523220"/>
          </a:xfrm>
          <a:prstGeom prst="rect">
            <a:avLst/>
          </a:prstGeom>
          <a:noFill/>
        </p:spPr>
        <p:txBody>
          <a:bodyPr wrap="square" rtlCol="0">
            <a:spAutoFit/>
          </a:bodyPr>
          <a:lstStyle/>
          <a:p>
            <a:pPr lvl="0">
              <a:defRPr/>
            </a:pPr>
            <a:r>
              <a:rPr lang="pl-PL" sz="2800" b="1" dirty="0">
                <a:solidFill>
                  <a:srgbClr val="7F7F7F">
                    <a:lumMod val="75000"/>
                  </a:srgbClr>
                </a:solidFill>
                <a:latin typeface="Playfair Display"/>
                <a:ea typeface="Segoe UI Black" panose="020B0A02040204020203" pitchFamily="34" charset="0"/>
              </a:rPr>
              <a:t>OCENA MERYTORYCZNA – KRYTERIA USTAWOWE</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65273" y="4070809"/>
            <a:ext cx="689762" cy="80409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21" name="TextBox 12">
            <a:extLst>
              <a:ext uri="{FF2B5EF4-FFF2-40B4-BE49-F238E27FC236}">
                <a16:creationId xmlns:a16="http://schemas.microsoft.com/office/drawing/2014/main" id="{16C343D0-AC3A-4933-810D-68F927354097}"/>
              </a:ext>
            </a:extLst>
          </p:cNvPr>
          <p:cNvSpPr txBox="1"/>
          <p:nvPr/>
        </p:nvSpPr>
        <p:spPr>
          <a:xfrm>
            <a:off x="11664090" y="6480064"/>
            <a:ext cx="27743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400" b="1" dirty="0">
                <a:solidFill>
                  <a:srgbClr val="7F7F7F">
                    <a:lumMod val="50000"/>
                  </a:srgbClr>
                </a:solidFill>
                <a:latin typeface="Playfair Display"/>
                <a:cs typeface="Calibri"/>
              </a:rPr>
              <a:t>2</a:t>
            </a:r>
            <a:endParaRPr kumimoji="0" lang="en-US" sz="1400" b="1" i="0" u="none" strike="noStrike" kern="1200" cap="none" spc="0" normalizeH="0" baseline="0" noProof="0" dirty="0">
              <a:ln>
                <a:noFill/>
              </a:ln>
              <a:solidFill>
                <a:srgbClr val="7F7F7F">
                  <a:lumMod val="50000"/>
                </a:srgbClr>
              </a:solidFill>
              <a:effectLst/>
              <a:uLnTx/>
              <a:uFillTx/>
              <a:latin typeface="Playfair Display"/>
              <a:cs typeface="Calibri"/>
            </a:endParaRPr>
          </a:p>
        </p:txBody>
      </p:sp>
      <p:sp>
        <p:nvSpPr>
          <p:cNvPr id="31" name="Prostokąt 30">
            <a:extLst>
              <a:ext uri="{FF2B5EF4-FFF2-40B4-BE49-F238E27FC236}">
                <a16:creationId xmlns:a16="http://schemas.microsoft.com/office/drawing/2014/main" id="{3C237C24-DF47-45F9-83BE-F5F41989DD5D}"/>
              </a:ext>
            </a:extLst>
          </p:cNvPr>
          <p:cNvSpPr/>
          <p:nvPr/>
        </p:nvSpPr>
        <p:spPr>
          <a:xfrm>
            <a:off x="1518290" y="1786132"/>
            <a:ext cx="5938658" cy="599706"/>
          </a:xfrm>
          <a:prstGeom prst="rect">
            <a:avLst/>
          </a:prstGeom>
          <a:solidFill>
            <a:srgbClr val="C00000"/>
          </a:solidFill>
          <a:ln w="12700" cap="flat" cmpd="sng" algn="ctr">
            <a:noFill/>
            <a:prstDash val="solid"/>
          </a:ln>
          <a:effectLst/>
        </p:spPr>
        <p:txBody>
          <a:bodyPr rtlCol="0" anchor="ctr"/>
          <a:lstStyle/>
          <a:p>
            <a:pPr marL="0" marR="0" lvl="0" indent="0" algn="ctr" defTabSz="1219170" rtl="0" eaLnBrk="1" fontAlgn="auto" latinLnBrk="1" hangingPunct="1">
              <a:lnSpc>
                <a:spcPct val="100000"/>
              </a:lnSpc>
              <a:spcBef>
                <a:spcPts val="0"/>
              </a:spcBef>
              <a:spcAft>
                <a:spcPts val="0"/>
              </a:spcAft>
              <a:buClrTx/>
              <a:buSzTx/>
              <a:buFontTx/>
              <a:buNone/>
              <a:tabLst/>
              <a:defRPr/>
            </a:pPr>
            <a:endParaRPr kumimoji="0" lang="pl-PL" sz="2400" b="0" i="0" u="none" strike="noStrike" kern="0" cap="none" spc="0" normalizeH="0" baseline="0" noProof="0">
              <a:ln>
                <a:noFill/>
              </a:ln>
              <a:solidFill>
                <a:prstClr val="white"/>
              </a:solidFill>
              <a:effectLst/>
              <a:uLnTx/>
              <a:uFillTx/>
              <a:latin typeface="Playfair Display"/>
              <a:cs typeface="+mn-cs"/>
            </a:endParaRPr>
          </a:p>
        </p:txBody>
      </p:sp>
      <p:sp>
        <p:nvSpPr>
          <p:cNvPr id="32" name="TextBox 4">
            <a:extLst>
              <a:ext uri="{FF2B5EF4-FFF2-40B4-BE49-F238E27FC236}">
                <a16:creationId xmlns:a16="http://schemas.microsoft.com/office/drawing/2014/main" id="{AAF3A741-2EA3-41ED-8355-8E91521D650B}"/>
              </a:ext>
            </a:extLst>
          </p:cNvPr>
          <p:cNvSpPr txBox="1"/>
          <p:nvPr/>
        </p:nvSpPr>
        <p:spPr>
          <a:xfrm>
            <a:off x="1771200" y="1840960"/>
            <a:ext cx="5460948" cy="461665"/>
          </a:xfrm>
          <a:prstGeom prst="rect">
            <a:avLst/>
          </a:prstGeom>
          <a:noFill/>
        </p:spPr>
        <p:txBody>
          <a:bodyPr wrap="square" rtlCol="0" anchor="ctr">
            <a:spAutoFit/>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lang="pl-PL" altLang="ko-KR" sz="2400" b="1" dirty="0">
                <a:solidFill>
                  <a:prstClr val="white"/>
                </a:solidFill>
                <a:latin typeface="Playfair Display"/>
                <a:cs typeface="Arial" pitchFamily="34" charset="0"/>
              </a:rPr>
              <a:t>WARTOŚĆ NAUKOWA PROJEKTU</a:t>
            </a:r>
            <a:endParaRPr kumimoji="0" lang="en-US" altLang="ko-KR" sz="2400" b="1" i="0" u="none" strike="noStrike" kern="1200" cap="none" spc="0" normalizeH="0" baseline="0" noProof="0" dirty="0">
              <a:ln>
                <a:noFill/>
              </a:ln>
              <a:solidFill>
                <a:prstClr val="white"/>
              </a:solidFill>
              <a:effectLst/>
              <a:uLnTx/>
              <a:uFillTx/>
              <a:latin typeface="Playfair Display"/>
              <a:cs typeface="Arial" pitchFamily="34" charset="0"/>
            </a:endParaRPr>
          </a:p>
        </p:txBody>
      </p:sp>
      <p:sp>
        <p:nvSpPr>
          <p:cNvPr id="2" name="Prostokąt 1">
            <a:extLst>
              <a:ext uri="{FF2B5EF4-FFF2-40B4-BE49-F238E27FC236}">
                <a16:creationId xmlns:a16="http://schemas.microsoft.com/office/drawing/2014/main" id="{FFC352D0-AD92-4468-B3E6-BC83FF931E9C}"/>
              </a:ext>
            </a:extLst>
          </p:cNvPr>
          <p:cNvSpPr/>
          <p:nvPr/>
        </p:nvSpPr>
        <p:spPr>
          <a:xfrm>
            <a:off x="2520000" y="2736273"/>
            <a:ext cx="9576000" cy="2147767"/>
          </a:xfrm>
          <a:prstGeom prst="rect">
            <a:avLst/>
          </a:prstGeom>
        </p:spPr>
        <p:txBody>
          <a:bodyPr wrap="square">
            <a:spAutoFit/>
          </a:bodyPr>
          <a:lstStyle/>
          <a:p>
            <a:pPr lvl="0">
              <a:lnSpc>
                <a:spcPct val="150000"/>
              </a:lnSpc>
              <a:spcBef>
                <a:spcPts val="1000"/>
              </a:spcBef>
              <a:buClr>
                <a:srgbClr val="C00000"/>
              </a:buClr>
              <a:defRPr/>
            </a:pPr>
            <a:r>
              <a:rPr lang="pl-PL" sz="2000" b="1" dirty="0">
                <a:solidFill>
                  <a:srgbClr val="7F7F7F"/>
                </a:solidFill>
                <a:latin typeface="Playfair Display"/>
              </a:rPr>
              <a:t>MAKSYMALNA LICZBA PUNKTÓW – 5 </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Wymagany próg punktowy, warunkujący pozytywną ocenę kryterium, wynosi 3 punkty; </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Weryfikacja kryterium następuje na podstawie całości Wniosku, ze szczególnym uwzględnieniem pkt. II.B.38. Wniosku: Opis wartości naukowej projektu. </a:t>
            </a:r>
          </a:p>
        </p:txBody>
      </p:sp>
    </p:spTree>
    <p:extLst>
      <p:ext uri="{BB962C8B-B14F-4D97-AF65-F5344CB8AC3E}">
        <p14:creationId xmlns:p14="http://schemas.microsoft.com/office/powerpoint/2010/main" val="739856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675428" y="603706"/>
            <a:ext cx="10466006" cy="523220"/>
          </a:xfrm>
          <a:prstGeom prst="rect">
            <a:avLst/>
          </a:prstGeom>
          <a:noFill/>
        </p:spPr>
        <p:txBody>
          <a:bodyPr wrap="square" rtlCol="0">
            <a:spAutoFit/>
          </a:bodyPr>
          <a:lstStyle/>
          <a:p>
            <a:pPr lvl="0">
              <a:defRPr/>
            </a:pPr>
            <a:r>
              <a:rPr lang="pl-PL" sz="2800" b="1" dirty="0">
                <a:solidFill>
                  <a:srgbClr val="7F7F7F">
                    <a:lumMod val="75000"/>
                  </a:srgbClr>
                </a:solidFill>
                <a:latin typeface="Playfair Display"/>
                <a:ea typeface="Segoe UI Black" panose="020B0A02040204020203" pitchFamily="34" charset="0"/>
              </a:rPr>
              <a:t>OCENA MERYTORYCZNA – KRYTERIA USTAWOWE</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65273" y="4070809"/>
            <a:ext cx="689762" cy="80409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21" name="TextBox 12">
            <a:extLst>
              <a:ext uri="{FF2B5EF4-FFF2-40B4-BE49-F238E27FC236}">
                <a16:creationId xmlns:a16="http://schemas.microsoft.com/office/drawing/2014/main" id="{16C343D0-AC3A-4933-810D-68F927354097}"/>
              </a:ext>
            </a:extLst>
          </p:cNvPr>
          <p:cNvSpPr txBox="1"/>
          <p:nvPr/>
        </p:nvSpPr>
        <p:spPr>
          <a:xfrm>
            <a:off x="11664090" y="6480064"/>
            <a:ext cx="27743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400" b="1" dirty="0">
                <a:solidFill>
                  <a:srgbClr val="7F7F7F">
                    <a:lumMod val="50000"/>
                  </a:srgbClr>
                </a:solidFill>
                <a:latin typeface="Playfair Display"/>
                <a:cs typeface="Calibri"/>
              </a:rPr>
              <a:t>2</a:t>
            </a:r>
            <a:endParaRPr kumimoji="0" lang="en-US" sz="1400" b="1" i="0" u="none" strike="noStrike" kern="1200" cap="none" spc="0" normalizeH="0" baseline="0" noProof="0" dirty="0">
              <a:ln>
                <a:noFill/>
              </a:ln>
              <a:solidFill>
                <a:srgbClr val="7F7F7F">
                  <a:lumMod val="50000"/>
                </a:srgbClr>
              </a:solidFill>
              <a:effectLst/>
              <a:uLnTx/>
              <a:uFillTx/>
              <a:latin typeface="Playfair Display"/>
              <a:cs typeface="Calibri"/>
            </a:endParaRPr>
          </a:p>
        </p:txBody>
      </p:sp>
      <p:sp>
        <p:nvSpPr>
          <p:cNvPr id="31" name="Prostokąt 30">
            <a:extLst>
              <a:ext uri="{FF2B5EF4-FFF2-40B4-BE49-F238E27FC236}">
                <a16:creationId xmlns:a16="http://schemas.microsoft.com/office/drawing/2014/main" id="{3C237C24-DF47-45F9-83BE-F5F41989DD5D}"/>
              </a:ext>
            </a:extLst>
          </p:cNvPr>
          <p:cNvSpPr/>
          <p:nvPr/>
        </p:nvSpPr>
        <p:spPr>
          <a:xfrm>
            <a:off x="1518290" y="1786132"/>
            <a:ext cx="8322396" cy="599706"/>
          </a:xfrm>
          <a:prstGeom prst="rect">
            <a:avLst/>
          </a:prstGeom>
          <a:solidFill>
            <a:srgbClr val="C00000"/>
          </a:solidFill>
          <a:ln w="12700" cap="flat" cmpd="sng" algn="ctr">
            <a:noFill/>
            <a:prstDash val="solid"/>
          </a:ln>
          <a:effectLst/>
        </p:spPr>
        <p:txBody>
          <a:bodyPr rtlCol="0" anchor="ctr"/>
          <a:lstStyle/>
          <a:p>
            <a:pPr marL="0" marR="0" lvl="0" indent="0" algn="ctr" defTabSz="1219170" rtl="0" eaLnBrk="1" fontAlgn="auto" latinLnBrk="1" hangingPunct="1">
              <a:lnSpc>
                <a:spcPct val="100000"/>
              </a:lnSpc>
              <a:spcBef>
                <a:spcPts val="0"/>
              </a:spcBef>
              <a:spcAft>
                <a:spcPts val="0"/>
              </a:spcAft>
              <a:buClrTx/>
              <a:buSzTx/>
              <a:buFontTx/>
              <a:buNone/>
              <a:tabLst/>
              <a:defRPr/>
            </a:pPr>
            <a:endParaRPr kumimoji="0" lang="pl-PL" sz="2400" b="0" i="0" u="none" strike="noStrike" kern="0" cap="none" spc="0" normalizeH="0" baseline="0" noProof="0">
              <a:ln>
                <a:noFill/>
              </a:ln>
              <a:solidFill>
                <a:prstClr val="white"/>
              </a:solidFill>
              <a:effectLst/>
              <a:uLnTx/>
              <a:uFillTx/>
              <a:latin typeface="Playfair Display"/>
              <a:cs typeface="+mn-cs"/>
            </a:endParaRPr>
          </a:p>
        </p:txBody>
      </p:sp>
      <p:sp>
        <p:nvSpPr>
          <p:cNvPr id="32" name="TextBox 4">
            <a:extLst>
              <a:ext uri="{FF2B5EF4-FFF2-40B4-BE49-F238E27FC236}">
                <a16:creationId xmlns:a16="http://schemas.microsoft.com/office/drawing/2014/main" id="{AAF3A741-2EA3-41ED-8355-8E91521D650B}"/>
              </a:ext>
            </a:extLst>
          </p:cNvPr>
          <p:cNvSpPr txBox="1"/>
          <p:nvPr/>
        </p:nvSpPr>
        <p:spPr>
          <a:xfrm>
            <a:off x="1771200" y="1815049"/>
            <a:ext cx="7514543" cy="461665"/>
          </a:xfrm>
          <a:prstGeom prst="rect">
            <a:avLst/>
          </a:prstGeom>
          <a:noFill/>
        </p:spPr>
        <p:txBody>
          <a:bodyPr wrap="square" rtlCol="0" anchor="ctr">
            <a:spAutoFit/>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lang="pl-PL" altLang="ko-KR" sz="2400" b="1" dirty="0">
                <a:solidFill>
                  <a:prstClr val="white"/>
                </a:solidFill>
                <a:latin typeface="Playfair Display"/>
                <a:cs typeface="Arial" pitchFamily="34" charset="0"/>
              </a:rPr>
              <a:t>WPŁYW PROJEKTU NA POPRAWĘ ZDROWIA OBYWATELI</a:t>
            </a:r>
            <a:endParaRPr kumimoji="0" lang="en-US" altLang="ko-KR" sz="2400" b="1" i="0" u="none" strike="noStrike" kern="1200" cap="none" spc="0" normalizeH="0" baseline="0" noProof="0" dirty="0">
              <a:ln>
                <a:noFill/>
              </a:ln>
              <a:solidFill>
                <a:prstClr val="white"/>
              </a:solidFill>
              <a:effectLst/>
              <a:uLnTx/>
              <a:uFillTx/>
              <a:latin typeface="Playfair Display"/>
              <a:cs typeface="Arial" pitchFamily="34" charset="0"/>
            </a:endParaRPr>
          </a:p>
        </p:txBody>
      </p:sp>
      <p:sp>
        <p:nvSpPr>
          <p:cNvPr id="2" name="Prostokąt 1">
            <a:extLst>
              <a:ext uri="{FF2B5EF4-FFF2-40B4-BE49-F238E27FC236}">
                <a16:creationId xmlns:a16="http://schemas.microsoft.com/office/drawing/2014/main" id="{FFC352D0-AD92-4468-B3E6-BC83FF931E9C}"/>
              </a:ext>
            </a:extLst>
          </p:cNvPr>
          <p:cNvSpPr/>
          <p:nvPr/>
        </p:nvSpPr>
        <p:spPr>
          <a:xfrm>
            <a:off x="2520000" y="2736273"/>
            <a:ext cx="8657116" cy="3455818"/>
          </a:xfrm>
          <a:prstGeom prst="rect">
            <a:avLst/>
          </a:prstGeom>
        </p:spPr>
        <p:txBody>
          <a:bodyPr wrap="square">
            <a:spAutoFit/>
          </a:bodyPr>
          <a:lstStyle/>
          <a:p>
            <a:pPr lvl="0">
              <a:lnSpc>
                <a:spcPct val="150000"/>
              </a:lnSpc>
              <a:spcBef>
                <a:spcPts val="1000"/>
              </a:spcBef>
              <a:buClr>
                <a:srgbClr val="C00000"/>
              </a:buClr>
              <a:defRPr/>
            </a:pPr>
            <a:r>
              <a:rPr lang="pl-PL" sz="2000" dirty="0">
                <a:solidFill>
                  <a:srgbClr val="7F7F7F"/>
                </a:solidFill>
                <a:latin typeface="Playfair Display"/>
              </a:rPr>
              <a:t>Przy uwzględnieniu w szczególności:</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ratowania życia i uzyskania pełnego wyzdrowienia (od 0 pkt do 5 pkt) x 1;</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ratowania życia i uzyskania poprawy stanu zdrowia (od 0 pkt do 5 pkt) x 1;</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zapobiegania przedwczesnemu zgonowi (od 0 pkt do 5 pkt) x 1;</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poprawiania jakości życia (od 0 pkt do 5 pkt) x 3.</a:t>
            </a:r>
          </a:p>
          <a:p>
            <a:pPr marL="342900" lvl="0" indent="-342900">
              <a:lnSpc>
                <a:spcPct val="150000"/>
              </a:lnSpc>
              <a:spcBef>
                <a:spcPts val="1000"/>
              </a:spcBef>
              <a:buClr>
                <a:srgbClr val="C00000"/>
              </a:buClr>
              <a:buFont typeface="Wingdings" panose="05000000000000000000" pitchFamily="2" charset="2"/>
              <a:buChar char="v"/>
              <a:defRPr/>
            </a:pPr>
            <a:endParaRPr lang="pl-PL" sz="2000" dirty="0">
              <a:solidFill>
                <a:srgbClr val="7F7F7F"/>
              </a:solidFill>
              <a:latin typeface="Playfair Display"/>
            </a:endParaRPr>
          </a:p>
        </p:txBody>
      </p:sp>
    </p:spTree>
    <p:extLst>
      <p:ext uri="{BB962C8B-B14F-4D97-AF65-F5344CB8AC3E}">
        <p14:creationId xmlns:p14="http://schemas.microsoft.com/office/powerpoint/2010/main" val="6123633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675428" y="603706"/>
            <a:ext cx="10466006" cy="523220"/>
          </a:xfrm>
          <a:prstGeom prst="rect">
            <a:avLst/>
          </a:prstGeom>
          <a:noFill/>
        </p:spPr>
        <p:txBody>
          <a:bodyPr wrap="square" rtlCol="0">
            <a:spAutoFit/>
          </a:bodyPr>
          <a:lstStyle/>
          <a:p>
            <a:pPr lvl="0">
              <a:defRPr/>
            </a:pPr>
            <a:r>
              <a:rPr lang="pl-PL" sz="2800" b="1" dirty="0">
                <a:solidFill>
                  <a:srgbClr val="7F7F7F">
                    <a:lumMod val="75000"/>
                  </a:srgbClr>
                </a:solidFill>
                <a:latin typeface="Playfair Display"/>
                <a:ea typeface="Segoe UI Black" panose="020B0A02040204020203" pitchFamily="34" charset="0"/>
              </a:rPr>
              <a:t>OCENA MERYTORYCZNA – KRYTERIA USTAWOWE</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65273" y="4070809"/>
            <a:ext cx="689762" cy="80409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21" name="TextBox 12">
            <a:extLst>
              <a:ext uri="{FF2B5EF4-FFF2-40B4-BE49-F238E27FC236}">
                <a16:creationId xmlns:a16="http://schemas.microsoft.com/office/drawing/2014/main" id="{16C343D0-AC3A-4933-810D-68F927354097}"/>
              </a:ext>
            </a:extLst>
          </p:cNvPr>
          <p:cNvSpPr txBox="1"/>
          <p:nvPr/>
        </p:nvSpPr>
        <p:spPr>
          <a:xfrm>
            <a:off x="11664090" y="6480064"/>
            <a:ext cx="27743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400" b="1" dirty="0">
                <a:solidFill>
                  <a:srgbClr val="7F7F7F">
                    <a:lumMod val="50000"/>
                  </a:srgbClr>
                </a:solidFill>
                <a:latin typeface="Playfair Display"/>
                <a:cs typeface="Calibri"/>
              </a:rPr>
              <a:t>2</a:t>
            </a:r>
            <a:endParaRPr kumimoji="0" lang="en-US" sz="1400" b="1" i="0" u="none" strike="noStrike" kern="1200" cap="none" spc="0" normalizeH="0" baseline="0" noProof="0" dirty="0">
              <a:ln>
                <a:noFill/>
              </a:ln>
              <a:solidFill>
                <a:srgbClr val="7F7F7F">
                  <a:lumMod val="50000"/>
                </a:srgbClr>
              </a:solidFill>
              <a:effectLst/>
              <a:uLnTx/>
              <a:uFillTx/>
              <a:latin typeface="Playfair Display"/>
              <a:cs typeface="Calibri"/>
            </a:endParaRPr>
          </a:p>
        </p:txBody>
      </p:sp>
      <p:sp>
        <p:nvSpPr>
          <p:cNvPr id="31" name="Prostokąt 30">
            <a:extLst>
              <a:ext uri="{FF2B5EF4-FFF2-40B4-BE49-F238E27FC236}">
                <a16:creationId xmlns:a16="http://schemas.microsoft.com/office/drawing/2014/main" id="{3C237C24-DF47-45F9-83BE-F5F41989DD5D}"/>
              </a:ext>
            </a:extLst>
          </p:cNvPr>
          <p:cNvSpPr/>
          <p:nvPr/>
        </p:nvSpPr>
        <p:spPr>
          <a:xfrm>
            <a:off x="1518290" y="1786132"/>
            <a:ext cx="8322396" cy="599706"/>
          </a:xfrm>
          <a:prstGeom prst="rect">
            <a:avLst/>
          </a:prstGeom>
          <a:solidFill>
            <a:srgbClr val="C00000"/>
          </a:solidFill>
          <a:ln w="12700" cap="flat" cmpd="sng" algn="ctr">
            <a:noFill/>
            <a:prstDash val="solid"/>
          </a:ln>
          <a:effectLst/>
        </p:spPr>
        <p:txBody>
          <a:bodyPr rtlCol="0" anchor="ctr"/>
          <a:lstStyle/>
          <a:p>
            <a:pPr marL="0" marR="0" lvl="0" indent="0" algn="ctr" defTabSz="1219170" rtl="0" eaLnBrk="1" fontAlgn="auto" latinLnBrk="1" hangingPunct="1">
              <a:lnSpc>
                <a:spcPct val="100000"/>
              </a:lnSpc>
              <a:spcBef>
                <a:spcPts val="0"/>
              </a:spcBef>
              <a:spcAft>
                <a:spcPts val="0"/>
              </a:spcAft>
              <a:buClrTx/>
              <a:buSzTx/>
              <a:buFontTx/>
              <a:buNone/>
              <a:tabLst/>
              <a:defRPr/>
            </a:pPr>
            <a:endParaRPr kumimoji="0" lang="pl-PL" sz="2400" b="0" i="0" u="none" strike="noStrike" kern="0" cap="none" spc="0" normalizeH="0" baseline="0" noProof="0">
              <a:ln>
                <a:noFill/>
              </a:ln>
              <a:solidFill>
                <a:prstClr val="white"/>
              </a:solidFill>
              <a:effectLst/>
              <a:uLnTx/>
              <a:uFillTx/>
              <a:latin typeface="Playfair Display"/>
              <a:cs typeface="+mn-cs"/>
            </a:endParaRPr>
          </a:p>
        </p:txBody>
      </p:sp>
      <p:sp>
        <p:nvSpPr>
          <p:cNvPr id="32" name="TextBox 4">
            <a:extLst>
              <a:ext uri="{FF2B5EF4-FFF2-40B4-BE49-F238E27FC236}">
                <a16:creationId xmlns:a16="http://schemas.microsoft.com/office/drawing/2014/main" id="{AAF3A741-2EA3-41ED-8355-8E91521D650B}"/>
              </a:ext>
            </a:extLst>
          </p:cNvPr>
          <p:cNvSpPr txBox="1"/>
          <p:nvPr/>
        </p:nvSpPr>
        <p:spPr>
          <a:xfrm>
            <a:off x="1771200" y="1815049"/>
            <a:ext cx="7514543" cy="461665"/>
          </a:xfrm>
          <a:prstGeom prst="rect">
            <a:avLst/>
          </a:prstGeom>
          <a:noFill/>
        </p:spPr>
        <p:txBody>
          <a:bodyPr wrap="square" rtlCol="0" anchor="ctr">
            <a:spAutoFit/>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lang="pl-PL" altLang="ko-KR" sz="2400" b="1" dirty="0">
                <a:solidFill>
                  <a:prstClr val="white"/>
                </a:solidFill>
                <a:latin typeface="Playfair Display"/>
                <a:cs typeface="Arial" pitchFamily="34" charset="0"/>
              </a:rPr>
              <a:t>WPŁYW PROJEKTU NA POPRAWĘ ZDROWIA OBYWATELI</a:t>
            </a:r>
            <a:endParaRPr kumimoji="0" lang="en-US" altLang="ko-KR" sz="2400" b="1" i="0" u="none" strike="noStrike" kern="1200" cap="none" spc="0" normalizeH="0" baseline="0" noProof="0" dirty="0">
              <a:ln>
                <a:noFill/>
              </a:ln>
              <a:solidFill>
                <a:prstClr val="white"/>
              </a:solidFill>
              <a:effectLst/>
              <a:uLnTx/>
              <a:uFillTx/>
              <a:latin typeface="Playfair Display"/>
              <a:cs typeface="Arial" pitchFamily="34" charset="0"/>
            </a:endParaRPr>
          </a:p>
        </p:txBody>
      </p:sp>
      <p:sp>
        <p:nvSpPr>
          <p:cNvPr id="2" name="Prostokąt 1">
            <a:extLst>
              <a:ext uri="{FF2B5EF4-FFF2-40B4-BE49-F238E27FC236}">
                <a16:creationId xmlns:a16="http://schemas.microsoft.com/office/drawing/2014/main" id="{FFC352D0-AD92-4468-B3E6-BC83FF931E9C}"/>
              </a:ext>
            </a:extLst>
          </p:cNvPr>
          <p:cNvSpPr/>
          <p:nvPr/>
        </p:nvSpPr>
        <p:spPr>
          <a:xfrm>
            <a:off x="2519999" y="2736273"/>
            <a:ext cx="9576000" cy="3071097"/>
          </a:xfrm>
          <a:prstGeom prst="rect">
            <a:avLst/>
          </a:prstGeom>
        </p:spPr>
        <p:txBody>
          <a:bodyPr wrap="square">
            <a:spAutoFit/>
          </a:bodyPr>
          <a:lstStyle/>
          <a:p>
            <a:pPr lvl="0">
              <a:lnSpc>
                <a:spcPct val="150000"/>
              </a:lnSpc>
              <a:spcBef>
                <a:spcPts val="1000"/>
              </a:spcBef>
              <a:buClr>
                <a:srgbClr val="C00000"/>
              </a:buClr>
              <a:defRPr/>
            </a:pPr>
            <a:r>
              <a:rPr lang="pl-PL" sz="2000" b="1" dirty="0">
                <a:solidFill>
                  <a:srgbClr val="7F7F7F"/>
                </a:solidFill>
                <a:latin typeface="Playfair Display"/>
              </a:rPr>
              <a:t>MAKSYMALNA LICZBA PUNKTÓW – 30 </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Wymagany próg punktowy, warunkujący pozytywną ocenę kryterium, wynosi 15 punktów. </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Weryfikacja kryterium następuje na podstawie całości Wniosku, ze szczególnym uwzględnieniem pkt II.B.39. Wniosku: Opis wpływu projektu na poprawę zdrowia obywateli. </a:t>
            </a:r>
          </a:p>
        </p:txBody>
      </p:sp>
    </p:spTree>
    <p:extLst>
      <p:ext uri="{BB962C8B-B14F-4D97-AF65-F5344CB8AC3E}">
        <p14:creationId xmlns:p14="http://schemas.microsoft.com/office/powerpoint/2010/main" val="4874304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675428" y="603706"/>
            <a:ext cx="10466006" cy="523220"/>
          </a:xfrm>
          <a:prstGeom prst="rect">
            <a:avLst/>
          </a:prstGeom>
          <a:noFill/>
        </p:spPr>
        <p:txBody>
          <a:bodyPr wrap="square" rtlCol="0">
            <a:spAutoFit/>
          </a:bodyPr>
          <a:lstStyle/>
          <a:p>
            <a:pPr lvl="0">
              <a:defRPr/>
            </a:pPr>
            <a:r>
              <a:rPr lang="pl-PL" sz="2800" b="1" dirty="0">
                <a:solidFill>
                  <a:srgbClr val="7F7F7F">
                    <a:lumMod val="75000"/>
                  </a:srgbClr>
                </a:solidFill>
                <a:latin typeface="Playfair Display"/>
                <a:ea typeface="Segoe UI Black" panose="020B0A02040204020203" pitchFamily="34" charset="0"/>
              </a:rPr>
              <a:t>OCENA MERYTORYCZNA – KRYTERIA USTAWOWE</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65273" y="4070809"/>
            <a:ext cx="689762" cy="80409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21" name="TextBox 12">
            <a:extLst>
              <a:ext uri="{FF2B5EF4-FFF2-40B4-BE49-F238E27FC236}">
                <a16:creationId xmlns:a16="http://schemas.microsoft.com/office/drawing/2014/main" id="{16C343D0-AC3A-4933-810D-68F927354097}"/>
              </a:ext>
            </a:extLst>
          </p:cNvPr>
          <p:cNvSpPr txBox="1"/>
          <p:nvPr/>
        </p:nvSpPr>
        <p:spPr>
          <a:xfrm>
            <a:off x="11664090" y="6480064"/>
            <a:ext cx="27743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400" b="1" dirty="0">
                <a:solidFill>
                  <a:srgbClr val="7F7F7F">
                    <a:lumMod val="50000"/>
                  </a:srgbClr>
                </a:solidFill>
                <a:latin typeface="Playfair Display"/>
                <a:cs typeface="Calibri"/>
              </a:rPr>
              <a:t>2</a:t>
            </a:r>
            <a:endParaRPr kumimoji="0" lang="en-US" sz="1400" b="1" i="0" u="none" strike="noStrike" kern="1200" cap="none" spc="0" normalizeH="0" baseline="0" noProof="0" dirty="0">
              <a:ln>
                <a:noFill/>
              </a:ln>
              <a:solidFill>
                <a:srgbClr val="7F7F7F">
                  <a:lumMod val="50000"/>
                </a:srgbClr>
              </a:solidFill>
              <a:effectLst/>
              <a:uLnTx/>
              <a:uFillTx/>
              <a:latin typeface="Playfair Display"/>
              <a:cs typeface="Calibri"/>
            </a:endParaRPr>
          </a:p>
        </p:txBody>
      </p:sp>
      <p:sp>
        <p:nvSpPr>
          <p:cNvPr id="31" name="Prostokąt 30">
            <a:extLst>
              <a:ext uri="{FF2B5EF4-FFF2-40B4-BE49-F238E27FC236}">
                <a16:creationId xmlns:a16="http://schemas.microsoft.com/office/drawing/2014/main" id="{3C237C24-DF47-45F9-83BE-F5F41989DD5D}"/>
              </a:ext>
            </a:extLst>
          </p:cNvPr>
          <p:cNvSpPr/>
          <p:nvPr/>
        </p:nvSpPr>
        <p:spPr>
          <a:xfrm>
            <a:off x="1518290" y="1786132"/>
            <a:ext cx="5938658" cy="599706"/>
          </a:xfrm>
          <a:prstGeom prst="rect">
            <a:avLst/>
          </a:prstGeom>
          <a:solidFill>
            <a:srgbClr val="C00000"/>
          </a:solidFill>
          <a:ln w="12700" cap="flat" cmpd="sng" algn="ctr">
            <a:noFill/>
            <a:prstDash val="solid"/>
          </a:ln>
          <a:effectLst/>
        </p:spPr>
        <p:txBody>
          <a:bodyPr rtlCol="0" anchor="ctr"/>
          <a:lstStyle/>
          <a:p>
            <a:pPr marL="0" marR="0" lvl="0" indent="0" algn="ctr" defTabSz="1219170" rtl="0" eaLnBrk="1" fontAlgn="auto" latinLnBrk="1" hangingPunct="1">
              <a:lnSpc>
                <a:spcPct val="100000"/>
              </a:lnSpc>
              <a:spcBef>
                <a:spcPts val="0"/>
              </a:spcBef>
              <a:spcAft>
                <a:spcPts val="0"/>
              </a:spcAft>
              <a:buClrTx/>
              <a:buSzTx/>
              <a:buFontTx/>
              <a:buNone/>
              <a:tabLst/>
              <a:defRPr/>
            </a:pPr>
            <a:endParaRPr kumimoji="0" lang="pl-PL" sz="2400" b="0" i="0" u="none" strike="noStrike" kern="0" cap="none" spc="0" normalizeH="0" baseline="0" noProof="0">
              <a:ln>
                <a:noFill/>
              </a:ln>
              <a:solidFill>
                <a:prstClr val="white"/>
              </a:solidFill>
              <a:effectLst/>
              <a:uLnTx/>
              <a:uFillTx/>
              <a:latin typeface="Playfair Display"/>
              <a:cs typeface="+mn-cs"/>
            </a:endParaRPr>
          </a:p>
        </p:txBody>
      </p:sp>
      <p:sp>
        <p:nvSpPr>
          <p:cNvPr id="32" name="TextBox 4">
            <a:extLst>
              <a:ext uri="{FF2B5EF4-FFF2-40B4-BE49-F238E27FC236}">
                <a16:creationId xmlns:a16="http://schemas.microsoft.com/office/drawing/2014/main" id="{AAF3A741-2EA3-41ED-8355-8E91521D650B}"/>
              </a:ext>
            </a:extLst>
          </p:cNvPr>
          <p:cNvSpPr txBox="1"/>
          <p:nvPr/>
        </p:nvSpPr>
        <p:spPr>
          <a:xfrm>
            <a:off x="1770971" y="1840960"/>
            <a:ext cx="5460948" cy="461665"/>
          </a:xfrm>
          <a:prstGeom prst="rect">
            <a:avLst/>
          </a:prstGeom>
          <a:noFill/>
        </p:spPr>
        <p:txBody>
          <a:bodyPr wrap="square" rtlCol="0" anchor="ctr">
            <a:spAutoFit/>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lang="pl-PL" altLang="ko-KR" sz="2400" b="1" dirty="0">
                <a:solidFill>
                  <a:prstClr val="white"/>
                </a:solidFill>
                <a:latin typeface="Playfair Display"/>
                <a:cs typeface="Arial" pitchFamily="34" charset="0"/>
              </a:rPr>
              <a:t>INNOWACYJNOŚĆ PROJEKTU</a:t>
            </a:r>
            <a:endParaRPr kumimoji="0" lang="en-US" altLang="ko-KR" sz="2400" b="1" i="0" u="none" strike="noStrike" kern="1200" cap="none" spc="0" normalizeH="0" baseline="0" noProof="0" dirty="0">
              <a:ln>
                <a:noFill/>
              </a:ln>
              <a:solidFill>
                <a:prstClr val="white"/>
              </a:solidFill>
              <a:effectLst/>
              <a:uLnTx/>
              <a:uFillTx/>
              <a:latin typeface="Playfair Display"/>
              <a:cs typeface="Arial" pitchFamily="34" charset="0"/>
            </a:endParaRPr>
          </a:p>
        </p:txBody>
      </p:sp>
      <p:sp>
        <p:nvSpPr>
          <p:cNvPr id="2" name="Prostokąt 1">
            <a:extLst>
              <a:ext uri="{FF2B5EF4-FFF2-40B4-BE49-F238E27FC236}">
                <a16:creationId xmlns:a16="http://schemas.microsoft.com/office/drawing/2014/main" id="{FFC352D0-AD92-4468-B3E6-BC83FF931E9C}"/>
              </a:ext>
            </a:extLst>
          </p:cNvPr>
          <p:cNvSpPr/>
          <p:nvPr/>
        </p:nvSpPr>
        <p:spPr>
          <a:xfrm>
            <a:off x="2520000" y="2736273"/>
            <a:ext cx="9576000" cy="2942857"/>
          </a:xfrm>
          <a:prstGeom prst="rect">
            <a:avLst/>
          </a:prstGeom>
        </p:spPr>
        <p:txBody>
          <a:bodyPr wrap="square">
            <a:spAutoFit/>
          </a:bodyPr>
          <a:lstStyle/>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Innowacja rozumiana jako wprowadzenie nowego lub znacząco ulepszonego rozwiązania w odniesieniu do produktu leczniczego lub wyrobu medycznego, lub wypracowania nowego podejścia diagnostycznego lub terapeutycznego.</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Czy przedstawiana we Wniosku ranga innowacyjności (innowacyjność skokowa vs. liniowa) oraz zasięg innowacyjności (zasięg w skali kraju czy świata) zostały prawidłowo opisane i uzasadnione przez Wnioskodawcę.</a:t>
            </a:r>
          </a:p>
        </p:txBody>
      </p:sp>
    </p:spTree>
    <p:extLst>
      <p:ext uri="{BB962C8B-B14F-4D97-AF65-F5344CB8AC3E}">
        <p14:creationId xmlns:p14="http://schemas.microsoft.com/office/powerpoint/2010/main" val="3443408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675428" y="603706"/>
            <a:ext cx="10466006" cy="523220"/>
          </a:xfrm>
          <a:prstGeom prst="rect">
            <a:avLst/>
          </a:prstGeom>
          <a:noFill/>
        </p:spPr>
        <p:txBody>
          <a:bodyPr wrap="square" rtlCol="0">
            <a:spAutoFit/>
          </a:bodyPr>
          <a:lstStyle/>
          <a:p>
            <a:pPr lvl="0">
              <a:defRPr/>
            </a:pPr>
            <a:r>
              <a:rPr lang="pl-PL" sz="2800" b="1" dirty="0">
                <a:solidFill>
                  <a:srgbClr val="7F7F7F">
                    <a:lumMod val="75000"/>
                  </a:srgbClr>
                </a:solidFill>
                <a:latin typeface="Playfair Display"/>
                <a:ea typeface="Segoe UI Black" panose="020B0A02040204020203" pitchFamily="34" charset="0"/>
              </a:rPr>
              <a:t>OCENA MERYTORYCZNA – KRYTERIA USTAWOWE</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65273" y="4070809"/>
            <a:ext cx="689762" cy="80409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21" name="TextBox 12">
            <a:extLst>
              <a:ext uri="{FF2B5EF4-FFF2-40B4-BE49-F238E27FC236}">
                <a16:creationId xmlns:a16="http://schemas.microsoft.com/office/drawing/2014/main" id="{16C343D0-AC3A-4933-810D-68F927354097}"/>
              </a:ext>
            </a:extLst>
          </p:cNvPr>
          <p:cNvSpPr txBox="1"/>
          <p:nvPr/>
        </p:nvSpPr>
        <p:spPr>
          <a:xfrm>
            <a:off x="11664090" y="6480064"/>
            <a:ext cx="27743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400" b="1" dirty="0">
                <a:solidFill>
                  <a:srgbClr val="7F7F7F">
                    <a:lumMod val="50000"/>
                  </a:srgbClr>
                </a:solidFill>
                <a:latin typeface="Playfair Display"/>
                <a:cs typeface="Calibri"/>
              </a:rPr>
              <a:t>2</a:t>
            </a:r>
            <a:endParaRPr kumimoji="0" lang="en-US" sz="1400" b="1" i="0" u="none" strike="noStrike" kern="1200" cap="none" spc="0" normalizeH="0" baseline="0" noProof="0" dirty="0">
              <a:ln>
                <a:noFill/>
              </a:ln>
              <a:solidFill>
                <a:srgbClr val="7F7F7F">
                  <a:lumMod val="50000"/>
                </a:srgbClr>
              </a:solidFill>
              <a:effectLst/>
              <a:uLnTx/>
              <a:uFillTx/>
              <a:latin typeface="Playfair Display"/>
              <a:cs typeface="Calibri"/>
            </a:endParaRPr>
          </a:p>
        </p:txBody>
      </p:sp>
      <p:sp>
        <p:nvSpPr>
          <p:cNvPr id="31" name="Prostokąt 30">
            <a:extLst>
              <a:ext uri="{FF2B5EF4-FFF2-40B4-BE49-F238E27FC236}">
                <a16:creationId xmlns:a16="http://schemas.microsoft.com/office/drawing/2014/main" id="{3C237C24-DF47-45F9-83BE-F5F41989DD5D}"/>
              </a:ext>
            </a:extLst>
          </p:cNvPr>
          <p:cNvSpPr/>
          <p:nvPr/>
        </p:nvSpPr>
        <p:spPr>
          <a:xfrm>
            <a:off x="1518290" y="1786132"/>
            <a:ext cx="5938658" cy="599706"/>
          </a:xfrm>
          <a:prstGeom prst="rect">
            <a:avLst/>
          </a:prstGeom>
          <a:solidFill>
            <a:srgbClr val="C00000"/>
          </a:solidFill>
          <a:ln w="12700" cap="flat" cmpd="sng" algn="ctr">
            <a:noFill/>
            <a:prstDash val="solid"/>
          </a:ln>
          <a:effectLst/>
        </p:spPr>
        <p:txBody>
          <a:bodyPr rtlCol="0" anchor="ctr"/>
          <a:lstStyle/>
          <a:p>
            <a:pPr marL="0" marR="0" lvl="0" indent="0" algn="ctr" defTabSz="1219170" rtl="0" eaLnBrk="1" fontAlgn="auto" latinLnBrk="1" hangingPunct="1">
              <a:lnSpc>
                <a:spcPct val="100000"/>
              </a:lnSpc>
              <a:spcBef>
                <a:spcPts val="0"/>
              </a:spcBef>
              <a:spcAft>
                <a:spcPts val="0"/>
              </a:spcAft>
              <a:buClrTx/>
              <a:buSzTx/>
              <a:buFontTx/>
              <a:buNone/>
              <a:tabLst/>
              <a:defRPr/>
            </a:pPr>
            <a:endParaRPr kumimoji="0" lang="pl-PL" sz="2400" b="0" i="0" u="none" strike="noStrike" kern="0" cap="none" spc="0" normalizeH="0" baseline="0" noProof="0">
              <a:ln>
                <a:noFill/>
              </a:ln>
              <a:solidFill>
                <a:prstClr val="white"/>
              </a:solidFill>
              <a:effectLst/>
              <a:uLnTx/>
              <a:uFillTx/>
              <a:latin typeface="Playfair Display"/>
              <a:cs typeface="+mn-cs"/>
            </a:endParaRPr>
          </a:p>
        </p:txBody>
      </p:sp>
      <p:sp>
        <p:nvSpPr>
          <p:cNvPr id="32" name="TextBox 4">
            <a:extLst>
              <a:ext uri="{FF2B5EF4-FFF2-40B4-BE49-F238E27FC236}">
                <a16:creationId xmlns:a16="http://schemas.microsoft.com/office/drawing/2014/main" id="{AAF3A741-2EA3-41ED-8355-8E91521D650B}"/>
              </a:ext>
            </a:extLst>
          </p:cNvPr>
          <p:cNvSpPr txBox="1"/>
          <p:nvPr/>
        </p:nvSpPr>
        <p:spPr>
          <a:xfrm>
            <a:off x="1770971" y="1840960"/>
            <a:ext cx="5460948" cy="461665"/>
          </a:xfrm>
          <a:prstGeom prst="rect">
            <a:avLst/>
          </a:prstGeom>
          <a:noFill/>
        </p:spPr>
        <p:txBody>
          <a:bodyPr wrap="square" rtlCol="0" anchor="ctr">
            <a:spAutoFit/>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lang="pl-PL" altLang="ko-KR" sz="2400" b="1" dirty="0">
                <a:solidFill>
                  <a:prstClr val="white"/>
                </a:solidFill>
                <a:latin typeface="Playfair Display"/>
                <a:cs typeface="Arial" pitchFamily="34" charset="0"/>
              </a:rPr>
              <a:t>INNOWACYJNOŚĆ PROJEKTU</a:t>
            </a:r>
            <a:endParaRPr kumimoji="0" lang="en-US" altLang="ko-KR" sz="2400" b="1" i="0" u="none" strike="noStrike" kern="1200" cap="none" spc="0" normalizeH="0" baseline="0" noProof="0" dirty="0">
              <a:ln>
                <a:noFill/>
              </a:ln>
              <a:solidFill>
                <a:prstClr val="white"/>
              </a:solidFill>
              <a:effectLst/>
              <a:uLnTx/>
              <a:uFillTx/>
              <a:latin typeface="Playfair Display"/>
              <a:cs typeface="Arial" pitchFamily="34" charset="0"/>
            </a:endParaRPr>
          </a:p>
        </p:txBody>
      </p:sp>
      <p:sp>
        <p:nvSpPr>
          <p:cNvPr id="2" name="Prostokąt 1">
            <a:extLst>
              <a:ext uri="{FF2B5EF4-FFF2-40B4-BE49-F238E27FC236}">
                <a16:creationId xmlns:a16="http://schemas.microsoft.com/office/drawing/2014/main" id="{FFC352D0-AD92-4468-B3E6-BC83FF931E9C}"/>
              </a:ext>
            </a:extLst>
          </p:cNvPr>
          <p:cNvSpPr/>
          <p:nvPr/>
        </p:nvSpPr>
        <p:spPr>
          <a:xfrm>
            <a:off x="2520000" y="2736273"/>
            <a:ext cx="8856000" cy="3661002"/>
          </a:xfrm>
          <a:prstGeom prst="rect">
            <a:avLst/>
          </a:prstGeom>
        </p:spPr>
        <p:txBody>
          <a:bodyPr wrap="square">
            <a:spAutoFit/>
          </a:bodyPr>
          <a:lstStyle/>
          <a:p>
            <a:pPr lvl="0">
              <a:lnSpc>
                <a:spcPct val="150000"/>
              </a:lnSpc>
              <a:spcBef>
                <a:spcPts val="1000"/>
              </a:spcBef>
              <a:buClr>
                <a:srgbClr val="C00000"/>
              </a:buClr>
              <a:defRPr/>
            </a:pPr>
            <a:r>
              <a:rPr lang="pl-PL" sz="2000" dirty="0">
                <a:solidFill>
                  <a:srgbClr val="7F7F7F"/>
                </a:solidFill>
                <a:latin typeface="Playfair Display"/>
              </a:rPr>
              <a:t>Rangę cech nowości należy ocenić w kontekście dostępności:</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w przypadku, gdy nie istnieje żadna terapia lub diagnostyka opisana </a:t>
            </a:r>
            <a:r>
              <a:rPr lang="pl-PL" sz="2000" dirty="0" err="1">
                <a:solidFill>
                  <a:srgbClr val="7F7F7F"/>
                </a:solidFill>
                <a:latin typeface="Playfair Display"/>
              </a:rPr>
              <a:t>j.w</a:t>
            </a:r>
            <a:r>
              <a:rPr lang="pl-PL" sz="2000" dirty="0">
                <a:solidFill>
                  <a:srgbClr val="7F7F7F"/>
                </a:solidFill>
                <a:latin typeface="Playfair Display"/>
              </a:rPr>
              <a:t>. – waga 2 (przyznana liczba punktów w skali od 0 do 5 zostanie automatycznie pomnożona przez 2);</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w przypadku, gdy istnieje terapia lub diagnostyka opisana </a:t>
            </a:r>
            <a:r>
              <a:rPr lang="pl-PL" sz="2000" dirty="0" err="1">
                <a:solidFill>
                  <a:srgbClr val="7F7F7F"/>
                </a:solidFill>
                <a:latin typeface="Playfair Display"/>
              </a:rPr>
              <a:t>j.w</a:t>
            </a:r>
            <a:r>
              <a:rPr lang="pl-PL" sz="2000" dirty="0">
                <a:solidFill>
                  <a:srgbClr val="7F7F7F"/>
                </a:solidFill>
                <a:latin typeface="Playfair Display"/>
              </a:rPr>
              <a:t>. – waga 1 (przyznana liczba punktów w skali od 0 do 5 zostanie automatycznie pomnożona przez 1).</a:t>
            </a:r>
          </a:p>
          <a:p>
            <a:pPr marL="342900" lvl="0" indent="-342900">
              <a:lnSpc>
                <a:spcPct val="150000"/>
              </a:lnSpc>
              <a:spcBef>
                <a:spcPts val="1000"/>
              </a:spcBef>
              <a:buClr>
                <a:srgbClr val="C00000"/>
              </a:buClr>
              <a:buFont typeface="Wingdings" panose="05000000000000000000" pitchFamily="2" charset="2"/>
              <a:buChar char="v"/>
              <a:defRPr/>
            </a:pPr>
            <a:endParaRPr lang="pl-PL" sz="2000" dirty="0">
              <a:solidFill>
                <a:srgbClr val="7F7F7F"/>
              </a:solidFill>
              <a:latin typeface="Playfair Display"/>
            </a:endParaRPr>
          </a:p>
        </p:txBody>
      </p:sp>
    </p:spTree>
    <p:extLst>
      <p:ext uri="{BB962C8B-B14F-4D97-AF65-F5344CB8AC3E}">
        <p14:creationId xmlns:p14="http://schemas.microsoft.com/office/powerpoint/2010/main" val="34384124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675428" y="603706"/>
            <a:ext cx="10466006" cy="523220"/>
          </a:xfrm>
          <a:prstGeom prst="rect">
            <a:avLst/>
          </a:prstGeom>
          <a:noFill/>
        </p:spPr>
        <p:txBody>
          <a:bodyPr wrap="square" rtlCol="0">
            <a:spAutoFit/>
          </a:bodyPr>
          <a:lstStyle/>
          <a:p>
            <a:pPr lvl="0">
              <a:defRPr/>
            </a:pPr>
            <a:r>
              <a:rPr lang="pl-PL" sz="2800" b="1" dirty="0">
                <a:solidFill>
                  <a:srgbClr val="7F7F7F">
                    <a:lumMod val="75000"/>
                  </a:srgbClr>
                </a:solidFill>
                <a:latin typeface="Playfair Display"/>
                <a:ea typeface="Segoe UI Black" panose="020B0A02040204020203" pitchFamily="34" charset="0"/>
              </a:rPr>
              <a:t>OCENA MERYTORYCZNA – KRYTERIA USTAWOWE</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65273" y="4070809"/>
            <a:ext cx="689762" cy="80409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21" name="TextBox 12">
            <a:extLst>
              <a:ext uri="{FF2B5EF4-FFF2-40B4-BE49-F238E27FC236}">
                <a16:creationId xmlns:a16="http://schemas.microsoft.com/office/drawing/2014/main" id="{16C343D0-AC3A-4933-810D-68F927354097}"/>
              </a:ext>
            </a:extLst>
          </p:cNvPr>
          <p:cNvSpPr txBox="1"/>
          <p:nvPr/>
        </p:nvSpPr>
        <p:spPr>
          <a:xfrm>
            <a:off x="11664090" y="6480064"/>
            <a:ext cx="27743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400" b="1" dirty="0">
                <a:solidFill>
                  <a:srgbClr val="7F7F7F">
                    <a:lumMod val="50000"/>
                  </a:srgbClr>
                </a:solidFill>
                <a:latin typeface="Playfair Display"/>
                <a:cs typeface="Calibri"/>
              </a:rPr>
              <a:t>2</a:t>
            </a:r>
            <a:endParaRPr kumimoji="0" lang="en-US" sz="1400" b="1" i="0" u="none" strike="noStrike" kern="1200" cap="none" spc="0" normalizeH="0" baseline="0" noProof="0" dirty="0">
              <a:ln>
                <a:noFill/>
              </a:ln>
              <a:solidFill>
                <a:srgbClr val="7F7F7F">
                  <a:lumMod val="50000"/>
                </a:srgbClr>
              </a:solidFill>
              <a:effectLst/>
              <a:uLnTx/>
              <a:uFillTx/>
              <a:latin typeface="Playfair Display"/>
              <a:cs typeface="Calibri"/>
            </a:endParaRPr>
          </a:p>
        </p:txBody>
      </p:sp>
      <p:sp>
        <p:nvSpPr>
          <p:cNvPr id="31" name="Prostokąt 30">
            <a:extLst>
              <a:ext uri="{FF2B5EF4-FFF2-40B4-BE49-F238E27FC236}">
                <a16:creationId xmlns:a16="http://schemas.microsoft.com/office/drawing/2014/main" id="{3C237C24-DF47-45F9-83BE-F5F41989DD5D}"/>
              </a:ext>
            </a:extLst>
          </p:cNvPr>
          <p:cNvSpPr/>
          <p:nvPr/>
        </p:nvSpPr>
        <p:spPr>
          <a:xfrm>
            <a:off x="1518290" y="1786132"/>
            <a:ext cx="5938658" cy="599706"/>
          </a:xfrm>
          <a:prstGeom prst="rect">
            <a:avLst/>
          </a:prstGeom>
          <a:solidFill>
            <a:srgbClr val="C00000"/>
          </a:solidFill>
          <a:ln w="12700" cap="flat" cmpd="sng" algn="ctr">
            <a:noFill/>
            <a:prstDash val="solid"/>
          </a:ln>
          <a:effectLst/>
        </p:spPr>
        <p:txBody>
          <a:bodyPr rtlCol="0" anchor="ctr"/>
          <a:lstStyle/>
          <a:p>
            <a:pPr marL="0" marR="0" lvl="0" indent="0" algn="ctr" defTabSz="1219170" rtl="0" eaLnBrk="1" fontAlgn="auto" latinLnBrk="1" hangingPunct="1">
              <a:lnSpc>
                <a:spcPct val="100000"/>
              </a:lnSpc>
              <a:spcBef>
                <a:spcPts val="0"/>
              </a:spcBef>
              <a:spcAft>
                <a:spcPts val="0"/>
              </a:spcAft>
              <a:buClrTx/>
              <a:buSzTx/>
              <a:buFontTx/>
              <a:buNone/>
              <a:tabLst/>
              <a:defRPr/>
            </a:pPr>
            <a:endParaRPr kumimoji="0" lang="pl-PL" sz="2400" b="0" i="0" u="none" strike="noStrike" kern="0" cap="none" spc="0" normalizeH="0" baseline="0" noProof="0">
              <a:ln>
                <a:noFill/>
              </a:ln>
              <a:solidFill>
                <a:prstClr val="white"/>
              </a:solidFill>
              <a:effectLst/>
              <a:uLnTx/>
              <a:uFillTx/>
              <a:latin typeface="Playfair Display"/>
              <a:cs typeface="+mn-cs"/>
            </a:endParaRPr>
          </a:p>
        </p:txBody>
      </p:sp>
      <p:sp>
        <p:nvSpPr>
          <p:cNvPr id="32" name="TextBox 4">
            <a:extLst>
              <a:ext uri="{FF2B5EF4-FFF2-40B4-BE49-F238E27FC236}">
                <a16:creationId xmlns:a16="http://schemas.microsoft.com/office/drawing/2014/main" id="{AAF3A741-2EA3-41ED-8355-8E91521D650B}"/>
              </a:ext>
            </a:extLst>
          </p:cNvPr>
          <p:cNvSpPr txBox="1"/>
          <p:nvPr/>
        </p:nvSpPr>
        <p:spPr>
          <a:xfrm>
            <a:off x="1770971" y="1840960"/>
            <a:ext cx="5460948" cy="461665"/>
          </a:xfrm>
          <a:prstGeom prst="rect">
            <a:avLst/>
          </a:prstGeom>
          <a:noFill/>
        </p:spPr>
        <p:txBody>
          <a:bodyPr wrap="square" rtlCol="0" anchor="ctr">
            <a:spAutoFit/>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lang="pl-PL" altLang="ko-KR" sz="2400" b="1" dirty="0">
                <a:solidFill>
                  <a:prstClr val="white"/>
                </a:solidFill>
                <a:latin typeface="Playfair Display"/>
                <a:cs typeface="Arial" pitchFamily="34" charset="0"/>
              </a:rPr>
              <a:t>INNOWACYJNOŚĆ PROJEKTU</a:t>
            </a:r>
            <a:endParaRPr kumimoji="0" lang="en-US" altLang="ko-KR" sz="2400" b="1" i="0" u="none" strike="noStrike" kern="1200" cap="none" spc="0" normalizeH="0" baseline="0" noProof="0" dirty="0">
              <a:ln>
                <a:noFill/>
              </a:ln>
              <a:solidFill>
                <a:prstClr val="white"/>
              </a:solidFill>
              <a:effectLst/>
              <a:uLnTx/>
              <a:uFillTx/>
              <a:latin typeface="Playfair Display"/>
              <a:cs typeface="Arial" pitchFamily="34" charset="0"/>
            </a:endParaRPr>
          </a:p>
        </p:txBody>
      </p:sp>
      <p:sp>
        <p:nvSpPr>
          <p:cNvPr id="2" name="Prostokąt 1">
            <a:extLst>
              <a:ext uri="{FF2B5EF4-FFF2-40B4-BE49-F238E27FC236}">
                <a16:creationId xmlns:a16="http://schemas.microsoft.com/office/drawing/2014/main" id="{FFC352D0-AD92-4468-B3E6-BC83FF931E9C}"/>
              </a:ext>
            </a:extLst>
          </p:cNvPr>
          <p:cNvSpPr/>
          <p:nvPr/>
        </p:nvSpPr>
        <p:spPr>
          <a:xfrm>
            <a:off x="2520000" y="2736273"/>
            <a:ext cx="8712000" cy="2609432"/>
          </a:xfrm>
          <a:prstGeom prst="rect">
            <a:avLst/>
          </a:prstGeom>
        </p:spPr>
        <p:txBody>
          <a:bodyPr wrap="square">
            <a:spAutoFit/>
          </a:bodyPr>
          <a:lstStyle/>
          <a:p>
            <a:pPr marL="342900" lvl="0" indent="-342900">
              <a:lnSpc>
                <a:spcPct val="150000"/>
              </a:lnSpc>
              <a:spcBef>
                <a:spcPts val="1000"/>
              </a:spcBef>
              <a:buClr>
                <a:srgbClr val="C00000"/>
              </a:buClr>
              <a:buFont typeface="Wingdings" panose="05000000000000000000" pitchFamily="2" charset="2"/>
              <a:buChar char="v"/>
              <a:defRPr/>
            </a:pPr>
            <a:r>
              <a:rPr lang="pl-PL" sz="2000" b="1" dirty="0">
                <a:solidFill>
                  <a:srgbClr val="7F7F7F"/>
                </a:solidFill>
                <a:latin typeface="Playfair Display"/>
              </a:rPr>
              <a:t>MAKSYMALNA LICZBA PUNKTÓW – 10  </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Wymagany próg punktowy, warunkujący pozytywną ocenę kryterium, wynosi 5 punktów.</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Weryfikacja kryterium następuje na podstawie całości Wniosku, ze szczególnym uwzględnieniem pkt II.B.40. Wniosku Opis innowacyjności projektu. </a:t>
            </a:r>
          </a:p>
        </p:txBody>
      </p:sp>
    </p:spTree>
    <p:extLst>
      <p:ext uri="{BB962C8B-B14F-4D97-AF65-F5344CB8AC3E}">
        <p14:creationId xmlns:p14="http://schemas.microsoft.com/office/powerpoint/2010/main" val="1944469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308386" y="843563"/>
            <a:ext cx="6396781"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2800" b="1" i="0" u="none" strike="noStrike" kern="1200" cap="none" spc="0" normalizeH="0" baseline="0" noProof="0" dirty="0">
                <a:ln>
                  <a:noFill/>
                </a:ln>
                <a:solidFill>
                  <a:srgbClr val="7F7F7F">
                    <a:lumMod val="75000"/>
                  </a:srgbClr>
                </a:solidFill>
                <a:effectLst/>
                <a:uLnTx/>
                <a:uFillTx/>
                <a:latin typeface="Playfair Display"/>
                <a:ea typeface="Segoe UI Black" panose="020B0A02040204020203" pitchFamily="34" charset="0"/>
                <a:cs typeface="+mn-cs"/>
              </a:rPr>
              <a:t>GŁÓWNE </a:t>
            </a:r>
            <a:r>
              <a:rPr lang="pl-PL" sz="2800" b="1" dirty="0">
                <a:solidFill>
                  <a:srgbClr val="7F7F7F">
                    <a:lumMod val="75000"/>
                  </a:srgbClr>
                </a:solidFill>
                <a:latin typeface="Playfair Display"/>
                <a:ea typeface="Segoe UI Black" panose="020B0A02040204020203" pitchFamily="34" charset="0"/>
              </a:rPr>
              <a:t>ZAŁOŻENIA</a:t>
            </a:r>
            <a:endParaRPr kumimoji="0" lang="pl-PL" sz="2800" b="1" i="0" u="none" strike="noStrike" kern="1200" cap="none" spc="0" normalizeH="0" baseline="0" noProof="0" dirty="0">
              <a:ln>
                <a:noFill/>
              </a:ln>
              <a:solidFill>
                <a:srgbClr val="7F7F7F">
                  <a:lumMod val="75000"/>
                </a:srgbClr>
              </a:solidFill>
              <a:effectLst/>
              <a:uLnTx/>
              <a:uFillTx/>
              <a:latin typeface="Playfair Display"/>
              <a:ea typeface="Segoe UI Black" panose="020B0A02040204020203" pitchFamily="34" charset="0"/>
              <a:cs typeface="+mn-cs"/>
            </a:endParaRP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a:ln>
                <a:noFill/>
              </a:ln>
              <a:solidFill>
                <a:srgbClr val="7F7F7F">
                  <a:lumMod val="50000"/>
                </a:srgbClr>
              </a:solidFill>
              <a:effectLst/>
              <a:uLnTx/>
              <a:uFillTx/>
              <a:latin typeface="Playfair Display"/>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16528" y="4054606"/>
            <a:ext cx="699331" cy="93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1800" b="1" i="0" u="none" strike="noStrike" kern="1200" cap="none" spc="0" normalizeH="0" baseline="0" noProof="0">
              <a:ln>
                <a:noFill/>
              </a:ln>
              <a:solidFill>
                <a:srgbClr val="7F7F7F">
                  <a:lumMod val="50000"/>
                </a:srgbClr>
              </a:solidFill>
              <a:effectLst/>
              <a:uLnTx/>
              <a:uFillTx/>
              <a:latin typeface="Arial"/>
              <a:cs typeface="+mn-cs"/>
            </a:endParaRPr>
          </a:p>
        </p:txBody>
      </p:sp>
      <p:pic>
        <p:nvPicPr>
          <p:cNvPr id="22" name="Grafika 21" descr="Klepsydra">
            <a:extLst>
              <a:ext uri="{FF2B5EF4-FFF2-40B4-BE49-F238E27FC236}">
                <a16:creationId xmlns:a16="http://schemas.microsoft.com/office/drawing/2014/main" id="{2CF629D8-C911-46E6-9A52-1C9A2E27A49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98620" y="3506811"/>
            <a:ext cx="505188" cy="505188"/>
          </a:xfrm>
          <a:prstGeom prst="rect">
            <a:avLst/>
          </a:prstGeom>
        </p:spPr>
      </p:pic>
      <p:sp>
        <p:nvSpPr>
          <p:cNvPr id="23" name="Symbol zastępczy zawartości 3">
            <a:extLst>
              <a:ext uri="{FF2B5EF4-FFF2-40B4-BE49-F238E27FC236}">
                <a16:creationId xmlns:a16="http://schemas.microsoft.com/office/drawing/2014/main" id="{7D94409C-5495-41AC-9412-C726145761F2}"/>
              </a:ext>
            </a:extLst>
          </p:cNvPr>
          <p:cNvSpPr txBox="1">
            <a:spLocks/>
          </p:cNvSpPr>
          <p:nvPr/>
        </p:nvSpPr>
        <p:spPr>
          <a:xfrm>
            <a:off x="2520000" y="4268930"/>
            <a:ext cx="9185058" cy="6870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fontAlgn="auto">
              <a:lnSpc>
                <a:spcPct val="100000"/>
              </a:lnSpc>
              <a:spcBef>
                <a:spcPts val="1000"/>
              </a:spcBef>
              <a:spcAft>
                <a:spcPts val="0"/>
              </a:spcAft>
              <a:buClrTx/>
              <a:buSzTx/>
              <a:buFont typeface="Arial" panose="020B0604020202020204" pitchFamily="34" charset="0"/>
              <a:buNone/>
              <a:tabLst/>
              <a:defRPr/>
            </a:pPr>
            <a:r>
              <a:rPr lang="en-US" sz="2000" b="1" kern="0" dirty="0" err="1">
                <a:solidFill>
                  <a:schemeClr val="tx2">
                    <a:lumMod val="75000"/>
                  </a:schemeClr>
                </a:solidFill>
                <a:latin typeface="Playfair Display"/>
              </a:rPr>
              <a:t>Wniosek</a:t>
            </a:r>
            <a:r>
              <a:rPr lang="en-US" sz="2000" b="1" kern="0" dirty="0">
                <a:solidFill>
                  <a:schemeClr val="tx2">
                    <a:lumMod val="75000"/>
                  </a:schemeClr>
                </a:solidFill>
                <a:latin typeface="Playfair Display"/>
              </a:rPr>
              <a:t> o </a:t>
            </a:r>
            <a:r>
              <a:rPr lang="en-US" sz="2000" b="1" kern="0" dirty="0" err="1">
                <a:solidFill>
                  <a:schemeClr val="tx2">
                    <a:lumMod val="75000"/>
                  </a:schemeClr>
                </a:solidFill>
                <a:latin typeface="Playfair Display"/>
              </a:rPr>
              <a:t>dofinansowanie</a:t>
            </a:r>
            <a:r>
              <a:rPr lang="en-US" sz="2000" b="1" kern="0" dirty="0">
                <a:solidFill>
                  <a:schemeClr val="tx2">
                    <a:lumMod val="75000"/>
                  </a:schemeClr>
                </a:solidFill>
                <a:latin typeface="Playfair Display"/>
              </a:rPr>
              <a:t> </a:t>
            </a:r>
            <a:r>
              <a:rPr lang="en-US" sz="2000" b="1" kern="0" dirty="0" err="1">
                <a:solidFill>
                  <a:schemeClr val="tx2">
                    <a:lumMod val="75000"/>
                  </a:schemeClr>
                </a:solidFill>
                <a:latin typeface="Playfair Display"/>
              </a:rPr>
              <a:t>należy</a:t>
            </a:r>
            <a:r>
              <a:rPr lang="en-US" sz="2000" b="1" kern="0" dirty="0">
                <a:solidFill>
                  <a:schemeClr val="tx2">
                    <a:lumMod val="75000"/>
                  </a:schemeClr>
                </a:solidFill>
                <a:latin typeface="Playfair Display"/>
              </a:rPr>
              <a:t> </a:t>
            </a:r>
            <a:r>
              <a:rPr lang="en-US" sz="2000" b="1" kern="0" dirty="0" err="1">
                <a:solidFill>
                  <a:schemeClr val="tx2">
                    <a:lumMod val="75000"/>
                  </a:schemeClr>
                </a:solidFill>
                <a:latin typeface="Playfair Display"/>
              </a:rPr>
              <a:t>złożyć</a:t>
            </a:r>
            <a:r>
              <a:rPr lang="en-US" sz="2000" b="1" kern="0" dirty="0">
                <a:solidFill>
                  <a:schemeClr val="tx2">
                    <a:lumMod val="75000"/>
                  </a:schemeClr>
                </a:solidFill>
                <a:latin typeface="Playfair Display"/>
              </a:rPr>
              <a:t> </a:t>
            </a:r>
            <a:r>
              <a:rPr lang="en-US" sz="2000" b="1" kern="0" dirty="0" err="1">
                <a:solidFill>
                  <a:schemeClr val="tx2">
                    <a:lumMod val="75000"/>
                  </a:schemeClr>
                </a:solidFill>
                <a:latin typeface="Playfair Display"/>
              </a:rPr>
              <a:t>wyłącznie</a:t>
            </a:r>
            <a:r>
              <a:rPr lang="en-US" sz="2000" b="1" kern="0" dirty="0">
                <a:solidFill>
                  <a:schemeClr val="tx2">
                    <a:lumMod val="75000"/>
                  </a:schemeClr>
                </a:solidFill>
                <a:latin typeface="Playfair Display"/>
              </a:rPr>
              <a:t> w </a:t>
            </a:r>
            <a:r>
              <a:rPr lang="en-US" sz="2000" b="1" kern="0" dirty="0" err="1">
                <a:solidFill>
                  <a:schemeClr val="tx2">
                    <a:lumMod val="75000"/>
                  </a:schemeClr>
                </a:solidFill>
                <a:latin typeface="Playfair Display"/>
              </a:rPr>
              <a:t>formie</a:t>
            </a:r>
            <a:r>
              <a:rPr lang="en-US" sz="2000" b="1" kern="0" dirty="0">
                <a:solidFill>
                  <a:schemeClr val="tx2">
                    <a:lumMod val="75000"/>
                  </a:schemeClr>
                </a:solidFill>
                <a:latin typeface="Playfair Display"/>
              </a:rPr>
              <a:t> </a:t>
            </a:r>
            <a:r>
              <a:rPr lang="en-US" sz="2000" b="1" kern="0" dirty="0" err="1">
                <a:solidFill>
                  <a:schemeClr val="tx2">
                    <a:lumMod val="75000"/>
                  </a:schemeClr>
                </a:solidFill>
                <a:latin typeface="Playfair Display"/>
              </a:rPr>
              <a:t>dokumentu</a:t>
            </a:r>
            <a:r>
              <a:rPr lang="en-US" sz="2000" b="1" kern="0" dirty="0">
                <a:solidFill>
                  <a:schemeClr val="tx2">
                    <a:lumMod val="75000"/>
                  </a:schemeClr>
                </a:solidFill>
                <a:latin typeface="Playfair Display"/>
              </a:rPr>
              <a:t> </a:t>
            </a:r>
            <a:r>
              <a:rPr lang="en-US" sz="2000" b="1" kern="0" dirty="0" err="1">
                <a:solidFill>
                  <a:schemeClr val="tx2">
                    <a:lumMod val="75000"/>
                  </a:schemeClr>
                </a:solidFill>
                <a:latin typeface="Playfair Display"/>
              </a:rPr>
              <a:t>elektronicznego</a:t>
            </a:r>
            <a:r>
              <a:rPr lang="en-US" sz="2000" b="1" kern="0" dirty="0">
                <a:solidFill>
                  <a:schemeClr val="tx2">
                    <a:lumMod val="75000"/>
                  </a:schemeClr>
                </a:solidFill>
                <a:latin typeface="Playfair Display"/>
              </a:rPr>
              <a:t> za </a:t>
            </a:r>
            <a:r>
              <a:rPr lang="en-US" sz="2000" b="1" kern="0" dirty="0" err="1">
                <a:solidFill>
                  <a:schemeClr val="tx2">
                    <a:lumMod val="75000"/>
                  </a:schemeClr>
                </a:solidFill>
                <a:latin typeface="Playfair Display"/>
              </a:rPr>
              <a:t>pośrednictwem</a:t>
            </a:r>
            <a:r>
              <a:rPr lang="en-US" sz="2000" b="1" kern="0" dirty="0">
                <a:solidFill>
                  <a:schemeClr val="tx2">
                    <a:lumMod val="75000"/>
                  </a:schemeClr>
                </a:solidFill>
                <a:latin typeface="Playfair Display"/>
              </a:rPr>
              <a:t> </a:t>
            </a:r>
            <a:r>
              <a:rPr lang="en-US" sz="2000" b="1" kern="0" dirty="0" err="1">
                <a:solidFill>
                  <a:schemeClr val="tx2">
                    <a:lumMod val="75000"/>
                  </a:schemeClr>
                </a:solidFill>
                <a:latin typeface="Playfair Display"/>
              </a:rPr>
              <a:t>Systemu</a:t>
            </a:r>
            <a:r>
              <a:rPr lang="en-US" sz="2000" b="1" kern="0" dirty="0">
                <a:solidFill>
                  <a:schemeClr val="tx2">
                    <a:lumMod val="75000"/>
                  </a:schemeClr>
                </a:solidFill>
                <a:latin typeface="Playfair Display"/>
              </a:rPr>
              <a:t> </a:t>
            </a:r>
            <a:r>
              <a:rPr lang="en-US" sz="2000" b="1" kern="0" dirty="0" err="1">
                <a:solidFill>
                  <a:schemeClr val="tx2">
                    <a:lumMod val="75000"/>
                  </a:schemeClr>
                </a:solidFill>
                <a:latin typeface="Playfair Display"/>
              </a:rPr>
              <a:t>teleinformatycznego</a:t>
            </a:r>
            <a:r>
              <a:rPr lang="en-US" sz="2000" b="1" kern="0" dirty="0">
                <a:solidFill>
                  <a:schemeClr val="tx2">
                    <a:lumMod val="75000"/>
                  </a:schemeClr>
                </a:solidFill>
                <a:latin typeface="Playfair Display"/>
              </a:rPr>
              <a:t> </a:t>
            </a:r>
            <a:r>
              <a:rPr lang="en-US" sz="2000" b="1" kern="0" dirty="0" err="1">
                <a:solidFill>
                  <a:schemeClr val="tx2">
                    <a:lumMod val="75000"/>
                  </a:schemeClr>
                </a:solidFill>
                <a:latin typeface="Playfair Display"/>
              </a:rPr>
              <a:t>dostępnego</a:t>
            </a:r>
            <a:r>
              <a:rPr lang="en-US" sz="2000" b="1" kern="0" dirty="0">
                <a:solidFill>
                  <a:schemeClr val="tx2">
                    <a:lumMod val="75000"/>
                  </a:schemeClr>
                </a:solidFill>
                <a:latin typeface="Playfair Display"/>
              </a:rPr>
              <a:t> </a:t>
            </a:r>
            <a:r>
              <a:rPr lang="en-US" sz="2000" b="1" kern="0" dirty="0" err="1">
                <a:solidFill>
                  <a:schemeClr val="tx2">
                    <a:lumMod val="75000"/>
                  </a:schemeClr>
                </a:solidFill>
                <a:latin typeface="Playfair Display"/>
              </a:rPr>
              <a:t>na</a:t>
            </a:r>
            <a:r>
              <a:rPr lang="en-US" sz="2000" b="1" kern="0" dirty="0">
                <a:solidFill>
                  <a:schemeClr val="tx2">
                    <a:lumMod val="75000"/>
                  </a:schemeClr>
                </a:solidFill>
                <a:latin typeface="Playfair Display"/>
              </a:rPr>
              <a:t> </a:t>
            </a:r>
            <a:r>
              <a:rPr lang="en-US" sz="2000" b="1" kern="0" dirty="0" err="1">
                <a:solidFill>
                  <a:schemeClr val="tx2">
                    <a:lumMod val="75000"/>
                  </a:schemeClr>
                </a:solidFill>
                <a:latin typeface="Playfair Display"/>
              </a:rPr>
              <a:t>stronie</a:t>
            </a:r>
            <a:r>
              <a:rPr lang="en-US" sz="2000" b="1" kern="0" dirty="0">
                <a:solidFill>
                  <a:schemeClr val="tx2">
                    <a:lumMod val="75000"/>
                  </a:schemeClr>
                </a:solidFill>
                <a:latin typeface="Playfair Display"/>
              </a:rPr>
              <a:t> </a:t>
            </a:r>
            <a:r>
              <a:rPr lang="en-US" sz="2000" b="1" kern="0" dirty="0">
                <a:solidFill>
                  <a:schemeClr val="tx2">
                    <a:lumMod val="75000"/>
                  </a:schemeClr>
                </a:solidFill>
                <a:latin typeface="Playfair Display"/>
                <a:hlinkClick r:id="rId4">
                  <a:extLst>
                    <a:ext uri="{A12FA001-AC4F-418D-AE19-62706E023703}">
                      <ahyp:hlinkClr xmlns:ahyp="http://schemas.microsoft.com/office/drawing/2018/hyperlinkcolor" val="tx"/>
                    </a:ext>
                  </a:extLst>
                </a:hlinkClick>
              </a:rPr>
              <a:t>http://konkurs.abm.gov.pl/#/</a:t>
            </a:r>
            <a:r>
              <a:rPr lang="pl-PL" sz="2000" b="1" kern="0" dirty="0">
                <a:solidFill>
                  <a:schemeClr val="tx2">
                    <a:lumMod val="75000"/>
                  </a:schemeClr>
                </a:solidFill>
                <a:latin typeface="Playfair Display"/>
              </a:rPr>
              <a:t> </a:t>
            </a:r>
          </a:p>
          <a:p>
            <a:pPr marL="0" marR="0" lvl="0" indent="0" fontAlgn="auto">
              <a:lnSpc>
                <a:spcPct val="100000"/>
              </a:lnSpc>
              <a:spcBef>
                <a:spcPts val="1000"/>
              </a:spcBef>
              <a:spcAft>
                <a:spcPts val="0"/>
              </a:spcAft>
              <a:buClrTx/>
              <a:buSzTx/>
              <a:buFont typeface="Arial" panose="020B0604020202020204" pitchFamily="34" charset="0"/>
              <a:buNone/>
              <a:tabLst/>
              <a:defRPr/>
            </a:pPr>
            <a:endParaRPr lang="pl-PL" sz="2000" b="1" kern="0" dirty="0">
              <a:solidFill>
                <a:schemeClr val="tx2">
                  <a:lumMod val="75000"/>
                </a:schemeClr>
              </a:solidFill>
              <a:latin typeface="Playfair Display"/>
            </a:endParaRPr>
          </a:p>
          <a:p>
            <a:pPr marL="0" marR="0" lvl="0" indent="0" fontAlgn="auto">
              <a:lnSpc>
                <a:spcPct val="100000"/>
              </a:lnSpc>
              <a:spcBef>
                <a:spcPts val="1000"/>
              </a:spcBef>
              <a:spcAft>
                <a:spcPts val="0"/>
              </a:spcAft>
              <a:buClrTx/>
              <a:buSzTx/>
              <a:buFont typeface="Arial" panose="020B0604020202020204" pitchFamily="34" charset="0"/>
              <a:buNone/>
              <a:tabLst/>
              <a:defRPr/>
            </a:pPr>
            <a:endParaRPr lang="pl-PL" sz="2000" b="1" kern="0" dirty="0">
              <a:solidFill>
                <a:schemeClr val="tx2">
                  <a:lumMod val="75000"/>
                </a:schemeClr>
              </a:solidFill>
              <a:latin typeface="Playfair Display"/>
            </a:endParaRPr>
          </a:p>
        </p:txBody>
      </p:sp>
      <p:pic>
        <p:nvPicPr>
          <p:cNvPr id="24" name="Grafika 23" descr="Pieniądze">
            <a:extLst>
              <a:ext uri="{FF2B5EF4-FFF2-40B4-BE49-F238E27FC236}">
                <a16:creationId xmlns:a16="http://schemas.microsoft.com/office/drawing/2014/main" id="{3965C7B6-4794-41CB-84B6-350FD83B971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696370" y="1576563"/>
            <a:ext cx="548866" cy="548866"/>
          </a:xfrm>
          <a:prstGeom prst="rect">
            <a:avLst/>
          </a:prstGeom>
        </p:spPr>
      </p:pic>
      <p:pic>
        <p:nvPicPr>
          <p:cNvPr id="25" name="Grafika 24" descr="Internet">
            <a:extLst>
              <a:ext uri="{FF2B5EF4-FFF2-40B4-BE49-F238E27FC236}">
                <a16:creationId xmlns:a16="http://schemas.microsoft.com/office/drawing/2014/main" id="{7B127E46-CB45-4154-AA6F-B700B356E8C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633337" y="4454563"/>
            <a:ext cx="626443" cy="626443"/>
          </a:xfrm>
          <a:prstGeom prst="rect">
            <a:avLst/>
          </a:prstGeom>
        </p:spPr>
      </p:pic>
      <p:pic>
        <p:nvPicPr>
          <p:cNvPr id="26" name="Grafika 25" descr="Dokument">
            <a:extLst>
              <a:ext uri="{FF2B5EF4-FFF2-40B4-BE49-F238E27FC236}">
                <a16:creationId xmlns:a16="http://schemas.microsoft.com/office/drawing/2014/main" id="{A2309CB2-BA92-4542-9E09-056C1866A7A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729254" y="5337791"/>
            <a:ext cx="515982" cy="515982"/>
          </a:xfrm>
          <a:prstGeom prst="rect">
            <a:avLst/>
          </a:prstGeom>
        </p:spPr>
      </p:pic>
      <p:sp>
        <p:nvSpPr>
          <p:cNvPr id="27" name="pole tekstowe 26">
            <a:extLst>
              <a:ext uri="{FF2B5EF4-FFF2-40B4-BE49-F238E27FC236}">
                <a16:creationId xmlns:a16="http://schemas.microsoft.com/office/drawing/2014/main" id="{EAF3583E-586B-4CC3-9DE9-8E6A5B281803}"/>
              </a:ext>
            </a:extLst>
          </p:cNvPr>
          <p:cNvSpPr txBox="1"/>
          <p:nvPr/>
        </p:nvSpPr>
        <p:spPr>
          <a:xfrm>
            <a:off x="2520000" y="3387553"/>
            <a:ext cx="9680896" cy="707886"/>
          </a:xfrm>
          <a:prstGeom prst="rect">
            <a:avLst/>
          </a:prstGeom>
          <a:noFill/>
        </p:spPr>
        <p:txBody>
          <a:bodyPr wrap="square" rtlCol="0">
            <a:spAutoFit/>
          </a:bodyPr>
          <a:lstStyle/>
          <a:p>
            <a:pPr marR="0" lvl="0" indent="0" fontAlgn="auto">
              <a:lnSpc>
                <a:spcPct val="100000"/>
              </a:lnSpc>
              <a:spcBef>
                <a:spcPts val="0"/>
              </a:spcBef>
              <a:spcAft>
                <a:spcPts val="0"/>
              </a:spcAft>
              <a:buClrTx/>
              <a:buSzTx/>
              <a:buFontTx/>
              <a:buNone/>
              <a:tabLst/>
              <a:defRPr/>
            </a:pPr>
            <a:r>
              <a:rPr lang="pl-PL" sz="2000" b="1" kern="0" dirty="0">
                <a:solidFill>
                  <a:schemeClr val="tx2">
                    <a:lumMod val="75000"/>
                  </a:schemeClr>
                </a:solidFill>
                <a:latin typeface="Playfair Display"/>
              </a:rPr>
              <a:t>Wniosek o dofinansowanie należy złożyć w terminie:</a:t>
            </a:r>
          </a:p>
          <a:p>
            <a:pPr marR="0" lvl="0" indent="0" fontAlgn="auto">
              <a:lnSpc>
                <a:spcPct val="100000"/>
              </a:lnSpc>
              <a:spcBef>
                <a:spcPts val="0"/>
              </a:spcBef>
              <a:spcAft>
                <a:spcPts val="0"/>
              </a:spcAft>
              <a:buClrTx/>
              <a:buSzTx/>
              <a:buFontTx/>
              <a:buNone/>
              <a:tabLst/>
              <a:defRPr/>
            </a:pPr>
            <a:r>
              <a:rPr lang="pl-PL" sz="2000" b="1" kern="0" dirty="0">
                <a:solidFill>
                  <a:schemeClr val="tx2">
                    <a:lumMod val="75000"/>
                  </a:schemeClr>
                </a:solidFill>
                <a:latin typeface="Playfair Display"/>
              </a:rPr>
              <a:t>od 05.05.2021 r. od godz. 12:00 do 30.06.2021 r. do godz. 12:00 </a:t>
            </a:r>
          </a:p>
        </p:txBody>
      </p:sp>
      <p:sp>
        <p:nvSpPr>
          <p:cNvPr id="28" name="pole tekstowe 27">
            <a:extLst>
              <a:ext uri="{FF2B5EF4-FFF2-40B4-BE49-F238E27FC236}">
                <a16:creationId xmlns:a16="http://schemas.microsoft.com/office/drawing/2014/main" id="{6C937292-A6B2-48FC-BFB5-BF6904E34BEF}"/>
              </a:ext>
            </a:extLst>
          </p:cNvPr>
          <p:cNvSpPr txBox="1"/>
          <p:nvPr/>
        </p:nvSpPr>
        <p:spPr>
          <a:xfrm>
            <a:off x="2520000" y="5390882"/>
            <a:ext cx="9592119" cy="400110"/>
          </a:xfrm>
          <a:prstGeom prst="rect">
            <a:avLst/>
          </a:prstGeom>
          <a:noFill/>
        </p:spPr>
        <p:txBody>
          <a:bodyPr wrap="square" rtlCol="0">
            <a:spAutoFit/>
          </a:bodyPr>
          <a:lstStyle/>
          <a:p>
            <a:pPr marR="0" lvl="0" indent="0" fontAlgn="auto">
              <a:lnSpc>
                <a:spcPct val="100000"/>
              </a:lnSpc>
              <a:spcBef>
                <a:spcPts val="0"/>
              </a:spcBef>
              <a:spcAft>
                <a:spcPts val="0"/>
              </a:spcAft>
              <a:buClrTx/>
              <a:buSzTx/>
              <a:buFontTx/>
              <a:buNone/>
              <a:tabLst/>
              <a:defRPr/>
            </a:pPr>
            <a:r>
              <a:rPr lang="pl-PL" sz="2000" b="1" kern="0" dirty="0">
                <a:solidFill>
                  <a:schemeClr val="tx2">
                    <a:lumMod val="75000"/>
                  </a:schemeClr>
                </a:solidFill>
                <a:latin typeface="Playfair Display"/>
              </a:rPr>
              <a:t>Wniosek o dofinansowanie składany jest w języku polskim</a:t>
            </a:r>
          </a:p>
        </p:txBody>
      </p:sp>
      <p:sp>
        <p:nvSpPr>
          <p:cNvPr id="29" name="Prostokąt 28">
            <a:extLst>
              <a:ext uri="{FF2B5EF4-FFF2-40B4-BE49-F238E27FC236}">
                <a16:creationId xmlns:a16="http://schemas.microsoft.com/office/drawing/2014/main" id="{CD0AE751-E4FC-4869-919D-4C272062527E}"/>
              </a:ext>
            </a:extLst>
          </p:cNvPr>
          <p:cNvSpPr/>
          <p:nvPr/>
        </p:nvSpPr>
        <p:spPr>
          <a:xfrm>
            <a:off x="1784997" y="1858473"/>
            <a:ext cx="9324258" cy="1077218"/>
          </a:xfrm>
          <a:prstGeom prst="rect">
            <a:avLst/>
          </a:prstGeom>
        </p:spPr>
        <p:txBody>
          <a:bodyPr wrap="square">
            <a:spAutoFit/>
          </a:bodyPr>
          <a:lstStyle/>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p:txBody>
      </p:sp>
      <p:sp>
        <p:nvSpPr>
          <p:cNvPr id="30" name="pole tekstowe 29">
            <a:extLst>
              <a:ext uri="{FF2B5EF4-FFF2-40B4-BE49-F238E27FC236}">
                <a16:creationId xmlns:a16="http://schemas.microsoft.com/office/drawing/2014/main" id="{473ECFD0-EB80-4CCE-80C0-3EABFD39DA9D}"/>
              </a:ext>
            </a:extLst>
          </p:cNvPr>
          <p:cNvSpPr txBox="1"/>
          <p:nvPr/>
        </p:nvSpPr>
        <p:spPr>
          <a:xfrm>
            <a:off x="2520000" y="1692000"/>
            <a:ext cx="9360000"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pl-PL" sz="2000" b="1" i="0" u="none" strike="noStrike" kern="0" cap="none" spc="0" normalizeH="0" baseline="0" noProof="0" dirty="0">
                <a:ln>
                  <a:noFill/>
                </a:ln>
                <a:solidFill>
                  <a:schemeClr val="tx2">
                    <a:lumMod val="75000"/>
                  </a:schemeClr>
                </a:solidFill>
                <a:effectLst/>
                <a:uLnTx/>
                <a:uFillTx/>
                <a:latin typeface="Playfair Display"/>
              </a:rPr>
              <a:t>Wnioskowana kwota dofinansowania nie może przekroczyć 10 mln zł</a:t>
            </a:r>
          </a:p>
        </p:txBody>
      </p:sp>
      <p:pic>
        <p:nvPicPr>
          <p:cNvPr id="36" name="Grafika 35" descr="Kalendarz codzienny">
            <a:extLst>
              <a:ext uri="{FF2B5EF4-FFF2-40B4-BE49-F238E27FC236}">
                <a16:creationId xmlns:a16="http://schemas.microsoft.com/office/drawing/2014/main" id="{14C0452C-43C9-49AD-9C77-D0A5C3F4A13A}"/>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666266" y="2422116"/>
            <a:ext cx="578970" cy="578970"/>
          </a:xfrm>
          <a:prstGeom prst="rect">
            <a:avLst/>
          </a:prstGeom>
        </p:spPr>
      </p:pic>
      <p:sp>
        <p:nvSpPr>
          <p:cNvPr id="40" name="Prostokąt 39">
            <a:extLst>
              <a:ext uri="{FF2B5EF4-FFF2-40B4-BE49-F238E27FC236}">
                <a16:creationId xmlns:a16="http://schemas.microsoft.com/office/drawing/2014/main" id="{68457345-80CB-4016-BD11-7DC327B9285C}"/>
              </a:ext>
            </a:extLst>
          </p:cNvPr>
          <p:cNvSpPr/>
          <p:nvPr/>
        </p:nvSpPr>
        <p:spPr>
          <a:xfrm>
            <a:off x="2520001" y="2232000"/>
            <a:ext cx="8707986" cy="1015663"/>
          </a:xfrm>
          <a:prstGeom prst="rect">
            <a:avLst/>
          </a:prstGeom>
        </p:spPr>
        <p:txBody>
          <a:bodyPr wrap="square">
            <a:spAutoFit/>
          </a:bodyPr>
          <a:lstStyle/>
          <a:p>
            <a:pPr>
              <a:defRPr/>
            </a:pPr>
            <a:r>
              <a:rPr lang="pl-PL" sz="2000" b="1" kern="0" dirty="0">
                <a:solidFill>
                  <a:schemeClr val="tx2">
                    <a:lumMod val="75000"/>
                  </a:schemeClr>
                </a:solidFill>
                <a:latin typeface="Playfair Display"/>
              </a:rPr>
              <a:t>Projekt musi rozpocząć się nie wcześniej niż 1 września 2021 r., ale nie później niż 1 grudnia 2021 r. </a:t>
            </a:r>
            <a:br>
              <a:rPr lang="pl-PL" sz="2000" b="1" kern="0" dirty="0">
                <a:solidFill>
                  <a:schemeClr val="tx2">
                    <a:lumMod val="75000"/>
                  </a:schemeClr>
                </a:solidFill>
                <a:latin typeface="Playfair Display"/>
              </a:rPr>
            </a:br>
            <a:r>
              <a:rPr lang="pl-PL" sz="2000" b="1" kern="0" dirty="0">
                <a:solidFill>
                  <a:schemeClr val="tx2">
                    <a:lumMod val="75000"/>
                  </a:schemeClr>
                </a:solidFill>
                <a:latin typeface="Playfair Display"/>
              </a:rPr>
              <a:t>Maksymalny czas trwania projektu powinien wynosić 6 lat (72 miesiące)</a:t>
            </a:r>
          </a:p>
        </p:txBody>
      </p:sp>
    </p:spTree>
    <p:extLst>
      <p:ext uri="{BB962C8B-B14F-4D97-AF65-F5344CB8AC3E}">
        <p14:creationId xmlns:p14="http://schemas.microsoft.com/office/powerpoint/2010/main" val="36598905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675428" y="603706"/>
            <a:ext cx="10466006" cy="523220"/>
          </a:xfrm>
          <a:prstGeom prst="rect">
            <a:avLst/>
          </a:prstGeom>
          <a:noFill/>
        </p:spPr>
        <p:txBody>
          <a:bodyPr wrap="square" rtlCol="0">
            <a:spAutoFit/>
          </a:bodyPr>
          <a:lstStyle/>
          <a:p>
            <a:pPr lvl="0">
              <a:defRPr/>
            </a:pPr>
            <a:r>
              <a:rPr lang="pl-PL" sz="2800" b="1" dirty="0">
                <a:solidFill>
                  <a:srgbClr val="7F7F7F">
                    <a:lumMod val="75000"/>
                  </a:srgbClr>
                </a:solidFill>
                <a:latin typeface="Playfair Display"/>
                <a:ea typeface="Segoe UI Black" panose="020B0A02040204020203" pitchFamily="34" charset="0"/>
              </a:rPr>
              <a:t>OCENA MERYTORYCZNA – KRYTERIA USTAWOWE</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65273" y="4070809"/>
            <a:ext cx="689762" cy="80409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21" name="TextBox 12">
            <a:extLst>
              <a:ext uri="{FF2B5EF4-FFF2-40B4-BE49-F238E27FC236}">
                <a16:creationId xmlns:a16="http://schemas.microsoft.com/office/drawing/2014/main" id="{16C343D0-AC3A-4933-810D-68F927354097}"/>
              </a:ext>
            </a:extLst>
          </p:cNvPr>
          <p:cNvSpPr txBox="1"/>
          <p:nvPr/>
        </p:nvSpPr>
        <p:spPr>
          <a:xfrm>
            <a:off x="11664090" y="6480064"/>
            <a:ext cx="27743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400" b="1" dirty="0">
                <a:solidFill>
                  <a:srgbClr val="7F7F7F">
                    <a:lumMod val="50000"/>
                  </a:srgbClr>
                </a:solidFill>
                <a:latin typeface="Playfair Display"/>
                <a:cs typeface="Calibri"/>
              </a:rPr>
              <a:t>2</a:t>
            </a:r>
            <a:endParaRPr kumimoji="0" lang="en-US" sz="1400" b="1" i="0" u="none" strike="noStrike" kern="1200" cap="none" spc="0" normalizeH="0" baseline="0" noProof="0" dirty="0">
              <a:ln>
                <a:noFill/>
              </a:ln>
              <a:solidFill>
                <a:srgbClr val="7F7F7F">
                  <a:lumMod val="50000"/>
                </a:srgbClr>
              </a:solidFill>
              <a:effectLst/>
              <a:uLnTx/>
              <a:uFillTx/>
              <a:latin typeface="Playfair Display"/>
              <a:cs typeface="Calibri"/>
            </a:endParaRPr>
          </a:p>
        </p:txBody>
      </p:sp>
      <p:sp>
        <p:nvSpPr>
          <p:cNvPr id="31" name="Prostokąt 30">
            <a:extLst>
              <a:ext uri="{FF2B5EF4-FFF2-40B4-BE49-F238E27FC236}">
                <a16:creationId xmlns:a16="http://schemas.microsoft.com/office/drawing/2014/main" id="{3C237C24-DF47-45F9-83BE-F5F41989DD5D}"/>
              </a:ext>
            </a:extLst>
          </p:cNvPr>
          <p:cNvSpPr/>
          <p:nvPr/>
        </p:nvSpPr>
        <p:spPr>
          <a:xfrm>
            <a:off x="1518290" y="1786132"/>
            <a:ext cx="5938658" cy="599706"/>
          </a:xfrm>
          <a:prstGeom prst="rect">
            <a:avLst/>
          </a:prstGeom>
          <a:solidFill>
            <a:srgbClr val="C00000"/>
          </a:solidFill>
          <a:ln w="12700" cap="flat" cmpd="sng" algn="ctr">
            <a:noFill/>
            <a:prstDash val="solid"/>
          </a:ln>
          <a:effectLst/>
        </p:spPr>
        <p:txBody>
          <a:bodyPr rtlCol="0" anchor="ctr"/>
          <a:lstStyle/>
          <a:p>
            <a:pPr marL="0" marR="0" lvl="0" indent="0" algn="ctr" defTabSz="1219170" rtl="0" eaLnBrk="1" fontAlgn="auto" latinLnBrk="1" hangingPunct="1">
              <a:lnSpc>
                <a:spcPct val="100000"/>
              </a:lnSpc>
              <a:spcBef>
                <a:spcPts val="0"/>
              </a:spcBef>
              <a:spcAft>
                <a:spcPts val="0"/>
              </a:spcAft>
              <a:buClrTx/>
              <a:buSzTx/>
              <a:buFontTx/>
              <a:buNone/>
              <a:tabLst/>
              <a:defRPr/>
            </a:pPr>
            <a:endParaRPr kumimoji="0" lang="pl-PL" sz="2400" b="0" i="0" u="none" strike="noStrike" kern="0" cap="none" spc="0" normalizeH="0" baseline="0" noProof="0">
              <a:ln>
                <a:noFill/>
              </a:ln>
              <a:solidFill>
                <a:prstClr val="white"/>
              </a:solidFill>
              <a:effectLst/>
              <a:uLnTx/>
              <a:uFillTx/>
              <a:latin typeface="Playfair Display"/>
              <a:cs typeface="+mn-cs"/>
            </a:endParaRPr>
          </a:p>
        </p:txBody>
      </p:sp>
      <p:sp>
        <p:nvSpPr>
          <p:cNvPr id="32" name="TextBox 4">
            <a:extLst>
              <a:ext uri="{FF2B5EF4-FFF2-40B4-BE49-F238E27FC236}">
                <a16:creationId xmlns:a16="http://schemas.microsoft.com/office/drawing/2014/main" id="{AAF3A741-2EA3-41ED-8355-8E91521D650B}"/>
              </a:ext>
            </a:extLst>
          </p:cNvPr>
          <p:cNvSpPr txBox="1"/>
          <p:nvPr/>
        </p:nvSpPr>
        <p:spPr>
          <a:xfrm>
            <a:off x="1770971" y="1840960"/>
            <a:ext cx="5460948" cy="461665"/>
          </a:xfrm>
          <a:prstGeom prst="rect">
            <a:avLst/>
          </a:prstGeom>
          <a:noFill/>
        </p:spPr>
        <p:txBody>
          <a:bodyPr wrap="square" rtlCol="0" anchor="ctr">
            <a:spAutoFit/>
          </a:bodyPr>
          <a:lstStyle/>
          <a:p>
            <a:pPr lvl="0" algn="ctr" defTabSz="1219170" latinLnBrk="1">
              <a:defRPr/>
            </a:pPr>
            <a:r>
              <a:rPr kumimoji="0" lang="pl-PL" altLang="ko-KR" sz="2400" b="1" i="0" u="none" strike="noStrike" kern="1200" cap="none" spc="0" normalizeH="0" baseline="0" noProof="0" dirty="0">
                <a:ln>
                  <a:noFill/>
                </a:ln>
                <a:solidFill>
                  <a:prstClr val="white"/>
                </a:solidFill>
                <a:effectLst/>
                <a:uLnTx/>
                <a:uFillTx/>
                <a:latin typeface="Playfair Display"/>
                <a:cs typeface="Arial" pitchFamily="34" charset="0"/>
              </a:rPr>
              <a:t>PRZEWIDYWANE EFEKTY EKONOMICZNE</a:t>
            </a:r>
            <a:endParaRPr kumimoji="0" lang="en-US" altLang="ko-KR" sz="2400" b="1" i="0" u="none" strike="noStrike" kern="1200" cap="none" spc="0" normalizeH="0" baseline="0" noProof="0" dirty="0">
              <a:ln>
                <a:noFill/>
              </a:ln>
              <a:solidFill>
                <a:prstClr val="white"/>
              </a:solidFill>
              <a:effectLst/>
              <a:uLnTx/>
              <a:uFillTx/>
              <a:latin typeface="Playfair Display"/>
              <a:cs typeface="Arial" pitchFamily="34" charset="0"/>
            </a:endParaRPr>
          </a:p>
        </p:txBody>
      </p:sp>
      <p:sp>
        <p:nvSpPr>
          <p:cNvPr id="2" name="Prostokąt 1">
            <a:extLst>
              <a:ext uri="{FF2B5EF4-FFF2-40B4-BE49-F238E27FC236}">
                <a16:creationId xmlns:a16="http://schemas.microsoft.com/office/drawing/2014/main" id="{FFC352D0-AD92-4468-B3E6-BC83FF931E9C}"/>
              </a:ext>
            </a:extLst>
          </p:cNvPr>
          <p:cNvSpPr/>
          <p:nvPr/>
        </p:nvSpPr>
        <p:spPr>
          <a:xfrm>
            <a:off x="2520000" y="2736273"/>
            <a:ext cx="9576000" cy="3404522"/>
          </a:xfrm>
          <a:prstGeom prst="rect">
            <a:avLst/>
          </a:prstGeom>
        </p:spPr>
        <p:txBody>
          <a:bodyPr wrap="square">
            <a:spAutoFit/>
          </a:bodyPr>
          <a:lstStyle/>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Kwalifikowalność poszczególnych pozycji w budżecie jest zgodna z katalogiem wskazanym w katalogu najczęściej występujących kosztów. Poszczególne pozycje w budżecie są przyporządkowanie do odpowiednich kategorii kosztów. </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Zaplanowane koszty są adekwatne do zakresu Projektu: są niezbędne i bezpośrednio związane  z realizacją prac badawczych zaplanowanych w Projekcie, wysokość zaplanowanych kosztów jest właściwa (rynkowa) i odpowiednio uzasadniona, zaplanowane w Projekcie koszty są adekwatne do oczekiwanych rezultatów.</a:t>
            </a:r>
          </a:p>
        </p:txBody>
      </p:sp>
    </p:spTree>
    <p:extLst>
      <p:ext uri="{BB962C8B-B14F-4D97-AF65-F5344CB8AC3E}">
        <p14:creationId xmlns:p14="http://schemas.microsoft.com/office/powerpoint/2010/main" val="28270721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675428" y="603706"/>
            <a:ext cx="10466006" cy="523220"/>
          </a:xfrm>
          <a:prstGeom prst="rect">
            <a:avLst/>
          </a:prstGeom>
          <a:noFill/>
        </p:spPr>
        <p:txBody>
          <a:bodyPr wrap="square" rtlCol="0">
            <a:spAutoFit/>
          </a:bodyPr>
          <a:lstStyle/>
          <a:p>
            <a:pPr lvl="0">
              <a:defRPr/>
            </a:pPr>
            <a:r>
              <a:rPr lang="pl-PL" sz="2800" b="1" dirty="0">
                <a:solidFill>
                  <a:srgbClr val="7F7F7F">
                    <a:lumMod val="75000"/>
                  </a:srgbClr>
                </a:solidFill>
                <a:latin typeface="Playfair Display"/>
                <a:ea typeface="Segoe UI Black" panose="020B0A02040204020203" pitchFamily="34" charset="0"/>
              </a:rPr>
              <a:t>OCENA MERYTORYCZNA – KRYTERIA USTAWOWE</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65273" y="4070809"/>
            <a:ext cx="689762" cy="80409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21" name="TextBox 12">
            <a:extLst>
              <a:ext uri="{FF2B5EF4-FFF2-40B4-BE49-F238E27FC236}">
                <a16:creationId xmlns:a16="http://schemas.microsoft.com/office/drawing/2014/main" id="{16C343D0-AC3A-4933-810D-68F927354097}"/>
              </a:ext>
            </a:extLst>
          </p:cNvPr>
          <p:cNvSpPr txBox="1"/>
          <p:nvPr/>
        </p:nvSpPr>
        <p:spPr>
          <a:xfrm>
            <a:off x="11664090" y="6480064"/>
            <a:ext cx="27743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400" b="1" dirty="0">
                <a:solidFill>
                  <a:srgbClr val="7F7F7F">
                    <a:lumMod val="50000"/>
                  </a:srgbClr>
                </a:solidFill>
                <a:latin typeface="Playfair Display"/>
                <a:cs typeface="Calibri"/>
              </a:rPr>
              <a:t>2</a:t>
            </a:r>
            <a:endParaRPr kumimoji="0" lang="en-US" sz="1400" b="1" i="0" u="none" strike="noStrike" kern="1200" cap="none" spc="0" normalizeH="0" baseline="0" noProof="0" dirty="0">
              <a:ln>
                <a:noFill/>
              </a:ln>
              <a:solidFill>
                <a:srgbClr val="7F7F7F">
                  <a:lumMod val="50000"/>
                </a:srgbClr>
              </a:solidFill>
              <a:effectLst/>
              <a:uLnTx/>
              <a:uFillTx/>
              <a:latin typeface="Playfair Display"/>
              <a:cs typeface="Calibri"/>
            </a:endParaRPr>
          </a:p>
        </p:txBody>
      </p:sp>
      <p:sp>
        <p:nvSpPr>
          <p:cNvPr id="31" name="Prostokąt 30">
            <a:extLst>
              <a:ext uri="{FF2B5EF4-FFF2-40B4-BE49-F238E27FC236}">
                <a16:creationId xmlns:a16="http://schemas.microsoft.com/office/drawing/2014/main" id="{3C237C24-DF47-45F9-83BE-F5F41989DD5D}"/>
              </a:ext>
            </a:extLst>
          </p:cNvPr>
          <p:cNvSpPr/>
          <p:nvPr/>
        </p:nvSpPr>
        <p:spPr>
          <a:xfrm>
            <a:off x="1518290" y="1786132"/>
            <a:ext cx="5938658" cy="599706"/>
          </a:xfrm>
          <a:prstGeom prst="rect">
            <a:avLst/>
          </a:prstGeom>
          <a:solidFill>
            <a:srgbClr val="C00000"/>
          </a:solidFill>
          <a:ln w="12700" cap="flat" cmpd="sng" algn="ctr">
            <a:noFill/>
            <a:prstDash val="solid"/>
          </a:ln>
          <a:effectLst/>
        </p:spPr>
        <p:txBody>
          <a:bodyPr rtlCol="0" anchor="ctr"/>
          <a:lstStyle/>
          <a:p>
            <a:pPr marL="0" marR="0" lvl="0" indent="0" algn="ctr" defTabSz="1219170" rtl="0" eaLnBrk="1" fontAlgn="auto" latinLnBrk="1" hangingPunct="1">
              <a:lnSpc>
                <a:spcPct val="100000"/>
              </a:lnSpc>
              <a:spcBef>
                <a:spcPts val="0"/>
              </a:spcBef>
              <a:spcAft>
                <a:spcPts val="0"/>
              </a:spcAft>
              <a:buClrTx/>
              <a:buSzTx/>
              <a:buFontTx/>
              <a:buNone/>
              <a:tabLst/>
              <a:defRPr/>
            </a:pPr>
            <a:endParaRPr kumimoji="0" lang="pl-PL" sz="2400" b="0" i="0" u="none" strike="noStrike" kern="0" cap="none" spc="0" normalizeH="0" baseline="0" noProof="0">
              <a:ln>
                <a:noFill/>
              </a:ln>
              <a:solidFill>
                <a:prstClr val="white"/>
              </a:solidFill>
              <a:effectLst/>
              <a:uLnTx/>
              <a:uFillTx/>
              <a:latin typeface="Playfair Display"/>
              <a:cs typeface="+mn-cs"/>
            </a:endParaRPr>
          </a:p>
        </p:txBody>
      </p:sp>
      <p:sp>
        <p:nvSpPr>
          <p:cNvPr id="32" name="TextBox 4">
            <a:extLst>
              <a:ext uri="{FF2B5EF4-FFF2-40B4-BE49-F238E27FC236}">
                <a16:creationId xmlns:a16="http://schemas.microsoft.com/office/drawing/2014/main" id="{AAF3A741-2EA3-41ED-8355-8E91521D650B}"/>
              </a:ext>
            </a:extLst>
          </p:cNvPr>
          <p:cNvSpPr txBox="1"/>
          <p:nvPr/>
        </p:nvSpPr>
        <p:spPr>
          <a:xfrm>
            <a:off x="1770971" y="1840960"/>
            <a:ext cx="5460948" cy="461665"/>
          </a:xfrm>
          <a:prstGeom prst="rect">
            <a:avLst/>
          </a:prstGeom>
          <a:noFill/>
        </p:spPr>
        <p:txBody>
          <a:bodyPr wrap="square" rtlCol="0" anchor="ctr">
            <a:spAutoFit/>
          </a:bodyPr>
          <a:lstStyle/>
          <a:p>
            <a:pPr lvl="0" algn="ctr" defTabSz="1219170" latinLnBrk="1">
              <a:defRPr/>
            </a:pPr>
            <a:r>
              <a:rPr kumimoji="0" lang="pl-PL" altLang="ko-KR" sz="2400" b="1" i="0" u="none" strike="noStrike" kern="1200" cap="none" spc="0" normalizeH="0" baseline="0" noProof="0" dirty="0">
                <a:ln>
                  <a:noFill/>
                </a:ln>
                <a:solidFill>
                  <a:prstClr val="white"/>
                </a:solidFill>
                <a:effectLst/>
                <a:uLnTx/>
                <a:uFillTx/>
                <a:latin typeface="Playfair Display"/>
                <a:cs typeface="Arial" pitchFamily="34" charset="0"/>
              </a:rPr>
              <a:t>PRZEWIDYWANE EFEKTY EKONOMICZNE</a:t>
            </a:r>
            <a:endParaRPr kumimoji="0" lang="en-US" altLang="ko-KR" sz="2400" b="1" i="0" u="none" strike="noStrike" kern="1200" cap="none" spc="0" normalizeH="0" baseline="0" noProof="0" dirty="0">
              <a:ln>
                <a:noFill/>
              </a:ln>
              <a:solidFill>
                <a:prstClr val="white"/>
              </a:solidFill>
              <a:effectLst/>
              <a:uLnTx/>
              <a:uFillTx/>
              <a:latin typeface="Playfair Display"/>
              <a:cs typeface="Arial" pitchFamily="34" charset="0"/>
            </a:endParaRPr>
          </a:p>
        </p:txBody>
      </p:sp>
      <p:sp>
        <p:nvSpPr>
          <p:cNvPr id="2" name="Prostokąt 1">
            <a:extLst>
              <a:ext uri="{FF2B5EF4-FFF2-40B4-BE49-F238E27FC236}">
                <a16:creationId xmlns:a16="http://schemas.microsoft.com/office/drawing/2014/main" id="{FFC352D0-AD92-4468-B3E6-BC83FF931E9C}"/>
              </a:ext>
            </a:extLst>
          </p:cNvPr>
          <p:cNvSpPr/>
          <p:nvPr/>
        </p:nvSpPr>
        <p:spPr>
          <a:xfrm>
            <a:off x="2519999" y="2736273"/>
            <a:ext cx="8640000" cy="3532762"/>
          </a:xfrm>
          <a:prstGeom prst="rect">
            <a:avLst/>
          </a:prstGeom>
        </p:spPr>
        <p:txBody>
          <a:bodyPr wrap="square">
            <a:spAutoFit/>
          </a:bodyPr>
          <a:lstStyle/>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Wykazanie i uzasadnienie korzyści wynikających z zastosowania wyników projektu w praktyce leczniczej w odniesieniu do obecnych kosztów, w tym kosztów pośrednich dla systemu opieki zdrowotnej i społecznej.</a:t>
            </a:r>
          </a:p>
          <a:p>
            <a:pPr marL="342900" lvl="0" indent="-342900">
              <a:lnSpc>
                <a:spcPct val="150000"/>
              </a:lnSpc>
              <a:spcBef>
                <a:spcPts val="1000"/>
              </a:spcBef>
              <a:buClr>
                <a:srgbClr val="C00000"/>
              </a:buClr>
              <a:buFont typeface="Wingdings" panose="05000000000000000000" pitchFamily="2" charset="2"/>
              <a:buChar char="v"/>
              <a:defRPr/>
            </a:pPr>
            <a:r>
              <a:rPr lang="pl-PL" sz="2000" b="1" dirty="0">
                <a:solidFill>
                  <a:srgbClr val="7F7F7F"/>
                </a:solidFill>
                <a:latin typeface="Playfair Display"/>
              </a:rPr>
              <a:t>W przypadku, gdy w trakcie oceny wniosku okaże się, że 20% lub więcej kosztów zaplanowanych w budżecie projektu to koszty niekwalifikowalne – Projekt nie może otrzymać dofinansowania z uwagi na niespełnienie kryterium.</a:t>
            </a:r>
          </a:p>
          <a:p>
            <a:pPr lvl="0">
              <a:lnSpc>
                <a:spcPct val="150000"/>
              </a:lnSpc>
              <a:spcBef>
                <a:spcPts val="1000"/>
              </a:spcBef>
              <a:buClr>
                <a:srgbClr val="C00000"/>
              </a:buClr>
              <a:defRPr/>
            </a:pPr>
            <a:endParaRPr lang="pl-PL" sz="2000" dirty="0">
              <a:solidFill>
                <a:srgbClr val="7F7F7F"/>
              </a:solidFill>
              <a:latin typeface="Playfair Display"/>
            </a:endParaRPr>
          </a:p>
        </p:txBody>
      </p:sp>
    </p:spTree>
    <p:extLst>
      <p:ext uri="{BB962C8B-B14F-4D97-AF65-F5344CB8AC3E}">
        <p14:creationId xmlns:p14="http://schemas.microsoft.com/office/powerpoint/2010/main" val="1860569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675428" y="603706"/>
            <a:ext cx="10466006" cy="523220"/>
          </a:xfrm>
          <a:prstGeom prst="rect">
            <a:avLst/>
          </a:prstGeom>
          <a:noFill/>
        </p:spPr>
        <p:txBody>
          <a:bodyPr wrap="square" rtlCol="0">
            <a:spAutoFit/>
          </a:bodyPr>
          <a:lstStyle/>
          <a:p>
            <a:pPr lvl="0">
              <a:defRPr/>
            </a:pPr>
            <a:r>
              <a:rPr lang="pl-PL" sz="2800" b="1" dirty="0">
                <a:solidFill>
                  <a:srgbClr val="7F7F7F">
                    <a:lumMod val="75000"/>
                  </a:srgbClr>
                </a:solidFill>
                <a:latin typeface="Playfair Display"/>
                <a:ea typeface="Segoe UI Black" panose="020B0A02040204020203" pitchFamily="34" charset="0"/>
              </a:rPr>
              <a:t>OCENA MERYTORYCZNA – KRYTERIA USTAWOWE</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65273" y="4070809"/>
            <a:ext cx="689762" cy="80409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21" name="TextBox 12">
            <a:extLst>
              <a:ext uri="{FF2B5EF4-FFF2-40B4-BE49-F238E27FC236}">
                <a16:creationId xmlns:a16="http://schemas.microsoft.com/office/drawing/2014/main" id="{16C343D0-AC3A-4933-810D-68F927354097}"/>
              </a:ext>
            </a:extLst>
          </p:cNvPr>
          <p:cNvSpPr txBox="1"/>
          <p:nvPr/>
        </p:nvSpPr>
        <p:spPr>
          <a:xfrm>
            <a:off x="11664090" y="6480064"/>
            <a:ext cx="27743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400" b="1" dirty="0">
                <a:solidFill>
                  <a:srgbClr val="7F7F7F">
                    <a:lumMod val="50000"/>
                  </a:srgbClr>
                </a:solidFill>
                <a:latin typeface="Playfair Display"/>
                <a:cs typeface="Calibri"/>
              </a:rPr>
              <a:t>2</a:t>
            </a:r>
            <a:endParaRPr kumimoji="0" lang="en-US" sz="1400" b="1" i="0" u="none" strike="noStrike" kern="1200" cap="none" spc="0" normalizeH="0" baseline="0" noProof="0" dirty="0">
              <a:ln>
                <a:noFill/>
              </a:ln>
              <a:solidFill>
                <a:srgbClr val="7F7F7F">
                  <a:lumMod val="50000"/>
                </a:srgbClr>
              </a:solidFill>
              <a:effectLst/>
              <a:uLnTx/>
              <a:uFillTx/>
              <a:latin typeface="Playfair Display"/>
              <a:cs typeface="Calibri"/>
            </a:endParaRPr>
          </a:p>
        </p:txBody>
      </p:sp>
      <p:sp>
        <p:nvSpPr>
          <p:cNvPr id="31" name="Prostokąt 30">
            <a:extLst>
              <a:ext uri="{FF2B5EF4-FFF2-40B4-BE49-F238E27FC236}">
                <a16:creationId xmlns:a16="http://schemas.microsoft.com/office/drawing/2014/main" id="{3C237C24-DF47-45F9-83BE-F5F41989DD5D}"/>
              </a:ext>
            </a:extLst>
          </p:cNvPr>
          <p:cNvSpPr/>
          <p:nvPr/>
        </p:nvSpPr>
        <p:spPr>
          <a:xfrm>
            <a:off x="1518290" y="1786132"/>
            <a:ext cx="5938658" cy="599706"/>
          </a:xfrm>
          <a:prstGeom prst="rect">
            <a:avLst/>
          </a:prstGeom>
          <a:solidFill>
            <a:srgbClr val="C00000"/>
          </a:solidFill>
          <a:ln w="12700" cap="flat" cmpd="sng" algn="ctr">
            <a:noFill/>
            <a:prstDash val="solid"/>
          </a:ln>
          <a:effectLst/>
        </p:spPr>
        <p:txBody>
          <a:bodyPr rtlCol="0" anchor="ctr"/>
          <a:lstStyle/>
          <a:p>
            <a:pPr marL="0" marR="0" lvl="0" indent="0" algn="ctr" defTabSz="1219170" rtl="0" eaLnBrk="1" fontAlgn="auto" latinLnBrk="1" hangingPunct="1">
              <a:lnSpc>
                <a:spcPct val="100000"/>
              </a:lnSpc>
              <a:spcBef>
                <a:spcPts val="0"/>
              </a:spcBef>
              <a:spcAft>
                <a:spcPts val="0"/>
              </a:spcAft>
              <a:buClrTx/>
              <a:buSzTx/>
              <a:buFontTx/>
              <a:buNone/>
              <a:tabLst/>
              <a:defRPr/>
            </a:pPr>
            <a:endParaRPr kumimoji="0" lang="pl-PL" sz="2400" b="0" i="0" u="none" strike="noStrike" kern="0" cap="none" spc="0" normalizeH="0" baseline="0" noProof="0">
              <a:ln>
                <a:noFill/>
              </a:ln>
              <a:solidFill>
                <a:prstClr val="white"/>
              </a:solidFill>
              <a:effectLst/>
              <a:uLnTx/>
              <a:uFillTx/>
              <a:latin typeface="Playfair Display"/>
              <a:cs typeface="+mn-cs"/>
            </a:endParaRPr>
          </a:p>
        </p:txBody>
      </p:sp>
      <p:sp>
        <p:nvSpPr>
          <p:cNvPr id="32" name="TextBox 4">
            <a:extLst>
              <a:ext uri="{FF2B5EF4-FFF2-40B4-BE49-F238E27FC236}">
                <a16:creationId xmlns:a16="http://schemas.microsoft.com/office/drawing/2014/main" id="{AAF3A741-2EA3-41ED-8355-8E91521D650B}"/>
              </a:ext>
            </a:extLst>
          </p:cNvPr>
          <p:cNvSpPr txBox="1"/>
          <p:nvPr/>
        </p:nvSpPr>
        <p:spPr>
          <a:xfrm>
            <a:off x="1770971" y="1840960"/>
            <a:ext cx="5460948" cy="461665"/>
          </a:xfrm>
          <a:prstGeom prst="rect">
            <a:avLst/>
          </a:prstGeom>
          <a:noFill/>
        </p:spPr>
        <p:txBody>
          <a:bodyPr wrap="square" rtlCol="0" anchor="ctr">
            <a:spAutoFit/>
          </a:bodyPr>
          <a:lstStyle/>
          <a:p>
            <a:pPr lvl="0" algn="ctr" defTabSz="1219170" latinLnBrk="1">
              <a:defRPr/>
            </a:pPr>
            <a:r>
              <a:rPr kumimoji="0" lang="pl-PL" altLang="ko-KR" sz="2400" b="1" i="0" u="none" strike="noStrike" kern="1200" cap="none" spc="0" normalizeH="0" baseline="0" noProof="0" dirty="0">
                <a:ln>
                  <a:noFill/>
                </a:ln>
                <a:solidFill>
                  <a:prstClr val="white"/>
                </a:solidFill>
                <a:effectLst/>
                <a:uLnTx/>
                <a:uFillTx/>
                <a:latin typeface="Playfair Display"/>
                <a:cs typeface="Arial" pitchFamily="34" charset="0"/>
              </a:rPr>
              <a:t>PRZEWIDYWANE EFEKTY EKONOMICZNE</a:t>
            </a:r>
            <a:endParaRPr kumimoji="0" lang="en-US" altLang="ko-KR" sz="2400" b="1" i="0" u="none" strike="noStrike" kern="1200" cap="none" spc="0" normalizeH="0" baseline="0" noProof="0" dirty="0">
              <a:ln>
                <a:noFill/>
              </a:ln>
              <a:solidFill>
                <a:prstClr val="white"/>
              </a:solidFill>
              <a:effectLst/>
              <a:uLnTx/>
              <a:uFillTx/>
              <a:latin typeface="Playfair Display"/>
              <a:cs typeface="Arial" pitchFamily="34" charset="0"/>
            </a:endParaRPr>
          </a:p>
        </p:txBody>
      </p:sp>
      <p:sp>
        <p:nvSpPr>
          <p:cNvPr id="2" name="Prostokąt 1">
            <a:extLst>
              <a:ext uri="{FF2B5EF4-FFF2-40B4-BE49-F238E27FC236}">
                <a16:creationId xmlns:a16="http://schemas.microsoft.com/office/drawing/2014/main" id="{FFC352D0-AD92-4468-B3E6-BC83FF931E9C}"/>
              </a:ext>
            </a:extLst>
          </p:cNvPr>
          <p:cNvSpPr/>
          <p:nvPr/>
        </p:nvSpPr>
        <p:spPr>
          <a:xfrm>
            <a:off x="2520000" y="2736273"/>
            <a:ext cx="8640000" cy="3071097"/>
          </a:xfrm>
          <a:prstGeom prst="rect">
            <a:avLst/>
          </a:prstGeom>
        </p:spPr>
        <p:txBody>
          <a:bodyPr wrap="square">
            <a:spAutoFit/>
          </a:bodyPr>
          <a:lstStyle/>
          <a:p>
            <a:pPr lvl="0">
              <a:lnSpc>
                <a:spcPct val="150000"/>
              </a:lnSpc>
              <a:spcBef>
                <a:spcPts val="1000"/>
              </a:spcBef>
              <a:buClr>
                <a:srgbClr val="C00000"/>
              </a:buClr>
              <a:defRPr/>
            </a:pPr>
            <a:r>
              <a:rPr lang="pl-PL" sz="2000" b="1" dirty="0">
                <a:solidFill>
                  <a:srgbClr val="7F7F7F"/>
                </a:solidFill>
                <a:latin typeface="Playfair Display"/>
              </a:rPr>
              <a:t>MAKSYMALNA LICZBA PUNKTÓW – 5 </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Wymagany próg punktowy w ramach kryterium, warunkujący pozytywną ocenę Projektu, wynosi 3 pkt. </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Weryfikacja kryterium następuje na podstawie całości Wniosku, ze szczególnym uwzględnieniem pkt II.B.35. Wniosku Analiza ekonomiczna oraz części III Budżet szczegółowy Projektu.</a:t>
            </a:r>
          </a:p>
        </p:txBody>
      </p:sp>
    </p:spTree>
    <p:extLst>
      <p:ext uri="{BB962C8B-B14F-4D97-AF65-F5344CB8AC3E}">
        <p14:creationId xmlns:p14="http://schemas.microsoft.com/office/powerpoint/2010/main" val="35727587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675428" y="603706"/>
            <a:ext cx="10466006" cy="523220"/>
          </a:xfrm>
          <a:prstGeom prst="rect">
            <a:avLst/>
          </a:prstGeom>
          <a:noFill/>
        </p:spPr>
        <p:txBody>
          <a:bodyPr wrap="square" rtlCol="0">
            <a:spAutoFit/>
          </a:bodyPr>
          <a:lstStyle/>
          <a:p>
            <a:pPr lvl="0">
              <a:defRPr/>
            </a:pPr>
            <a:r>
              <a:rPr lang="pl-PL" sz="2800" b="1" dirty="0">
                <a:solidFill>
                  <a:srgbClr val="7F7F7F">
                    <a:lumMod val="75000"/>
                  </a:srgbClr>
                </a:solidFill>
                <a:latin typeface="Playfair Display"/>
                <a:ea typeface="Segoe UI Black" panose="020B0A02040204020203" pitchFamily="34" charset="0"/>
              </a:rPr>
              <a:t>OCENA MERYTORYCZNA – KRYTERIA USTAWOWE</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65273" y="4070809"/>
            <a:ext cx="689762" cy="80409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21" name="TextBox 12">
            <a:extLst>
              <a:ext uri="{FF2B5EF4-FFF2-40B4-BE49-F238E27FC236}">
                <a16:creationId xmlns:a16="http://schemas.microsoft.com/office/drawing/2014/main" id="{16C343D0-AC3A-4933-810D-68F927354097}"/>
              </a:ext>
            </a:extLst>
          </p:cNvPr>
          <p:cNvSpPr txBox="1"/>
          <p:nvPr/>
        </p:nvSpPr>
        <p:spPr>
          <a:xfrm>
            <a:off x="11664090" y="6480064"/>
            <a:ext cx="27743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400" b="1" dirty="0">
                <a:solidFill>
                  <a:srgbClr val="7F7F7F">
                    <a:lumMod val="50000"/>
                  </a:srgbClr>
                </a:solidFill>
                <a:latin typeface="Playfair Display"/>
                <a:cs typeface="Calibri"/>
              </a:rPr>
              <a:t>2</a:t>
            </a:r>
            <a:endParaRPr kumimoji="0" lang="en-US" sz="1400" b="1" i="0" u="none" strike="noStrike" kern="1200" cap="none" spc="0" normalizeH="0" baseline="0" noProof="0" dirty="0">
              <a:ln>
                <a:noFill/>
              </a:ln>
              <a:solidFill>
                <a:srgbClr val="7F7F7F">
                  <a:lumMod val="50000"/>
                </a:srgbClr>
              </a:solidFill>
              <a:effectLst/>
              <a:uLnTx/>
              <a:uFillTx/>
              <a:latin typeface="Playfair Display"/>
              <a:cs typeface="Calibri"/>
            </a:endParaRPr>
          </a:p>
        </p:txBody>
      </p:sp>
      <p:sp>
        <p:nvSpPr>
          <p:cNvPr id="31" name="Prostokąt 30">
            <a:extLst>
              <a:ext uri="{FF2B5EF4-FFF2-40B4-BE49-F238E27FC236}">
                <a16:creationId xmlns:a16="http://schemas.microsoft.com/office/drawing/2014/main" id="{3C237C24-DF47-45F9-83BE-F5F41989DD5D}"/>
              </a:ext>
            </a:extLst>
          </p:cNvPr>
          <p:cNvSpPr/>
          <p:nvPr/>
        </p:nvSpPr>
        <p:spPr>
          <a:xfrm>
            <a:off x="1518290" y="1786132"/>
            <a:ext cx="9160596" cy="599706"/>
          </a:xfrm>
          <a:prstGeom prst="rect">
            <a:avLst/>
          </a:prstGeom>
          <a:solidFill>
            <a:srgbClr val="C00000"/>
          </a:solidFill>
          <a:ln w="12700" cap="flat" cmpd="sng" algn="ctr">
            <a:noFill/>
            <a:prstDash val="solid"/>
          </a:ln>
          <a:effectLst/>
        </p:spPr>
        <p:txBody>
          <a:bodyPr rtlCol="0" anchor="ctr"/>
          <a:lstStyle/>
          <a:p>
            <a:pPr marL="0" marR="0" lvl="0" indent="0" algn="ctr" defTabSz="1219170" rtl="0" eaLnBrk="1" fontAlgn="auto" latinLnBrk="1" hangingPunct="1">
              <a:lnSpc>
                <a:spcPct val="100000"/>
              </a:lnSpc>
              <a:spcBef>
                <a:spcPts val="0"/>
              </a:spcBef>
              <a:spcAft>
                <a:spcPts val="0"/>
              </a:spcAft>
              <a:buClrTx/>
              <a:buSzTx/>
              <a:buFontTx/>
              <a:buNone/>
              <a:tabLst/>
              <a:defRPr/>
            </a:pPr>
            <a:endParaRPr kumimoji="0" lang="pl-PL" sz="2400" b="0" i="0" u="none" strike="noStrike" kern="0" cap="none" spc="0" normalizeH="0" baseline="0" noProof="0">
              <a:ln>
                <a:noFill/>
              </a:ln>
              <a:solidFill>
                <a:prstClr val="white"/>
              </a:solidFill>
              <a:effectLst/>
              <a:uLnTx/>
              <a:uFillTx/>
              <a:latin typeface="Playfair Display"/>
              <a:cs typeface="+mn-cs"/>
            </a:endParaRPr>
          </a:p>
        </p:txBody>
      </p:sp>
      <p:sp>
        <p:nvSpPr>
          <p:cNvPr id="32" name="TextBox 4">
            <a:extLst>
              <a:ext uri="{FF2B5EF4-FFF2-40B4-BE49-F238E27FC236}">
                <a16:creationId xmlns:a16="http://schemas.microsoft.com/office/drawing/2014/main" id="{AAF3A741-2EA3-41ED-8355-8E91521D650B}"/>
              </a:ext>
            </a:extLst>
          </p:cNvPr>
          <p:cNvSpPr txBox="1"/>
          <p:nvPr/>
        </p:nvSpPr>
        <p:spPr>
          <a:xfrm>
            <a:off x="1770970" y="1840960"/>
            <a:ext cx="8733743" cy="461665"/>
          </a:xfrm>
          <a:prstGeom prst="rect">
            <a:avLst/>
          </a:prstGeom>
          <a:noFill/>
        </p:spPr>
        <p:txBody>
          <a:bodyPr wrap="square" rtlCol="0" anchor="ctr">
            <a:spAutoFit/>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lang="pl-PL" altLang="ko-KR" sz="2400" b="1" dirty="0">
                <a:solidFill>
                  <a:prstClr val="white"/>
                </a:solidFill>
                <a:latin typeface="Playfair Display"/>
                <a:cs typeface="Arial" pitchFamily="34" charset="0"/>
              </a:rPr>
              <a:t>MOŻLIWOŚĆ ZASTOSOWANIA WYNIKÓW W OCHRONIE ZDROWIA</a:t>
            </a:r>
            <a:endParaRPr kumimoji="0" lang="en-US" altLang="ko-KR" sz="2400" b="1" i="0" u="none" strike="noStrike" kern="1200" cap="none" spc="0" normalizeH="0" baseline="0" noProof="0" dirty="0">
              <a:ln>
                <a:noFill/>
              </a:ln>
              <a:solidFill>
                <a:prstClr val="white"/>
              </a:solidFill>
              <a:effectLst/>
              <a:uLnTx/>
              <a:uFillTx/>
              <a:latin typeface="Playfair Display"/>
              <a:cs typeface="Arial" pitchFamily="34" charset="0"/>
            </a:endParaRPr>
          </a:p>
        </p:txBody>
      </p:sp>
      <p:sp>
        <p:nvSpPr>
          <p:cNvPr id="2" name="Prostokąt 1">
            <a:extLst>
              <a:ext uri="{FF2B5EF4-FFF2-40B4-BE49-F238E27FC236}">
                <a16:creationId xmlns:a16="http://schemas.microsoft.com/office/drawing/2014/main" id="{FFC352D0-AD92-4468-B3E6-BC83FF931E9C}"/>
              </a:ext>
            </a:extLst>
          </p:cNvPr>
          <p:cNvSpPr/>
          <p:nvPr/>
        </p:nvSpPr>
        <p:spPr>
          <a:xfrm>
            <a:off x="2520000" y="2736273"/>
            <a:ext cx="8640000" cy="2609432"/>
          </a:xfrm>
          <a:prstGeom prst="rect">
            <a:avLst/>
          </a:prstGeom>
        </p:spPr>
        <p:txBody>
          <a:bodyPr wrap="square">
            <a:spAutoFit/>
          </a:bodyPr>
          <a:lstStyle/>
          <a:p>
            <a:pPr lvl="0">
              <a:lnSpc>
                <a:spcPct val="150000"/>
              </a:lnSpc>
              <a:spcBef>
                <a:spcPts val="1000"/>
              </a:spcBef>
              <a:buClr>
                <a:srgbClr val="C00000"/>
              </a:buClr>
              <a:defRPr/>
            </a:pPr>
            <a:r>
              <a:rPr lang="pl-PL" sz="2000" dirty="0">
                <a:solidFill>
                  <a:srgbClr val="7F7F7F"/>
                </a:solidFill>
                <a:latin typeface="Playfair Display"/>
              </a:rPr>
              <a:t>W ramach kryterium oceniane jest:</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uzasadnienie zapotrzebowania na wyniki Projektu ze strony sektora ochrony zdrowia, w tym określenie grupy docelowej (pacjentów); </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opis sposobu, w jaki proponowana interwencja (uzyskane wyniki) przyczynią się do wzrostu innowacyjności systemu opieki zdrowotnej w Polsce.</a:t>
            </a:r>
          </a:p>
        </p:txBody>
      </p:sp>
    </p:spTree>
    <p:extLst>
      <p:ext uri="{BB962C8B-B14F-4D97-AF65-F5344CB8AC3E}">
        <p14:creationId xmlns:p14="http://schemas.microsoft.com/office/powerpoint/2010/main" val="16747741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675428" y="603706"/>
            <a:ext cx="10466006" cy="523220"/>
          </a:xfrm>
          <a:prstGeom prst="rect">
            <a:avLst/>
          </a:prstGeom>
          <a:noFill/>
        </p:spPr>
        <p:txBody>
          <a:bodyPr wrap="square" rtlCol="0">
            <a:spAutoFit/>
          </a:bodyPr>
          <a:lstStyle/>
          <a:p>
            <a:pPr lvl="0">
              <a:defRPr/>
            </a:pPr>
            <a:r>
              <a:rPr lang="pl-PL" sz="2800" b="1" dirty="0">
                <a:solidFill>
                  <a:srgbClr val="7F7F7F">
                    <a:lumMod val="75000"/>
                  </a:srgbClr>
                </a:solidFill>
                <a:latin typeface="Playfair Display"/>
                <a:ea typeface="Segoe UI Black" panose="020B0A02040204020203" pitchFamily="34" charset="0"/>
              </a:rPr>
              <a:t>OCENA MERYTORYCZNA – KRYTERIA USTAWOWE</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65273" y="4070809"/>
            <a:ext cx="689762" cy="80409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21" name="TextBox 12">
            <a:extLst>
              <a:ext uri="{FF2B5EF4-FFF2-40B4-BE49-F238E27FC236}">
                <a16:creationId xmlns:a16="http://schemas.microsoft.com/office/drawing/2014/main" id="{16C343D0-AC3A-4933-810D-68F927354097}"/>
              </a:ext>
            </a:extLst>
          </p:cNvPr>
          <p:cNvSpPr txBox="1"/>
          <p:nvPr/>
        </p:nvSpPr>
        <p:spPr>
          <a:xfrm>
            <a:off x="11664090" y="6480064"/>
            <a:ext cx="27743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400" b="1" dirty="0">
                <a:solidFill>
                  <a:srgbClr val="7F7F7F">
                    <a:lumMod val="50000"/>
                  </a:srgbClr>
                </a:solidFill>
                <a:latin typeface="Playfair Display"/>
                <a:cs typeface="Calibri"/>
              </a:rPr>
              <a:t>2</a:t>
            </a:r>
            <a:endParaRPr kumimoji="0" lang="en-US" sz="1400" b="1" i="0" u="none" strike="noStrike" kern="1200" cap="none" spc="0" normalizeH="0" baseline="0" noProof="0" dirty="0">
              <a:ln>
                <a:noFill/>
              </a:ln>
              <a:solidFill>
                <a:srgbClr val="7F7F7F">
                  <a:lumMod val="50000"/>
                </a:srgbClr>
              </a:solidFill>
              <a:effectLst/>
              <a:uLnTx/>
              <a:uFillTx/>
              <a:latin typeface="Playfair Display"/>
              <a:cs typeface="Calibri"/>
            </a:endParaRPr>
          </a:p>
        </p:txBody>
      </p:sp>
      <p:sp>
        <p:nvSpPr>
          <p:cNvPr id="31" name="Prostokąt 30">
            <a:extLst>
              <a:ext uri="{FF2B5EF4-FFF2-40B4-BE49-F238E27FC236}">
                <a16:creationId xmlns:a16="http://schemas.microsoft.com/office/drawing/2014/main" id="{3C237C24-DF47-45F9-83BE-F5F41989DD5D}"/>
              </a:ext>
            </a:extLst>
          </p:cNvPr>
          <p:cNvSpPr/>
          <p:nvPr/>
        </p:nvSpPr>
        <p:spPr>
          <a:xfrm>
            <a:off x="1518290" y="1786132"/>
            <a:ext cx="9160596" cy="599706"/>
          </a:xfrm>
          <a:prstGeom prst="rect">
            <a:avLst/>
          </a:prstGeom>
          <a:solidFill>
            <a:srgbClr val="C00000"/>
          </a:solidFill>
          <a:ln w="12700" cap="flat" cmpd="sng" algn="ctr">
            <a:noFill/>
            <a:prstDash val="solid"/>
          </a:ln>
          <a:effectLst/>
        </p:spPr>
        <p:txBody>
          <a:bodyPr rtlCol="0" anchor="ctr"/>
          <a:lstStyle/>
          <a:p>
            <a:pPr marL="0" marR="0" lvl="0" indent="0" algn="ctr" defTabSz="1219170" rtl="0" eaLnBrk="1" fontAlgn="auto" latinLnBrk="1" hangingPunct="1">
              <a:lnSpc>
                <a:spcPct val="100000"/>
              </a:lnSpc>
              <a:spcBef>
                <a:spcPts val="0"/>
              </a:spcBef>
              <a:spcAft>
                <a:spcPts val="0"/>
              </a:spcAft>
              <a:buClrTx/>
              <a:buSzTx/>
              <a:buFontTx/>
              <a:buNone/>
              <a:tabLst/>
              <a:defRPr/>
            </a:pPr>
            <a:endParaRPr kumimoji="0" lang="pl-PL" sz="2400" b="0" i="0" u="none" strike="noStrike" kern="0" cap="none" spc="0" normalizeH="0" baseline="0" noProof="0">
              <a:ln>
                <a:noFill/>
              </a:ln>
              <a:solidFill>
                <a:prstClr val="white"/>
              </a:solidFill>
              <a:effectLst/>
              <a:uLnTx/>
              <a:uFillTx/>
              <a:latin typeface="Playfair Display"/>
              <a:cs typeface="+mn-cs"/>
            </a:endParaRPr>
          </a:p>
        </p:txBody>
      </p:sp>
      <p:sp>
        <p:nvSpPr>
          <p:cNvPr id="32" name="TextBox 4">
            <a:extLst>
              <a:ext uri="{FF2B5EF4-FFF2-40B4-BE49-F238E27FC236}">
                <a16:creationId xmlns:a16="http://schemas.microsoft.com/office/drawing/2014/main" id="{AAF3A741-2EA3-41ED-8355-8E91521D650B}"/>
              </a:ext>
            </a:extLst>
          </p:cNvPr>
          <p:cNvSpPr txBox="1"/>
          <p:nvPr/>
        </p:nvSpPr>
        <p:spPr>
          <a:xfrm>
            <a:off x="1770970" y="1840960"/>
            <a:ext cx="8733743" cy="461665"/>
          </a:xfrm>
          <a:prstGeom prst="rect">
            <a:avLst/>
          </a:prstGeom>
          <a:noFill/>
        </p:spPr>
        <p:txBody>
          <a:bodyPr wrap="square" rtlCol="0" anchor="ctr">
            <a:spAutoFit/>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lang="pl-PL" altLang="ko-KR" sz="2400" b="1" dirty="0">
                <a:solidFill>
                  <a:prstClr val="white"/>
                </a:solidFill>
                <a:latin typeface="Playfair Display"/>
                <a:cs typeface="Arial" pitchFamily="34" charset="0"/>
              </a:rPr>
              <a:t>MOŻLIWOŚĆ ZASTOSOWANIA WYNIKÓW W OCHRONIE ZDROWIA</a:t>
            </a:r>
            <a:endParaRPr kumimoji="0" lang="en-US" altLang="ko-KR" sz="2400" b="1" i="0" u="none" strike="noStrike" kern="1200" cap="none" spc="0" normalizeH="0" baseline="0" noProof="0" dirty="0">
              <a:ln>
                <a:noFill/>
              </a:ln>
              <a:solidFill>
                <a:prstClr val="white"/>
              </a:solidFill>
              <a:effectLst/>
              <a:uLnTx/>
              <a:uFillTx/>
              <a:latin typeface="Playfair Display"/>
              <a:cs typeface="Arial" pitchFamily="34" charset="0"/>
            </a:endParaRPr>
          </a:p>
        </p:txBody>
      </p:sp>
      <p:sp>
        <p:nvSpPr>
          <p:cNvPr id="2" name="Prostokąt 1">
            <a:extLst>
              <a:ext uri="{FF2B5EF4-FFF2-40B4-BE49-F238E27FC236}">
                <a16:creationId xmlns:a16="http://schemas.microsoft.com/office/drawing/2014/main" id="{FFC352D0-AD92-4468-B3E6-BC83FF931E9C}"/>
              </a:ext>
            </a:extLst>
          </p:cNvPr>
          <p:cNvSpPr/>
          <p:nvPr/>
        </p:nvSpPr>
        <p:spPr>
          <a:xfrm>
            <a:off x="2520000" y="2736273"/>
            <a:ext cx="8856000" cy="3071097"/>
          </a:xfrm>
          <a:prstGeom prst="rect">
            <a:avLst/>
          </a:prstGeom>
        </p:spPr>
        <p:txBody>
          <a:bodyPr wrap="square">
            <a:spAutoFit/>
          </a:bodyPr>
          <a:lstStyle/>
          <a:p>
            <a:pPr lvl="0">
              <a:lnSpc>
                <a:spcPct val="150000"/>
              </a:lnSpc>
              <a:spcBef>
                <a:spcPts val="1000"/>
              </a:spcBef>
              <a:buClr>
                <a:srgbClr val="C00000"/>
              </a:buClr>
              <a:defRPr/>
            </a:pPr>
            <a:r>
              <a:rPr lang="pl-PL" sz="2000" b="1" dirty="0">
                <a:solidFill>
                  <a:srgbClr val="7F7F7F"/>
                </a:solidFill>
                <a:latin typeface="Playfair Display"/>
              </a:rPr>
              <a:t>MAKSYMALNA LICZBA PUNKTÓW – 5</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Wymagany próg punktowy w ramach kryterium, warunkujący pozytywną ocenę Projektu, wynosi 3 pkt. </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Weryfikacja kryterium następuje na podstawie całości Wniosku, ze szczególnym uwzględnieniem pkt II.B.41. Wniosku Opis możliwości zastosowania wyników projektu w systemie ochrony zdrowia. </a:t>
            </a:r>
          </a:p>
        </p:txBody>
      </p:sp>
    </p:spTree>
    <p:extLst>
      <p:ext uri="{BB962C8B-B14F-4D97-AF65-F5344CB8AC3E}">
        <p14:creationId xmlns:p14="http://schemas.microsoft.com/office/powerpoint/2010/main" val="40563201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675428" y="603706"/>
            <a:ext cx="10466006" cy="523220"/>
          </a:xfrm>
          <a:prstGeom prst="rect">
            <a:avLst/>
          </a:prstGeom>
          <a:noFill/>
        </p:spPr>
        <p:txBody>
          <a:bodyPr wrap="square" rtlCol="0">
            <a:spAutoFit/>
          </a:bodyPr>
          <a:lstStyle/>
          <a:p>
            <a:pPr lvl="0">
              <a:defRPr/>
            </a:pPr>
            <a:r>
              <a:rPr lang="pl-PL" sz="2800" b="1" dirty="0">
                <a:solidFill>
                  <a:srgbClr val="7F7F7F">
                    <a:lumMod val="75000"/>
                  </a:srgbClr>
                </a:solidFill>
                <a:latin typeface="Playfair Display"/>
                <a:ea typeface="Segoe UI Black" panose="020B0A02040204020203" pitchFamily="34" charset="0"/>
              </a:rPr>
              <a:t>OCENA MERYTORYCZNA – KRYTERIA USTAWOWE</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65273" y="4070809"/>
            <a:ext cx="689762" cy="80409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21" name="TextBox 12">
            <a:extLst>
              <a:ext uri="{FF2B5EF4-FFF2-40B4-BE49-F238E27FC236}">
                <a16:creationId xmlns:a16="http://schemas.microsoft.com/office/drawing/2014/main" id="{16C343D0-AC3A-4933-810D-68F927354097}"/>
              </a:ext>
            </a:extLst>
          </p:cNvPr>
          <p:cNvSpPr txBox="1"/>
          <p:nvPr/>
        </p:nvSpPr>
        <p:spPr>
          <a:xfrm>
            <a:off x="11664090" y="6480064"/>
            <a:ext cx="27743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400" b="1" dirty="0">
                <a:solidFill>
                  <a:srgbClr val="7F7F7F">
                    <a:lumMod val="50000"/>
                  </a:srgbClr>
                </a:solidFill>
                <a:latin typeface="Playfair Display"/>
                <a:cs typeface="Calibri"/>
              </a:rPr>
              <a:t>2</a:t>
            </a:r>
            <a:endParaRPr kumimoji="0" lang="en-US" sz="1400" b="1" i="0" u="none" strike="noStrike" kern="1200" cap="none" spc="0" normalizeH="0" baseline="0" noProof="0" dirty="0">
              <a:ln>
                <a:noFill/>
              </a:ln>
              <a:solidFill>
                <a:srgbClr val="7F7F7F">
                  <a:lumMod val="50000"/>
                </a:srgbClr>
              </a:solidFill>
              <a:effectLst/>
              <a:uLnTx/>
              <a:uFillTx/>
              <a:latin typeface="Playfair Display"/>
              <a:cs typeface="Calibri"/>
            </a:endParaRPr>
          </a:p>
        </p:txBody>
      </p:sp>
      <p:sp>
        <p:nvSpPr>
          <p:cNvPr id="31" name="Prostokąt 30">
            <a:extLst>
              <a:ext uri="{FF2B5EF4-FFF2-40B4-BE49-F238E27FC236}">
                <a16:creationId xmlns:a16="http://schemas.microsoft.com/office/drawing/2014/main" id="{3C237C24-DF47-45F9-83BE-F5F41989DD5D}"/>
              </a:ext>
            </a:extLst>
          </p:cNvPr>
          <p:cNvSpPr/>
          <p:nvPr/>
        </p:nvSpPr>
        <p:spPr>
          <a:xfrm>
            <a:off x="1518290" y="1786132"/>
            <a:ext cx="9443624" cy="599706"/>
          </a:xfrm>
          <a:prstGeom prst="rect">
            <a:avLst/>
          </a:prstGeom>
          <a:solidFill>
            <a:srgbClr val="C00000"/>
          </a:solidFill>
          <a:ln w="12700" cap="flat" cmpd="sng" algn="ctr">
            <a:noFill/>
            <a:prstDash val="solid"/>
          </a:ln>
          <a:effectLst/>
        </p:spPr>
        <p:txBody>
          <a:bodyPr rtlCol="0" anchor="ctr"/>
          <a:lstStyle/>
          <a:p>
            <a:pPr marL="0" marR="0" lvl="0" indent="0" algn="ctr" defTabSz="1219170" rtl="0" eaLnBrk="1" fontAlgn="auto" latinLnBrk="1" hangingPunct="1">
              <a:lnSpc>
                <a:spcPct val="100000"/>
              </a:lnSpc>
              <a:spcBef>
                <a:spcPts val="0"/>
              </a:spcBef>
              <a:spcAft>
                <a:spcPts val="0"/>
              </a:spcAft>
              <a:buClrTx/>
              <a:buSzTx/>
              <a:buFontTx/>
              <a:buNone/>
              <a:tabLst/>
              <a:defRPr/>
            </a:pPr>
            <a:endParaRPr kumimoji="0" lang="pl-PL" sz="2400" b="0" i="0" u="none" strike="noStrike" kern="0" cap="none" spc="0" normalizeH="0" baseline="0" noProof="0">
              <a:ln>
                <a:noFill/>
              </a:ln>
              <a:solidFill>
                <a:prstClr val="white"/>
              </a:solidFill>
              <a:effectLst/>
              <a:uLnTx/>
              <a:uFillTx/>
              <a:latin typeface="Playfair Display"/>
              <a:cs typeface="+mn-cs"/>
            </a:endParaRPr>
          </a:p>
        </p:txBody>
      </p:sp>
      <p:sp>
        <p:nvSpPr>
          <p:cNvPr id="32" name="TextBox 4">
            <a:extLst>
              <a:ext uri="{FF2B5EF4-FFF2-40B4-BE49-F238E27FC236}">
                <a16:creationId xmlns:a16="http://schemas.microsoft.com/office/drawing/2014/main" id="{AAF3A741-2EA3-41ED-8355-8E91521D650B}"/>
              </a:ext>
            </a:extLst>
          </p:cNvPr>
          <p:cNvSpPr txBox="1"/>
          <p:nvPr/>
        </p:nvSpPr>
        <p:spPr>
          <a:xfrm>
            <a:off x="1770970" y="1656294"/>
            <a:ext cx="8733743" cy="830997"/>
          </a:xfrm>
          <a:prstGeom prst="rect">
            <a:avLst/>
          </a:prstGeom>
          <a:noFill/>
        </p:spPr>
        <p:txBody>
          <a:bodyPr wrap="square" rtlCol="0" anchor="ctr">
            <a:spAutoFit/>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lang="pl-PL" altLang="ko-KR" sz="2400" b="1" dirty="0">
                <a:solidFill>
                  <a:prstClr val="white"/>
                </a:solidFill>
                <a:latin typeface="Playfair Display"/>
                <a:cs typeface="Arial" pitchFamily="34" charset="0"/>
              </a:rPr>
              <a:t>POSIADANIE PRZEZ WNIOSKODAWCĘ ZASOBÓW MATERIALNYCH I LUDZKICH NIEZBĘDNYCH DO WYKONANIA PROJEKTU</a:t>
            </a:r>
            <a:endParaRPr kumimoji="0" lang="en-US" altLang="ko-KR" sz="2400" b="1" i="0" u="none" strike="noStrike" kern="1200" cap="none" spc="0" normalizeH="0" baseline="0" noProof="0" dirty="0">
              <a:ln>
                <a:noFill/>
              </a:ln>
              <a:solidFill>
                <a:prstClr val="white"/>
              </a:solidFill>
              <a:effectLst/>
              <a:uLnTx/>
              <a:uFillTx/>
              <a:latin typeface="Playfair Display"/>
              <a:cs typeface="Arial" pitchFamily="34" charset="0"/>
            </a:endParaRPr>
          </a:p>
        </p:txBody>
      </p:sp>
      <p:sp>
        <p:nvSpPr>
          <p:cNvPr id="2" name="Prostokąt 1">
            <a:extLst>
              <a:ext uri="{FF2B5EF4-FFF2-40B4-BE49-F238E27FC236}">
                <a16:creationId xmlns:a16="http://schemas.microsoft.com/office/drawing/2014/main" id="{FFC352D0-AD92-4468-B3E6-BC83FF931E9C}"/>
              </a:ext>
            </a:extLst>
          </p:cNvPr>
          <p:cNvSpPr/>
          <p:nvPr/>
        </p:nvSpPr>
        <p:spPr>
          <a:xfrm>
            <a:off x="2519999" y="2736273"/>
            <a:ext cx="9072000" cy="3532762"/>
          </a:xfrm>
          <a:prstGeom prst="rect">
            <a:avLst/>
          </a:prstGeom>
        </p:spPr>
        <p:txBody>
          <a:bodyPr wrap="square">
            <a:spAutoFit/>
          </a:bodyPr>
          <a:lstStyle/>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Zespół projektowy, w szczególności Główny badacz posiada wiedzę i doświadczenie w realizacji projektów badawczo-rozwojowych, adekwatne do zakresu prac.</a:t>
            </a:r>
          </a:p>
          <a:p>
            <a:pPr marL="34290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Role poszczególnych członków zespołu projektowego są odpowiednie do kompetencji i zakresu Projektu.</a:t>
            </a:r>
          </a:p>
          <a:p>
            <a:pPr marL="34290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Role poszczególnych członków zespołu projektowego, zakres zadań i wymiar zaangażowania zapewniają właściwy monitoring i nadzór nad postępami w realizacji Projektu i osiągnięcie zakładanego celu.</a:t>
            </a:r>
          </a:p>
        </p:txBody>
      </p:sp>
    </p:spTree>
    <p:extLst>
      <p:ext uri="{BB962C8B-B14F-4D97-AF65-F5344CB8AC3E}">
        <p14:creationId xmlns:p14="http://schemas.microsoft.com/office/powerpoint/2010/main" val="23256799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675428" y="603706"/>
            <a:ext cx="10466006" cy="523220"/>
          </a:xfrm>
          <a:prstGeom prst="rect">
            <a:avLst/>
          </a:prstGeom>
          <a:noFill/>
        </p:spPr>
        <p:txBody>
          <a:bodyPr wrap="square" rtlCol="0">
            <a:spAutoFit/>
          </a:bodyPr>
          <a:lstStyle/>
          <a:p>
            <a:pPr lvl="0">
              <a:defRPr/>
            </a:pPr>
            <a:r>
              <a:rPr lang="pl-PL" sz="2800" b="1" dirty="0">
                <a:solidFill>
                  <a:srgbClr val="7F7F7F">
                    <a:lumMod val="75000"/>
                  </a:srgbClr>
                </a:solidFill>
                <a:latin typeface="Playfair Display"/>
                <a:ea typeface="Segoe UI Black" panose="020B0A02040204020203" pitchFamily="34" charset="0"/>
              </a:rPr>
              <a:t>OCENA MERYTORYCZNA – KRYTERIA USTAWOWE</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65273" y="4070809"/>
            <a:ext cx="689762" cy="80409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21" name="TextBox 12">
            <a:extLst>
              <a:ext uri="{FF2B5EF4-FFF2-40B4-BE49-F238E27FC236}">
                <a16:creationId xmlns:a16="http://schemas.microsoft.com/office/drawing/2014/main" id="{16C343D0-AC3A-4933-810D-68F927354097}"/>
              </a:ext>
            </a:extLst>
          </p:cNvPr>
          <p:cNvSpPr txBox="1"/>
          <p:nvPr/>
        </p:nvSpPr>
        <p:spPr>
          <a:xfrm>
            <a:off x="11664090" y="6480064"/>
            <a:ext cx="27743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400" b="1" dirty="0">
                <a:solidFill>
                  <a:srgbClr val="7F7F7F">
                    <a:lumMod val="50000"/>
                  </a:srgbClr>
                </a:solidFill>
                <a:latin typeface="Playfair Display"/>
                <a:cs typeface="Calibri"/>
              </a:rPr>
              <a:t>2</a:t>
            </a:r>
            <a:endParaRPr kumimoji="0" lang="en-US" sz="1400" b="1" i="0" u="none" strike="noStrike" kern="1200" cap="none" spc="0" normalizeH="0" baseline="0" noProof="0" dirty="0">
              <a:ln>
                <a:noFill/>
              </a:ln>
              <a:solidFill>
                <a:srgbClr val="7F7F7F">
                  <a:lumMod val="50000"/>
                </a:srgbClr>
              </a:solidFill>
              <a:effectLst/>
              <a:uLnTx/>
              <a:uFillTx/>
              <a:latin typeface="Playfair Display"/>
              <a:cs typeface="Calibri"/>
            </a:endParaRPr>
          </a:p>
        </p:txBody>
      </p:sp>
      <p:sp>
        <p:nvSpPr>
          <p:cNvPr id="31" name="Prostokąt 30">
            <a:extLst>
              <a:ext uri="{FF2B5EF4-FFF2-40B4-BE49-F238E27FC236}">
                <a16:creationId xmlns:a16="http://schemas.microsoft.com/office/drawing/2014/main" id="{3C237C24-DF47-45F9-83BE-F5F41989DD5D}"/>
              </a:ext>
            </a:extLst>
          </p:cNvPr>
          <p:cNvSpPr/>
          <p:nvPr/>
        </p:nvSpPr>
        <p:spPr>
          <a:xfrm>
            <a:off x="1518290" y="1786132"/>
            <a:ext cx="9443624" cy="599706"/>
          </a:xfrm>
          <a:prstGeom prst="rect">
            <a:avLst/>
          </a:prstGeom>
          <a:solidFill>
            <a:srgbClr val="C00000"/>
          </a:solidFill>
          <a:ln w="12700" cap="flat" cmpd="sng" algn="ctr">
            <a:noFill/>
            <a:prstDash val="solid"/>
          </a:ln>
          <a:effectLst/>
        </p:spPr>
        <p:txBody>
          <a:bodyPr rtlCol="0" anchor="ctr"/>
          <a:lstStyle/>
          <a:p>
            <a:pPr marL="0" marR="0" lvl="0" indent="0" algn="ctr" defTabSz="1219170" rtl="0" eaLnBrk="1" fontAlgn="auto" latinLnBrk="1" hangingPunct="1">
              <a:lnSpc>
                <a:spcPct val="100000"/>
              </a:lnSpc>
              <a:spcBef>
                <a:spcPts val="0"/>
              </a:spcBef>
              <a:spcAft>
                <a:spcPts val="0"/>
              </a:spcAft>
              <a:buClrTx/>
              <a:buSzTx/>
              <a:buFontTx/>
              <a:buNone/>
              <a:tabLst/>
              <a:defRPr/>
            </a:pPr>
            <a:endParaRPr kumimoji="0" lang="pl-PL" sz="2400" b="0" i="0" u="none" strike="noStrike" kern="0" cap="none" spc="0" normalizeH="0" baseline="0" noProof="0">
              <a:ln>
                <a:noFill/>
              </a:ln>
              <a:solidFill>
                <a:prstClr val="white"/>
              </a:solidFill>
              <a:effectLst/>
              <a:uLnTx/>
              <a:uFillTx/>
              <a:latin typeface="Playfair Display"/>
              <a:cs typeface="+mn-cs"/>
            </a:endParaRPr>
          </a:p>
        </p:txBody>
      </p:sp>
      <p:sp>
        <p:nvSpPr>
          <p:cNvPr id="32" name="TextBox 4">
            <a:extLst>
              <a:ext uri="{FF2B5EF4-FFF2-40B4-BE49-F238E27FC236}">
                <a16:creationId xmlns:a16="http://schemas.microsoft.com/office/drawing/2014/main" id="{AAF3A741-2EA3-41ED-8355-8E91521D650B}"/>
              </a:ext>
            </a:extLst>
          </p:cNvPr>
          <p:cNvSpPr txBox="1"/>
          <p:nvPr/>
        </p:nvSpPr>
        <p:spPr>
          <a:xfrm>
            <a:off x="1770970" y="1656294"/>
            <a:ext cx="8733743" cy="830997"/>
          </a:xfrm>
          <a:prstGeom prst="rect">
            <a:avLst/>
          </a:prstGeom>
          <a:noFill/>
        </p:spPr>
        <p:txBody>
          <a:bodyPr wrap="square" rtlCol="0" anchor="ctr">
            <a:spAutoFit/>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lang="pl-PL" altLang="ko-KR" sz="2400" b="1" dirty="0">
                <a:solidFill>
                  <a:prstClr val="white"/>
                </a:solidFill>
                <a:latin typeface="Playfair Display"/>
                <a:cs typeface="Arial" pitchFamily="34" charset="0"/>
              </a:rPr>
              <a:t>POSIADANIE PRZEZ WNIOSKODAWCĘ ZASOBÓW MATERIALNYCH I LUDZKICH NIEZBĘDNYCH DO WYKONANIA PROJEKTU</a:t>
            </a:r>
            <a:endParaRPr kumimoji="0" lang="en-US" altLang="ko-KR" sz="2400" b="1" i="0" u="none" strike="noStrike" kern="1200" cap="none" spc="0" normalizeH="0" baseline="0" noProof="0" dirty="0">
              <a:ln>
                <a:noFill/>
              </a:ln>
              <a:solidFill>
                <a:prstClr val="white"/>
              </a:solidFill>
              <a:effectLst/>
              <a:uLnTx/>
              <a:uFillTx/>
              <a:latin typeface="Playfair Display"/>
              <a:cs typeface="Arial" pitchFamily="34" charset="0"/>
            </a:endParaRPr>
          </a:p>
        </p:txBody>
      </p:sp>
      <p:sp>
        <p:nvSpPr>
          <p:cNvPr id="2" name="Prostokąt 1">
            <a:extLst>
              <a:ext uri="{FF2B5EF4-FFF2-40B4-BE49-F238E27FC236}">
                <a16:creationId xmlns:a16="http://schemas.microsoft.com/office/drawing/2014/main" id="{FFC352D0-AD92-4468-B3E6-BC83FF931E9C}"/>
              </a:ext>
            </a:extLst>
          </p:cNvPr>
          <p:cNvSpPr/>
          <p:nvPr/>
        </p:nvSpPr>
        <p:spPr>
          <a:xfrm>
            <a:off x="2519999" y="2736273"/>
            <a:ext cx="9180000" cy="3404522"/>
          </a:xfrm>
          <a:prstGeom prst="rect">
            <a:avLst/>
          </a:prstGeom>
        </p:spPr>
        <p:txBody>
          <a:bodyPr wrap="square">
            <a:spAutoFit/>
          </a:bodyPr>
          <a:lstStyle/>
          <a:p>
            <a:pPr marL="342900" lvl="0" indent="-342900" algn="just">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Wnioskodawca posiada odpowiednie zasoby materialne, w tym infrastrukturę medyczną oraz naukowo-badawczą (tj. pomieszczenia, aparatura oraz inne niezbędne wyposażenie) do realizacji Projektu w miejscu wykonywania badania będącego przedmiotem Wniosku, na czas składania Wniosku do Konkursu. Jeżeli na czas składania Wniosku do konkursu Wnioskodawca nie posiada wszystkich niezbędnych zasobów, oceniony powinien zostać plan ich pozyskania (podwykonawstwo, nabycie niezbędnych zasobów).</a:t>
            </a:r>
          </a:p>
        </p:txBody>
      </p:sp>
    </p:spTree>
    <p:extLst>
      <p:ext uri="{BB962C8B-B14F-4D97-AF65-F5344CB8AC3E}">
        <p14:creationId xmlns:p14="http://schemas.microsoft.com/office/powerpoint/2010/main" val="31630535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675428" y="603706"/>
            <a:ext cx="10466006" cy="523220"/>
          </a:xfrm>
          <a:prstGeom prst="rect">
            <a:avLst/>
          </a:prstGeom>
          <a:noFill/>
        </p:spPr>
        <p:txBody>
          <a:bodyPr wrap="square" rtlCol="0">
            <a:spAutoFit/>
          </a:bodyPr>
          <a:lstStyle/>
          <a:p>
            <a:pPr lvl="0">
              <a:defRPr/>
            </a:pPr>
            <a:r>
              <a:rPr lang="pl-PL" sz="2800" b="1" dirty="0">
                <a:solidFill>
                  <a:srgbClr val="7F7F7F">
                    <a:lumMod val="75000"/>
                  </a:srgbClr>
                </a:solidFill>
                <a:latin typeface="Playfair Display"/>
                <a:ea typeface="Segoe UI Black" panose="020B0A02040204020203" pitchFamily="34" charset="0"/>
              </a:rPr>
              <a:t>OCENA MERYTORYCZNA – KRYTERIA USTAWOWE</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65273" y="4070809"/>
            <a:ext cx="689762" cy="80409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21" name="TextBox 12">
            <a:extLst>
              <a:ext uri="{FF2B5EF4-FFF2-40B4-BE49-F238E27FC236}">
                <a16:creationId xmlns:a16="http://schemas.microsoft.com/office/drawing/2014/main" id="{16C343D0-AC3A-4933-810D-68F927354097}"/>
              </a:ext>
            </a:extLst>
          </p:cNvPr>
          <p:cNvSpPr txBox="1"/>
          <p:nvPr/>
        </p:nvSpPr>
        <p:spPr>
          <a:xfrm>
            <a:off x="11664090" y="6480064"/>
            <a:ext cx="27743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400" b="1" dirty="0">
                <a:solidFill>
                  <a:srgbClr val="7F7F7F">
                    <a:lumMod val="50000"/>
                  </a:srgbClr>
                </a:solidFill>
                <a:latin typeface="Playfair Display"/>
                <a:cs typeface="Calibri"/>
              </a:rPr>
              <a:t>2</a:t>
            </a:r>
            <a:endParaRPr kumimoji="0" lang="en-US" sz="1400" b="1" i="0" u="none" strike="noStrike" kern="1200" cap="none" spc="0" normalizeH="0" baseline="0" noProof="0" dirty="0">
              <a:ln>
                <a:noFill/>
              </a:ln>
              <a:solidFill>
                <a:srgbClr val="7F7F7F">
                  <a:lumMod val="50000"/>
                </a:srgbClr>
              </a:solidFill>
              <a:effectLst/>
              <a:uLnTx/>
              <a:uFillTx/>
              <a:latin typeface="Playfair Display"/>
              <a:cs typeface="Calibri"/>
            </a:endParaRPr>
          </a:p>
        </p:txBody>
      </p:sp>
      <p:sp>
        <p:nvSpPr>
          <p:cNvPr id="31" name="Prostokąt 30">
            <a:extLst>
              <a:ext uri="{FF2B5EF4-FFF2-40B4-BE49-F238E27FC236}">
                <a16:creationId xmlns:a16="http://schemas.microsoft.com/office/drawing/2014/main" id="{3C237C24-DF47-45F9-83BE-F5F41989DD5D}"/>
              </a:ext>
            </a:extLst>
          </p:cNvPr>
          <p:cNvSpPr/>
          <p:nvPr/>
        </p:nvSpPr>
        <p:spPr>
          <a:xfrm>
            <a:off x="1518290" y="1786132"/>
            <a:ext cx="9443624" cy="599706"/>
          </a:xfrm>
          <a:prstGeom prst="rect">
            <a:avLst/>
          </a:prstGeom>
          <a:solidFill>
            <a:srgbClr val="C00000"/>
          </a:solidFill>
          <a:ln w="12700" cap="flat" cmpd="sng" algn="ctr">
            <a:noFill/>
            <a:prstDash val="solid"/>
          </a:ln>
          <a:effectLst/>
        </p:spPr>
        <p:txBody>
          <a:bodyPr rtlCol="0" anchor="ctr"/>
          <a:lstStyle/>
          <a:p>
            <a:pPr marL="0" marR="0" lvl="0" indent="0" algn="ctr" defTabSz="1219170" rtl="0" eaLnBrk="1" fontAlgn="auto" latinLnBrk="1" hangingPunct="1">
              <a:lnSpc>
                <a:spcPct val="100000"/>
              </a:lnSpc>
              <a:spcBef>
                <a:spcPts val="0"/>
              </a:spcBef>
              <a:spcAft>
                <a:spcPts val="0"/>
              </a:spcAft>
              <a:buClrTx/>
              <a:buSzTx/>
              <a:buFontTx/>
              <a:buNone/>
              <a:tabLst/>
              <a:defRPr/>
            </a:pPr>
            <a:endParaRPr kumimoji="0" lang="pl-PL" sz="2400" b="0" i="0" u="none" strike="noStrike" kern="0" cap="none" spc="0" normalizeH="0" baseline="0" noProof="0">
              <a:ln>
                <a:noFill/>
              </a:ln>
              <a:solidFill>
                <a:prstClr val="white"/>
              </a:solidFill>
              <a:effectLst/>
              <a:uLnTx/>
              <a:uFillTx/>
              <a:latin typeface="Playfair Display"/>
              <a:cs typeface="+mn-cs"/>
            </a:endParaRPr>
          </a:p>
        </p:txBody>
      </p:sp>
      <p:sp>
        <p:nvSpPr>
          <p:cNvPr id="32" name="TextBox 4">
            <a:extLst>
              <a:ext uri="{FF2B5EF4-FFF2-40B4-BE49-F238E27FC236}">
                <a16:creationId xmlns:a16="http://schemas.microsoft.com/office/drawing/2014/main" id="{AAF3A741-2EA3-41ED-8355-8E91521D650B}"/>
              </a:ext>
            </a:extLst>
          </p:cNvPr>
          <p:cNvSpPr txBox="1"/>
          <p:nvPr/>
        </p:nvSpPr>
        <p:spPr>
          <a:xfrm>
            <a:off x="1770970" y="1656294"/>
            <a:ext cx="8733743" cy="830997"/>
          </a:xfrm>
          <a:prstGeom prst="rect">
            <a:avLst/>
          </a:prstGeom>
          <a:noFill/>
        </p:spPr>
        <p:txBody>
          <a:bodyPr wrap="square" rtlCol="0" anchor="ctr">
            <a:spAutoFit/>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lang="pl-PL" altLang="ko-KR" sz="2400" b="1" dirty="0">
                <a:solidFill>
                  <a:prstClr val="white"/>
                </a:solidFill>
                <a:latin typeface="Playfair Display"/>
                <a:cs typeface="Arial" pitchFamily="34" charset="0"/>
              </a:rPr>
              <a:t>POSIADANIE PRZEZ WNIOSKODAWCĘ ZASOBÓW MATERIALNYCH I LUDZKICH NIEZBĘDNYCH DO WYKONANIA PROJEKTU</a:t>
            </a:r>
            <a:endParaRPr kumimoji="0" lang="en-US" altLang="ko-KR" sz="2400" b="1" i="0" u="none" strike="noStrike" kern="1200" cap="none" spc="0" normalizeH="0" baseline="0" noProof="0" dirty="0">
              <a:ln>
                <a:noFill/>
              </a:ln>
              <a:solidFill>
                <a:prstClr val="white"/>
              </a:solidFill>
              <a:effectLst/>
              <a:uLnTx/>
              <a:uFillTx/>
              <a:latin typeface="Playfair Display"/>
              <a:cs typeface="Arial" pitchFamily="34" charset="0"/>
            </a:endParaRPr>
          </a:p>
        </p:txBody>
      </p:sp>
      <p:sp>
        <p:nvSpPr>
          <p:cNvPr id="2" name="Prostokąt 1">
            <a:extLst>
              <a:ext uri="{FF2B5EF4-FFF2-40B4-BE49-F238E27FC236}">
                <a16:creationId xmlns:a16="http://schemas.microsoft.com/office/drawing/2014/main" id="{FFC352D0-AD92-4468-B3E6-BC83FF931E9C}"/>
              </a:ext>
            </a:extLst>
          </p:cNvPr>
          <p:cNvSpPr/>
          <p:nvPr/>
        </p:nvSpPr>
        <p:spPr>
          <a:xfrm>
            <a:off x="2520000" y="2736273"/>
            <a:ext cx="8441914" cy="3327578"/>
          </a:xfrm>
          <a:prstGeom prst="rect">
            <a:avLst/>
          </a:prstGeom>
        </p:spPr>
        <p:txBody>
          <a:bodyPr wrap="square">
            <a:spAutoFit/>
          </a:bodyPr>
          <a:lstStyle/>
          <a:p>
            <a:pPr lvl="0">
              <a:lnSpc>
                <a:spcPct val="150000"/>
              </a:lnSpc>
              <a:spcBef>
                <a:spcPts val="1000"/>
              </a:spcBef>
              <a:buClr>
                <a:srgbClr val="C00000"/>
              </a:buClr>
              <a:defRPr/>
            </a:pPr>
            <a:r>
              <a:rPr lang="pl-PL" sz="2000" b="1" dirty="0">
                <a:solidFill>
                  <a:srgbClr val="7F7F7F"/>
                </a:solidFill>
                <a:latin typeface="Playfair Display"/>
              </a:rPr>
              <a:t>MAKSYMALNA LICZBA PUNKTÓW – 5</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Wymagany próg punktowy w ramach kryterium, warunkujący pozytywną ocenę Projektu, wynosi 3 pkt. </a:t>
            </a:r>
          </a:p>
          <a:p>
            <a:pPr lvl="0">
              <a:lnSpc>
                <a:spcPct val="150000"/>
              </a:lnSpc>
              <a:spcBef>
                <a:spcPts val="1000"/>
              </a:spcBef>
              <a:buClr>
                <a:srgbClr val="C00000"/>
              </a:buClr>
              <a:defRPr/>
            </a:pPr>
            <a:r>
              <a:rPr lang="pl-PL" sz="2000" dirty="0">
                <a:solidFill>
                  <a:srgbClr val="7F7F7F"/>
                </a:solidFill>
                <a:latin typeface="Playfair Display"/>
              </a:rPr>
              <a:t>Weryfikacja kryterium nastąpi na podstawie:</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pkt I.A.47. wniosku Potencjał naukowy podmiotu;</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załącznika CV Głównego badacza, który należy załączyć w polu IV.4 Wniosku.</a:t>
            </a:r>
          </a:p>
        </p:txBody>
      </p:sp>
    </p:spTree>
    <p:extLst>
      <p:ext uri="{BB962C8B-B14F-4D97-AF65-F5344CB8AC3E}">
        <p14:creationId xmlns:p14="http://schemas.microsoft.com/office/powerpoint/2010/main" val="2524037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675428" y="603706"/>
            <a:ext cx="10466006" cy="523220"/>
          </a:xfrm>
          <a:prstGeom prst="rect">
            <a:avLst/>
          </a:prstGeom>
          <a:noFill/>
        </p:spPr>
        <p:txBody>
          <a:bodyPr wrap="square" rtlCol="0">
            <a:spAutoFit/>
          </a:bodyPr>
          <a:lstStyle/>
          <a:p>
            <a:pPr lvl="0">
              <a:defRPr/>
            </a:pPr>
            <a:r>
              <a:rPr lang="pl-PL" sz="2800" b="1" dirty="0">
                <a:solidFill>
                  <a:srgbClr val="7F7F7F">
                    <a:lumMod val="75000"/>
                  </a:srgbClr>
                </a:solidFill>
                <a:latin typeface="Playfair Display"/>
                <a:ea typeface="Segoe UI Black" panose="020B0A02040204020203" pitchFamily="34" charset="0"/>
              </a:rPr>
              <a:t>OCENA MERYTORYCZNA – KRYTERIA USTAWOWE</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65273" y="4070809"/>
            <a:ext cx="689762" cy="80409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2400" b="1" i="0" u="none" strike="noStrike" kern="1200" cap="none" spc="0" normalizeH="0" baseline="0" noProof="0">
              <a:ln>
                <a:noFill/>
              </a:ln>
              <a:solidFill>
                <a:srgbClr val="7F7F7F">
                  <a:lumMod val="50000"/>
                </a:srgbClr>
              </a:solidFill>
              <a:effectLst/>
              <a:uLnTx/>
              <a:uFillTx/>
              <a:latin typeface="Playfair Display"/>
              <a:cs typeface="+mn-cs"/>
            </a:endParaRPr>
          </a:p>
        </p:txBody>
      </p:sp>
      <p:sp>
        <p:nvSpPr>
          <p:cNvPr id="21" name="TextBox 12">
            <a:extLst>
              <a:ext uri="{FF2B5EF4-FFF2-40B4-BE49-F238E27FC236}">
                <a16:creationId xmlns:a16="http://schemas.microsoft.com/office/drawing/2014/main" id="{16C343D0-AC3A-4933-810D-68F927354097}"/>
              </a:ext>
            </a:extLst>
          </p:cNvPr>
          <p:cNvSpPr txBox="1"/>
          <p:nvPr/>
        </p:nvSpPr>
        <p:spPr>
          <a:xfrm>
            <a:off x="11664090" y="6480064"/>
            <a:ext cx="27743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400" b="1" dirty="0">
                <a:solidFill>
                  <a:srgbClr val="7F7F7F">
                    <a:lumMod val="50000"/>
                  </a:srgbClr>
                </a:solidFill>
                <a:latin typeface="Playfair Display"/>
                <a:cs typeface="Calibri"/>
              </a:rPr>
              <a:t>2</a:t>
            </a:r>
            <a:endParaRPr kumimoji="0" lang="en-US" sz="1400" b="1" i="0" u="none" strike="noStrike" kern="1200" cap="none" spc="0" normalizeH="0" baseline="0" noProof="0" dirty="0">
              <a:ln>
                <a:noFill/>
              </a:ln>
              <a:solidFill>
                <a:srgbClr val="7F7F7F">
                  <a:lumMod val="50000"/>
                </a:srgbClr>
              </a:solidFill>
              <a:effectLst/>
              <a:uLnTx/>
              <a:uFillTx/>
              <a:latin typeface="Playfair Display"/>
              <a:cs typeface="Calibri"/>
            </a:endParaRPr>
          </a:p>
        </p:txBody>
      </p:sp>
      <p:sp>
        <p:nvSpPr>
          <p:cNvPr id="31" name="Prostokąt 30">
            <a:extLst>
              <a:ext uri="{FF2B5EF4-FFF2-40B4-BE49-F238E27FC236}">
                <a16:creationId xmlns:a16="http://schemas.microsoft.com/office/drawing/2014/main" id="{3C237C24-DF47-45F9-83BE-F5F41989DD5D}"/>
              </a:ext>
            </a:extLst>
          </p:cNvPr>
          <p:cNvSpPr/>
          <p:nvPr/>
        </p:nvSpPr>
        <p:spPr>
          <a:xfrm>
            <a:off x="1518290" y="1786132"/>
            <a:ext cx="9443624" cy="599706"/>
          </a:xfrm>
          <a:prstGeom prst="rect">
            <a:avLst/>
          </a:prstGeom>
          <a:solidFill>
            <a:srgbClr val="C00000"/>
          </a:solidFill>
          <a:ln w="12700" cap="flat" cmpd="sng" algn="ctr">
            <a:noFill/>
            <a:prstDash val="solid"/>
          </a:ln>
          <a:effectLst/>
        </p:spPr>
        <p:txBody>
          <a:bodyPr rtlCol="0" anchor="ctr"/>
          <a:lstStyle/>
          <a:p>
            <a:pPr marL="0" marR="0" lvl="0" indent="0" algn="ctr" defTabSz="1219170" rtl="0" eaLnBrk="1" fontAlgn="auto" latinLnBrk="1" hangingPunct="1">
              <a:lnSpc>
                <a:spcPct val="100000"/>
              </a:lnSpc>
              <a:spcBef>
                <a:spcPts val="0"/>
              </a:spcBef>
              <a:spcAft>
                <a:spcPts val="0"/>
              </a:spcAft>
              <a:buClrTx/>
              <a:buSzTx/>
              <a:buFontTx/>
              <a:buNone/>
              <a:tabLst/>
              <a:defRPr/>
            </a:pPr>
            <a:endParaRPr kumimoji="0" lang="pl-PL" sz="2400" b="0" i="0" u="none" strike="noStrike" kern="0" cap="none" spc="0" normalizeH="0" baseline="0" noProof="0">
              <a:ln>
                <a:noFill/>
              </a:ln>
              <a:solidFill>
                <a:prstClr val="white"/>
              </a:solidFill>
              <a:effectLst/>
              <a:uLnTx/>
              <a:uFillTx/>
              <a:latin typeface="Playfair Display"/>
              <a:cs typeface="+mn-cs"/>
            </a:endParaRPr>
          </a:p>
        </p:txBody>
      </p:sp>
      <p:sp>
        <p:nvSpPr>
          <p:cNvPr id="32" name="TextBox 4">
            <a:extLst>
              <a:ext uri="{FF2B5EF4-FFF2-40B4-BE49-F238E27FC236}">
                <a16:creationId xmlns:a16="http://schemas.microsoft.com/office/drawing/2014/main" id="{AAF3A741-2EA3-41ED-8355-8E91521D650B}"/>
              </a:ext>
            </a:extLst>
          </p:cNvPr>
          <p:cNvSpPr txBox="1"/>
          <p:nvPr/>
        </p:nvSpPr>
        <p:spPr>
          <a:xfrm>
            <a:off x="1770970" y="1656294"/>
            <a:ext cx="8733743" cy="830997"/>
          </a:xfrm>
          <a:prstGeom prst="rect">
            <a:avLst/>
          </a:prstGeom>
          <a:noFill/>
        </p:spPr>
        <p:txBody>
          <a:bodyPr wrap="square" rtlCol="0" anchor="ctr">
            <a:spAutoFit/>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lang="pl-PL" altLang="ko-KR" sz="2400" b="1" dirty="0">
                <a:solidFill>
                  <a:prstClr val="white"/>
                </a:solidFill>
                <a:latin typeface="Playfair Display"/>
                <a:cs typeface="Arial" pitchFamily="34" charset="0"/>
              </a:rPr>
              <a:t>POSIADANIE PRZEZ WNIOSKODAWCĘ ZASOBÓW MATERIALNYCH I LUDZKICH NIEZBĘDNYCH DO WYKONANIA PROJEKTU</a:t>
            </a:r>
            <a:endParaRPr kumimoji="0" lang="en-US" altLang="ko-KR" sz="2400" b="1" i="0" u="none" strike="noStrike" kern="1200" cap="none" spc="0" normalizeH="0" baseline="0" noProof="0" dirty="0">
              <a:ln>
                <a:noFill/>
              </a:ln>
              <a:solidFill>
                <a:prstClr val="white"/>
              </a:solidFill>
              <a:effectLst/>
              <a:uLnTx/>
              <a:uFillTx/>
              <a:latin typeface="Playfair Display"/>
              <a:cs typeface="Arial" pitchFamily="34" charset="0"/>
            </a:endParaRPr>
          </a:p>
        </p:txBody>
      </p:sp>
      <p:sp>
        <p:nvSpPr>
          <p:cNvPr id="2" name="Prostokąt 1">
            <a:extLst>
              <a:ext uri="{FF2B5EF4-FFF2-40B4-BE49-F238E27FC236}">
                <a16:creationId xmlns:a16="http://schemas.microsoft.com/office/drawing/2014/main" id="{FFC352D0-AD92-4468-B3E6-BC83FF931E9C}"/>
              </a:ext>
            </a:extLst>
          </p:cNvPr>
          <p:cNvSpPr/>
          <p:nvPr/>
        </p:nvSpPr>
        <p:spPr>
          <a:xfrm>
            <a:off x="2520000" y="2736273"/>
            <a:ext cx="8441914" cy="3661002"/>
          </a:xfrm>
          <a:prstGeom prst="rect">
            <a:avLst/>
          </a:prstGeom>
        </p:spPr>
        <p:txBody>
          <a:bodyPr wrap="square">
            <a:spAutoFit/>
          </a:bodyPr>
          <a:lstStyle/>
          <a:p>
            <a:pPr lvl="0">
              <a:lnSpc>
                <a:spcPct val="150000"/>
              </a:lnSpc>
              <a:spcBef>
                <a:spcPts val="1000"/>
              </a:spcBef>
              <a:buClr>
                <a:srgbClr val="C00000"/>
              </a:buClr>
              <a:defRPr/>
            </a:pPr>
            <a:r>
              <a:rPr lang="pl-PL" sz="2000" dirty="0">
                <a:solidFill>
                  <a:srgbClr val="7F7F7F"/>
                </a:solidFill>
                <a:latin typeface="Playfair Display"/>
              </a:rPr>
              <a:t>Weryfikacja kryterium nastąpi na podstawie</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pkt I.A.48., I.A.49, I.A.50 wniosku Potencjał podmiotu odpowiedzialnego za realizację – w odniesieniu do jego zdolności technicznej, finansowej i administracyjnej;</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pkt II.B.29. Główny badacz (imię i nazwisko);</a:t>
            </a:r>
          </a:p>
          <a:p>
            <a:pPr marL="342900" lvl="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pkt II.B.30. Opis doświadczenia zawodowego Głównego badacza w kontekście założeń projektu badawczego;</a:t>
            </a:r>
          </a:p>
        </p:txBody>
      </p:sp>
    </p:spTree>
    <p:extLst>
      <p:ext uri="{BB962C8B-B14F-4D97-AF65-F5344CB8AC3E}">
        <p14:creationId xmlns:p14="http://schemas.microsoft.com/office/powerpoint/2010/main" val="42150652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b="1">
              <a:solidFill>
                <a:schemeClr val="tx2">
                  <a:lumMod val="50000"/>
                </a:schemeClr>
              </a:solidFill>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65273" y="4070809"/>
            <a:ext cx="689762" cy="80409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b="1">
              <a:solidFill>
                <a:schemeClr val="tx2">
                  <a:lumMod val="50000"/>
                </a:schemeClr>
              </a:solidFill>
            </a:endParaRPr>
          </a:p>
        </p:txBody>
      </p:sp>
      <p:sp>
        <p:nvSpPr>
          <p:cNvPr id="21" name="TextBox 12">
            <a:extLst>
              <a:ext uri="{FF2B5EF4-FFF2-40B4-BE49-F238E27FC236}">
                <a16:creationId xmlns:a16="http://schemas.microsoft.com/office/drawing/2014/main" id="{244CA279-2085-4C21-87F6-FADCDBD8BA4C}"/>
              </a:ext>
            </a:extLst>
          </p:cNvPr>
          <p:cNvSpPr txBox="1"/>
          <p:nvPr/>
        </p:nvSpPr>
        <p:spPr>
          <a:xfrm>
            <a:off x="11664090" y="6480064"/>
            <a:ext cx="277430" cy="307777"/>
          </a:xfrm>
          <a:prstGeom prst="rect">
            <a:avLst/>
          </a:prstGeom>
          <a:noFill/>
        </p:spPr>
        <p:txBody>
          <a:bodyPr wrap="square" rtlCol="0">
            <a:spAutoFit/>
          </a:bodyPr>
          <a:lstStyle/>
          <a:p>
            <a:pPr lvl="0"/>
            <a:r>
              <a:rPr lang="pl-PL" sz="1400" b="1" dirty="0">
                <a:solidFill>
                  <a:schemeClr val="tx2">
                    <a:lumMod val="50000"/>
                  </a:schemeClr>
                </a:solidFill>
                <a:latin typeface="Playfair Display"/>
                <a:cs typeface="Calibri"/>
              </a:rPr>
              <a:t>3</a:t>
            </a:r>
            <a:endParaRPr lang="en-US" sz="1400" b="1" dirty="0">
              <a:solidFill>
                <a:schemeClr val="tx2">
                  <a:lumMod val="50000"/>
                </a:schemeClr>
              </a:solidFill>
              <a:latin typeface="Playfair Display"/>
              <a:cs typeface="Calibri"/>
            </a:endParaRPr>
          </a:p>
        </p:txBody>
      </p:sp>
      <p:sp>
        <p:nvSpPr>
          <p:cNvPr id="22" name="pole tekstowe 21">
            <a:extLst>
              <a:ext uri="{FF2B5EF4-FFF2-40B4-BE49-F238E27FC236}">
                <a16:creationId xmlns:a16="http://schemas.microsoft.com/office/drawing/2014/main" id="{3932C290-A623-4DF5-AA5A-F44CF0EC132C}"/>
              </a:ext>
            </a:extLst>
          </p:cNvPr>
          <p:cNvSpPr txBox="1"/>
          <p:nvPr/>
        </p:nvSpPr>
        <p:spPr>
          <a:xfrm>
            <a:off x="782037" y="724172"/>
            <a:ext cx="11101260" cy="523220"/>
          </a:xfrm>
          <a:prstGeom prst="rect">
            <a:avLst/>
          </a:prstGeom>
          <a:noFill/>
        </p:spPr>
        <p:txBody>
          <a:bodyPr wrap="square" rtlCol="0">
            <a:spAutoFit/>
          </a:bodyPr>
          <a:lstStyle/>
          <a:p>
            <a:r>
              <a:rPr lang="pl-PL" sz="2800" b="1" dirty="0">
                <a:solidFill>
                  <a:schemeClr val="tx2">
                    <a:lumMod val="75000"/>
                  </a:schemeClr>
                </a:solidFill>
                <a:latin typeface="Playfair Display"/>
                <a:ea typeface="Segoe UI Black" panose="020B0A02040204020203" pitchFamily="34" charset="0"/>
              </a:rPr>
              <a:t>OCENA MERYTORYCZNA – KRYTERIA SZCZEGÓŁOWE</a:t>
            </a:r>
          </a:p>
        </p:txBody>
      </p:sp>
      <p:sp>
        <p:nvSpPr>
          <p:cNvPr id="3" name="Prostokąt 2">
            <a:extLst>
              <a:ext uri="{FF2B5EF4-FFF2-40B4-BE49-F238E27FC236}">
                <a16:creationId xmlns:a16="http://schemas.microsoft.com/office/drawing/2014/main" id="{DEE977C6-ACCE-4274-9083-986A6F742831}"/>
              </a:ext>
            </a:extLst>
          </p:cNvPr>
          <p:cNvSpPr/>
          <p:nvPr/>
        </p:nvSpPr>
        <p:spPr>
          <a:xfrm>
            <a:off x="2929432" y="1905560"/>
            <a:ext cx="8424000" cy="3199337"/>
          </a:xfrm>
          <a:prstGeom prst="rect">
            <a:avLst/>
          </a:prstGeom>
        </p:spPr>
        <p:txBody>
          <a:bodyPr wrap="square">
            <a:spAutoFit/>
          </a:bodyPr>
          <a:lstStyle/>
          <a:p>
            <a:pPr marL="342900" lvl="0" indent="-342900">
              <a:lnSpc>
                <a:spcPct val="150000"/>
              </a:lnSpc>
              <a:spcBef>
                <a:spcPts val="1000"/>
              </a:spcBef>
              <a:buClr>
                <a:srgbClr val="C00000"/>
              </a:buClr>
              <a:buFont typeface="Wingdings" panose="05000000000000000000" pitchFamily="2" charset="2"/>
              <a:buChar char="v"/>
            </a:pPr>
            <a:r>
              <a:rPr lang="pl-PL" sz="2000" dirty="0">
                <a:solidFill>
                  <a:schemeClr val="tx2"/>
                </a:solidFill>
                <a:latin typeface="Playfair Display"/>
              </a:rPr>
              <a:t>Brak spełnienia któregokolwiek z kryteriów szczegółowych oznacza negatywną ocenę.</a:t>
            </a:r>
          </a:p>
          <a:p>
            <a:pPr marL="342900" lvl="0" indent="-342900">
              <a:lnSpc>
                <a:spcPct val="150000"/>
              </a:lnSpc>
              <a:spcBef>
                <a:spcPts val="1000"/>
              </a:spcBef>
              <a:buClr>
                <a:srgbClr val="C00000"/>
              </a:buClr>
              <a:buFont typeface="Wingdings" panose="05000000000000000000" pitchFamily="2" charset="2"/>
              <a:buChar char="v"/>
            </a:pPr>
            <a:r>
              <a:rPr lang="pl-PL" sz="2000" dirty="0">
                <a:solidFill>
                  <a:schemeClr val="tx2"/>
                </a:solidFill>
                <a:latin typeface="Playfair Display"/>
              </a:rPr>
              <a:t>Kryteria te nie mają charakteru wartościującego.</a:t>
            </a:r>
          </a:p>
          <a:p>
            <a:pPr marL="342900" lvl="0" indent="-342900">
              <a:lnSpc>
                <a:spcPct val="150000"/>
              </a:lnSpc>
              <a:spcBef>
                <a:spcPts val="1000"/>
              </a:spcBef>
              <a:buClr>
                <a:srgbClr val="C00000"/>
              </a:buClr>
              <a:buFont typeface="Wingdings" panose="05000000000000000000" pitchFamily="2" charset="2"/>
              <a:buChar char="v"/>
            </a:pPr>
            <a:r>
              <a:rPr lang="pl-PL" sz="2000" dirty="0">
                <a:solidFill>
                  <a:schemeClr val="tx2"/>
                </a:solidFill>
                <a:latin typeface="Playfair Display"/>
              </a:rPr>
              <a:t>Podlegają weryfikacji w systemie 0 – 1 poprzez przypisanie im statusu SPEŁNIA/ NIE SPEŁNIA. </a:t>
            </a:r>
          </a:p>
          <a:p>
            <a:pPr marL="342900" lvl="0" indent="-342900">
              <a:lnSpc>
                <a:spcPct val="150000"/>
              </a:lnSpc>
              <a:spcBef>
                <a:spcPts val="1000"/>
              </a:spcBef>
              <a:buClr>
                <a:srgbClr val="C00000"/>
              </a:buClr>
              <a:buFont typeface="Wingdings" panose="05000000000000000000" pitchFamily="2" charset="2"/>
              <a:buChar char="v"/>
            </a:pPr>
            <a:endParaRPr lang="pl-PL" sz="2000" dirty="0">
              <a:solidFill>
                <a:srgbClr val="C00000"/>
              </a:solidFill>
              <a:latin typeface="Playfair Display"/>
            </a:endParaRPr>
          </a:p>
        </p:txBody>
      </p:sp>
    </p:spTree>
    <p:extLst>
      <p:ext uri="{BB962C8B-B14F-4D97-AF65-F5344CB8AC3E}">
        <p14:creationId xmlns:p14="http://schemas.microsoft.com/office/powerpoint/2010/main" val="15108196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308386" y="843563"/>
            <a:ext cx="6396781"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2800" b="1" i="0" u="none" strike="noStrike" kern="1200" cap="none" spc="0" normalizeH="0" baseline="0" noProof="0" dirty="0">
                <a:ln>
                  <a:noFill/>
                </a:ln>
                <a:solidFill>
                  <a:srgbClr val="7F7F7F">
                    <a:lumMod val="75000"/>
                  </a:srgbClr>
                </a:solidFill>
                <a:effectLst/>
                <a:uLnTx/>
                <a:uFillTx/>
                <a:latin typeface="Playfair Display"/>
                <a:ea typeface="Segoe UI Black" panose="020B0A02040204020203" pitchFamily="34" charset="0"/>
                <a:cs typeface="+mn-cs"/>
              </a:rPr>
              <a:t>GŁÓWNE </a:t>
            </a:r>
            <a:r>
              <a:rPr lang="pl-PL" sz="2800" b="1" dirty="0">
                <a:solidFill>
                  <a:srgbClr val="7F7F7F">
                    <a:lumMod val="75000"/>
                  </a:srgbClr>
                </a:solidFill>
                <a:latin typeface="Playfair Display"/>
                <a:ea typeface="Segoe UI Black" panose="020B0A02040204020203" pitchFamily="34" charset="0"/>
              </a:rPr>
              <a:t>ZAŁOŻENIA</a:t>
            </a:r>
            <a:endParaRPr kumimoji="0" lang="pl-PL" sz="2800" b="1" i="0" u="none" strike="noStrike" kern="1200" cap="none" spc="0" normalizeH="0" baseline="0" noProof="0" dirty="0">
              <a:ln>
                <a:noFill/>
              </a:ln>
              <a:solidFill>
                <a:srgbClr val="7F7F7F">
                  <a:lumMod val="75000"/>
                </a:srgbClr>
              </a:solidFill>
              <a:effectLst/>
              <a:uLnTx/>
              <a:uFillTx/>
              <a:latin typeface="Playfair Display"/>
              <a:ea typeface="Segoe UI Black" panose="020B0A02040204020203" pitchFamily="34" charset="0"/>
              <a:cs typeface="+mn-cs"/>
            </a:endParaRP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a:ln>
                <a:noFill/>
              </a:ln>
              <a:solidFill>
                <a:srgbClr val="7F7F7F">
                  <a:lumMod val="50000"/>
                </a:srgbClr>
              </a:solidFill>
              <a:effectLst/>
              <a:uLnTx/>
              <a:uFillTx/>
              <a:latin typeface="Playfair Display"/>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16528" y="4054606"/>
            <a:ext cx="699331" cy="93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1800" b="1" i="0" u="none" strike="noStrike" kern="1200" cap="none" spc="0" normalizeH="0" baseline="0" noProof="0">
              <a:ln>
                <a:noFill/>
              </a:ln>
              <a:solidFill>
                <a:srgbClr val="7F7F7F">
                  <a:lumMod val="50000"/>
                </a:srgbClr>
              </a:solidFill>
              <a:effectLst/>
              <a:uLnTx/>
              <a:uFillTx/>
              <a:latin typeface="Arial"/>
              <a:cs typeface="+mn-cs"/>
            </a:endParaRPr>
          </a:p>
        </p:txBody>
      </p:sp>
      <p:sp>
        <p:nvSpPr>
          <p:cNvPr id="23" name="Symbol zastępczy zawartości 3">
            <a:extLst>
              <a:ext uri="{FF2B5EF4-FFF2-40B4-BE49-F238E27FC236}">
                <a16:creationId xmlns:a16="http://schemas.microsoft.com/office/drawing/2014/main" id="{7D94409C-5495-41AC-9412-C726145761F2}"/>
              </a:ext>
            </a:extLst>
          </p:cNvPr>
          <p:cNvSpPr txBox="1">
            <a:spLocks/>
          </p:cNvSpPr>
          <p:nvPr/>
        </p:nvSpPr>
        <p:spPr>
          <a:xfrm>
            <a:off x="2520000" y="4327223"/>
            <a:ext cx="9185058" cy="68706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100000"/>
              </a:lnSpc>
              <a:buNone/>
              <a:defRPr/>
            </a:pPr>
            <a:r>
              <a:rPr lang="pl-PL" sz="2000" b="1" kern="0" dirty="0">
                <a:solidFill>
                  <a:schemeClr val="tx2">
                    <a:lumMod val="75000"/>
                  </a:schemeClr>
                </a:solidFill>
                <a:latin typeface="Playfair Display"/>
              </a:rPr>
              <a:t>Umowa stanowi obligatoryjny załącznik do Wniosku, jeżeli Wniosek jest składany przez Konsorcjum</a:t>
            </a:r>
          </a:p>
        </p:txBody>
      </p:sp>
      <p:sp>
        <p:nvSpPr>
          <p:cNvPr id="27" name="pole tekstowe 26">
            <a:extLst>
              <a:ext uri="{FF2B5EF4-FFF2-40B4-BE49-F238E27FC236}">
                <a16:creationId xmlns:a16="http://schemas.microsoft.com/office/drawing/2014/main" id="{EAF3583E-586B-4CC3-9DE9-8E6A5B281803}"/>
              </a:ext>
            </a:extLst>
          </p:cNvPr>
          <p:cNvSpPr txBox="1"/>
          <p:nvPr/>
        </p:nvSpPr>
        <p:spPr>
          <a:xfrm>
            <a:off x="2520000" y="2887575"/>
            <a:ext cx="8865644" cy="1323439"/>
          </a:xfrm>
          <a:prstGeom prst="rect">
            <a:avLst/>
          </a:prstGeom>
          <a:noFill/>
        </p:spPr>
        <p:txBody>
          <a:bodyPr wrap="square" rtlCol="0">
            <a:spAutoFit/>
          </a:bodyPr>
          <a:lstStyle/>
          <a:p>
            <a:pPr lvl="0"/>
            <a:r>
              <a:rPr lang="pl-PL" sz="2000" b="1" kern="0" dirty="0">
                <a:solidFill>
                  <a:schemeClr val="tx2">
                    <a:lumMod val="75000"/>
                  </a:schemeClr>
                </a:solidFill>
                <a:latin typeface="Playfair Display"/>
              </a:rPr>
              <a:t>Konsorcjum musi być utworzone przed złożeniem Wniosku. Umowa Konsorcjum musi być podpisana kwalifikowanym podpisem elektronicznym przez Lidera Konsorcjum oraz wszystkich pozostałych Konsorcjantów przed datą złożenia Wniosku w Systemie teleinformatycznym</a:t>
            </a:r>
            <a:endParaRPr lang="pl-PL" sz="1600" b="1" kern="0" dirty="0">
              <a:solidFill>
                <a:schemeClr val="tx2">
                  <a:lumMod val="75000"/>
                </a:schemeClr>
              </a:solidFill>
              <a:latin typeface="Playfair Display"/>
            </a:endParaRPr>
          </a:p>
        </p:txBody>
      </p:sp>
      <p:sp>
        <p:nvSpPr>
          <p:cNvPr id="28" name="pole tekstowe 27">
            <a:extLst>
              <a:ext uri="{FF2B5EF4-FFF2-40B4-BE49-F238E27FC236}">
                <a16:creationId xmlns:a16="http://schemas.microsoft.com/office/drawing/2014/main" id="{6C937292-A6B2-48FC-BFB5-BF6904E34BEF}"/>
              </a:ext>
            </a:extLst>
          </p:cNvPr>
          <p:cNvSpPr txBox="1"/>
          <p:nvPr/>
        </p:nvSpPr>
        <p:spPr>
          <a:xfrm>
            <a:off x="2520000" y="4972274"/>
            <a:ext cx="9301315" cy="1323439"/>
          </a:xfrm>
          <a:prstGeom prst="rect">
            <a:avLst/>
          </a:prstGeom>
          <a:noFill/>
        </p:spPr>
        <p:txBody>
          <a:bodyPr wrap="square" rtlCol="0">
            <a:spAutoFit/>
          </a:bodyPr>
          <a:lstStyle/>
          <a:p>
            <a:pPr lvl="0"/>
            <a:r>
              <a:rPr lang="pl-PL" sz="2000" b="1" kern="0" dirty="0">
                <a:solidFill>
                  <a:schemeClr val="tx2">
                    <a:lumMod val="75000"/>
                  </a:schemeClr>
                </a:solidFill>
                <a:latin typeface="Playfair Display"/>
              </a:rPr>
              <a:t>Do Wniosku należy dołączyć także prawidłowo wypełnione oświadczenie o kwalifikowalności VAT składane przez wszystkie podmioty wskazane w metryce Wniosku. Oświadczenie musi być podpisane kwalifikowanym podpisem elektronicznym (format podpisu .</a:t>
            </a:r>
            <a:r>
              <a:rPr lang="pl-PL" sz="2000" b="1" kern="0" dirty="0" err="1">
                <a:solidFill>
                  <a:schemeClr val="tx2">
                    <a:lumMod val="75000"/>
                  </a:schemeClr>
                </a:solidFill>
                <a:latin typeface="Playfair Display"/>
              </a:rPr>
              <a:t>pades</a:t>
            </a:r>
            <a:r>
              <a:rPr lang="pl-PL" sz="2000" b="1" kern="0" dirty="0">
                <a:solidFill>
                  <a:schemeClr val="tx2">
                    <a:lumMod val="75000"/>
                  </a:schemeClr>
                </a:solidFill>
                <a:latin typeface="Playfair Display"/>
              </a:rPr>
              <a:t> z zastosowaniem symbolu graficznego</a:t>
            </a:r>
            <a:r>
              <a:rPr lang="pl-PL" sz="1600" b="1" kern="0" dirty="0">
                <a:solidFill>
                  <a:schemeClr val="tx2">
                    <a:lumMod val="75000"/>
                  </a:schemeClr>
                </a:solidFill>
                <a:latin typeface="Playfair Display"/>
              </a:rPr>
              <a:t>)</a:t>
            </a:r>
          </a:p>
        </p:txBody>
      </p:sp>
      <p:sp>
        <p:nvSpPr>
          <p:cNvPr id="29" name="Prostokąt 28">
            <a:extLst>
              <a:ext uri="{FF2B5EF4-FFF2-40B4-BE49-F238E27FC236}">
                <a16:creationId xmlns:a16="http://schemas.microsoft.com/office/drawing/2014/main" id="{CD0AE751-E4FC-4869-919D-4C272062527E}"/>
              </a:ext>
            </a:extLst>
          </p:cNvPr>
          <p:cNvSpPr/>
          <p:nvPr/>
        </p:nvSpPr>
        <p:spPr>
          <a:xfrm>
            <a:off x="1784997" y="1858473"/>
            <a:ext cx="9324258" cy="1077218"/>
          </a:xfrm>
          <a:prstGeom prst="rect">
            <a:avLst/>
          </a:prstGeom>
        </p:spPr>
        <p:txBody>
          <a:bodyPr wrap="square">
            <a:spAutoFit/>
          </a:bodyPr>
          <a:lstStyle/>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p:txBody>
      </p:sp>
      <p:sp>
        <p:nvSpPr>
          <p:cNvPr id="30" name="pole tekstowe 29">
            <a:extLst>
              <a:ext uri="{FF2B5EF4-FFF2-40B4-BE49-F238E27FC236}">
                <a16:creationId xmlns:a16="http://schemas.microsoft.com/office/drawing/2014/main" id="{473ECFD0-EB80-4CCE-80C0-3EABFD39DA9D}"/>
              </a:ext>
            </a:extLst>
          </p:cNvPr>
          <p:cNvSpPr txBox="1"/>
          <p:nvPr/>
        </p:nvSpPr>
        <p:spPr>
          <a:xfrm>
            <a:off x="2520000" y="1594661"/>
            <a:ext cx="9301314" cy="400110"/>
          </a:xfrm>
          <a:prstGeom prst="rect">
            <a:avLst/>
          </a:prstGeom>
          <a:noFill/>
        </p:spPr>
        <p:txBody>
          <a:bodyPr wrap="square" rtlCol="0">
            <a:spAutoFit/>
          </a:bodyPr>
          <a:lstStyle/>
          <a:p>
            <a:pPr lvl="0"/>
            <a:r>
              <a:rPr lang="pl-PL" sz="2000" b="1" kern="0" dirty="0">
                <a:solidFill>
                  <a:schemeClr val="tx2">
                    <a:lumMod val="75000"/>
                  </a:schemeClr>
                </a:solidFill>
                <a:latin typeface="Playfair Display"/>
              </a:rPr>
              <a:t>Wniosek</a:t>
            </a:r>
            <a:r>
              <a:rPr lang="pl-PL" sz="1600" b="1" kern="0" dirty="0">
                <a:solidFill>
                  <a:schemeClr val="tx2">
                    <a:lumMod val="75000"/>
                  </a:schemeClr>
                </a:solidFill>
                <a:latin typeface="Playfair Display"/>
              </a:rPr>
              <a:t> </a:t>
            </a:r>
            <a:r>
              <a:rPr lang="pl-PL" sz="2000" b="1" kern="0" dirty="0">
                <a:solidFill>
                  <a:schemeClr val="tx2">
                    <a:lumMod val="75000"/>
                  </a:schemeClr>
                </a:solidFill>
                <a:latin typeface="Playfair Display"/>
              </a:rPr>
              <a:t>może być złożony przez Konsorcjum utworzone w celu realizacji Projektu </a:t>
            </a:r>
          </a:p>
        </p:txBody>
      </p:sp>
      <p:sp>
        <p:nvSpPr>
          <p:cNvPr id="40" name="Prostokąt 39">
            <a:extLst>
              <a:ext uri="{FF2B5EF4-FFF2-40B4-BE49-F238E27FC236}">
                <a16:creationId xmlns:a16="http://schemas.microsoft.com/office/drawing/2014/main" id="{68457345-80CB-4016-BD11-7DC327B9285C}"/>
              </a:ext>
            </a:extLst>
          </p:cNvPr>
          <p:cNvSpPr/>
          <p:nvPr/>
        </p:nvSpPr>
        <p:spPr>
          <a:xfrm>
            <a:off x="2520000" y="2232131"/>
            <a:ext cx="8816654" cy="400110"/>
          </a:xfrm>
          <a:prstGeom prst="rect">
            <a:avLst/>
          </a:prstGeom>
        </p:spPr>
        <p:txBody>
          <a:bodyPr wrap="square">
            <a:spAutoFit/>
          </a:bodyPr>
          <a:lstStyle/>
          <a:p>
            <a:pPr>
              <a:defRPr/>
            </a:pPr>
            <a:r>
              <a:rPr lang="pl-PL" sz="2000" b="1" kern="0" dirty="0">
                <a:solidFill>
                  <a:schemeClr val="tx2">
                    <a:lumMod val="75000"/>
                  </a:schemeClr>
                </a:solidFill>
                <a:latin typeface="Playfair Display"/>
              </a:rPr>
              <a:t>Liczba instytucji tworzących Konsorcjum to max. 4 podmioty </a:t>
            </a:r>
          </a:p>
        </p:txBody>
      </p:sp>
      <p:pic>
        <p:nvPicPr>
          <p:cNvPr id="2" name="Obraz 1">
            <a:extLst>
              <a:ext uri="{FF2B5EF4-FFF2-40B4-BE49-F238E27FC236}">
                <a16:creationId xmlns:a16="http://schemas.microsoft.com/office/drawing/2014/main" id="{CF08D673-F48A-408A-A7D4-7FED7A9A05EA}"/>
              </a:ext>
            </a:extLst>
          </p:cNvPr>
          <p:cNvPicPr>
            <a:picLocks noChangeAspect="1"/>
          </p:cNvPicPr>
          <p:nvPr/>
        </p:nvPicPr>
        <p:blipFill>
          <a:blip r:embed="rId2"/>
          <a:stretch>
            <a:fillRect/>
          </a:stretch>
        </p:blipFill>
        <p:spPr>
          <a:xfrm>
            <a:off x="1508608" y="1338880"/>
            <a:ext cx="753785" cy="4729216"/>
          </a:xfrm>
          <a:prstGeom prst="rect">
            <a:avLst/>
          </a:prstGeom>
        </p:spPr>
      </p:pic>
    </p:spTree>
    <p:extLst>
      <p:ext uri="{BB962C8B-B14F-4D97-AF65-F5344CB8AC3E}">
        <p14:creationId xmlns:p14="http://schemas.microsoft.com/office/powerpoint/2010/main" val="6962849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b="1">
              <a:solidFill>
                <a:schemeClr val="tx2">
                  <a:lumMod val="50000"/>
                </a:schemeClr>
              </a:solidFill>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65273" y="4070809"/>
            <a:ext cx="689762" cy="80409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b="1">
              <a:solidFill>
                <a:schemeClr val="tx2">
                  <a:lumMod val="50000"/>
                </a:schemeClr>
              </a:solidFill>
            </a:endParaRPr>
          </a:p>
        </p:txBody>
      </p:sp>
      <p:sp>
        <p:nvSpPr>
          <p:cNvPr id="21" name="TextBox 12">
            <a:extLst>
              <a:ext uri="{FF2B5EF4-FFF2-40B4-BE49-F238E27FC236}">
                <a16:creationId xmlns:a16="http://schemas.microsoft.com/office/drawing/2014/main" id="{244CA279-2085-4C21-87F6-FADCDBD8BA4C}"/>
              </a:ext>
            </a:extLst>
          </p:cNvPr>
          <p:cNvSpPr txBox="1"/>
          <p:nvPr/>
        </p:nvSpPr>
        <p:spPr>
          <a:xfrm>
            <a:off x="11664090" y="6480064"/>
            <a:ext cx="277430" cy="307777"/>
          </a:xfrm>
          <a:prstGeom prst="rect">
            <a:avLst/>
          </a:prstGeom>
          <a:noFill/>
        </p:spPr>
        <p:txBody>
          <a:bodyPr wrap="square" rtlCol="0">
            <a:spAutoFit/>
          </a:bodyPr>
          <a:lstStyle/>
          <a:p>
            <a:pPr lvl="0"/>
            <a:r>
              <a:rPr lang="pl-PL" sz="1400" b="1" dirty="0">
                <a:solidFill>
                  <a:schemeClr val="tx2">
                    <a:lumMod val="50000"/>
                  </a:schemeClr>
                </a:solidFill>
                <a:latin typeface="Playfair Display"/>
                <a:cs typeface="Calibri"/>
              </a:rPr>
              <a:t>3</a:t>
            </a:r>
            <a:endParaRPr lang="en-US" sz="1400" b="1" dirty="0">
              <a:solidFill>
                <a:schemeClr val="tx2">
                  <a:lumMod val="50000"/>
                </a:schemeClr>
              </a:solidFill>
              <a:latin typeface="Playfair Display"/>
              <a:cs typeface="Calibri"/>
            </a:endParaRPr>
          </a:p>
        </p:txBody>
      </p:sp>
      <p:sp>
        <p:nvSpPr>
          <p:cNvPr id="22" name="pole tekstowe 21">
            <a:extLst>
              <a:ext uri="{FF2B5EF4-FFF2-40B4-BE49-F238E27FC236}">
                <a16:creationId xmlns:a16="http://schemas.microsoft.com/office/drawing/2014/main" id="{3932C290-A623-4DF5-AA5A-F44CF0EC132C}"/>
              </a:ext>
            </a:extLst>
          </p:cNvPr>
          <p:cNvSpPr txBox="1"/>
          <p:nvPr/>
        </p:nvSpPr>
        <p:spPr>
          <a:xfrm>
            <a:off x="782037" y="724172"/>
            <a:ext cx="11101260" cy="523220"/>
          </a:xfrm>
          <a:prstGeom prst="rect">
            <a:avLst/>
          </a:prstGeom>
          <a:noFill/>
        </p:spPr>
        <p:txBody>
          <a:bodyPr wrap="square" rtlCol="0">
            <a:spAutoFit/>
          </a:bodyPr>
          <a:lstStyle/>
          <a:p>
            <a:r>
              <a:rPr lang="pl-PL" sz="2800" b="1" dirty="0">
                <a:solidFill>
                  <a:schemeClr val="tx2">
                    <a:lumMod val="75000"/>
                  </a:schemeClr>
                </a:solidFill>
                <a:latin typeface="Playfair Display"/>
                <a:ea typeface="Segoe UI Black" panose="020B0A02040204020203" pitchFamily="34" charset="0"/>
              </a:rPr>
              <a:t>OCENA MERYTORYCZNA – KRYTERIA SZCZEGÓŁOWE</a:t>
            </a:r>
          </a:p>
        </p:txBody>
      </p:sp>
      <p:sp>
        <p:nvSpPr>
          <p:cNvPr id="3" name="Prostokąt 2">
            <a:extLst>
              <a:ext uri="{FF2B5EF4-FFF2-40B4-BE49-F238E27FC236}">
                <a16:creationId xmlns:a16="http://schemas.microsoft.com/office/drawing/2014/main" id="{DEE977C6-ACCE-4274-9083-986A6F742831}"/>
              </a:ext>
            </a:extLst>
          </p:cNvPr>
          <p:cNvSpPr/>
          <p:nvPr/>
        </p:nvSpPr>
        <p:spPr>
          <a:xfrm>
            <a:off x="2929433" y="1905560"/>
            <a:ext cx="8424000" cy="4584332"/>
          </a:xfrm>
          <a:prstGeom prst="rect">
            <a:avLst/>
          </a:prstGeom>
        </p:spPr>
        <p:txBody>
          <a:bodyPr wrap="square">
            <a:spAutoFit/>
          </a:bodyPr>
          <a:lstStyle/>
          <a:p>
            <a:pPr marL="342900" lvl="0" indent="-342900">
              <a:lnSpc>
                <a:spcPct val="150000"/>
              </a:lnSpc>
              <a:spcBef>
                <a:spcPts val="1000"/>
              </a:spcBef>
              <a:buClr>
                <a:srgbClr val="C00000"/>
              </a:buClr>
              <a:buFont typeface="Wingdings" panose="05000000000000000000" pitchFamily="2" charset="2"/>
              <a:buChar char="v"/>
            </a:pPr>
            <a:r>
              <a:rPr lang="pl-PL" sz="2000" dirty="0">
                <a:solidFill>
                  <a:schemeClr val="tx2"/>
                </a:solidFill>
                <a:latin typeface="Playfair Display"/>
              </a:rPr>
              <a:t>Wnioskodawca zapewnia zespół projektowy posiadający doświadczenie w przeprowadzaniu co najmniej 1-ego badania klinicznego w latach 2015-2020 w tym samym lub zbliżonym obszarze terapeutycznym lub w zbliżonej populacji pacjentów, którego dotyczy wniosek. </a:t>
            </a:r>
          </a:p>
          <a:p>
            <a:pPr marL="342900" lvl="0" indent="-342900">
              <a:lnSpc>
                <a:spcPct val="150000"/>
              </a:lnSpc>
              <a:spcBef>
                <a:spcPts val="1000"/>
              </a:spcBef>
              <a:buClr>
                <a:srgbClr val="C00000"/>
              </a:buClr>
              <a:buFont typeface="Wingdings" panose="05000000000000000000" pitchFamily="2" charset="2"/>
              <a:buChar char="v"/>
            </a:pPr>
            <a:r>
              <a:rPr lang="pl-PL" sz="2000" dirty="0">
                <a:solidFill>
                  <a:schemeClr val="tx2"/>
                </a:solidFill>
                <a:latin typeface="Playfair Display"/>
              </a:rPr>
              <a:t>Osoba wskazana jako Główny badacz posiada dorobek naukowy w tym samym lub zbliżonym obszarze terapeutycznym, którego dotyczy złożony Wniosek, i co najmniej tytuł doktora nauk medycznych. </a:t>
            </a:r>
          </a:p>
          <a:p>
            <a:pPr marL="342900" lvl="0" indent="-342900">
              <a:lnSpc>
                <a:spcPct val="150000"/>
              </a:lnSpc>
              <a:spcBef>
                <a:spcPts val="1000"/>
              </a:spcBef>
              <a:buClr>
                <a:srgbClr val="C00000"/>
              </a:buClr>
              <a:buFont typeface="Wingdings" panose="05000000000000000000" pitchFamily="2" charset="2"/>
              <a:buChar char="v"/>
            </a:pPr>
            <a:r>
              <a:rPr lang="pl-PL" sz="2000" dirty="0">
                <a:solidFill>
                  <a:schemeClr val="tx2"/>
                </a:solidFill>
                <a:latin typeface="Playfair Display"/>
              </a:rPr>
              <a:t>Przedmiotem Projektu jest badania kontrolowane randomizowane (RCT – </a:t>
            </a:r>
            <a:r>
              <a:rPr lang="pl-PL" sz="2000" dirty="0" err="1">
                <a:solidFill>
                  <a:schemeClr val="tx2"/>
                </a:solidFill>
                <a:latin typeface="Playfair Display"/>
              </a:rPr>
              <a:t>Randomized</a:t>
            </a:r>
            <a:r>
              <a:rPr lang="pl-PL" sz="2000" dirty="0">
                <a:solidFill>
                  <a:schemeClr val="tx2"/>
                </a:solidFill>
                <a:latin typeface="Playfair Display"/>
              </a:rPr>
              <a:t> </a:t>
            </a:r>
            <a:r>
              <a:rPr lang="pl-PL" sz="2000" dirty="0" err="1">
                <a:solidFill>
                  <a:schemeClr val="tx2"/>
                </a:solidFill>
                <a:latin typeface="Playfair Display"/>
              </a:rPr>
              <a:t>Controlled</a:t>
            </a:r>
            <a:r>
              <a:rPr lang="pl-PL" sz="2000" dirty="0">
                <a:solidFill>
                  <a:schemeClr val="tx2"/>
                </a:solidFill>
                <a:latin typeface="Playfair Display"/>
              </a:rPr>
              <a:t> Trial).</a:t>
            </a:r>
            <a:endParaRPr lang="pl-PL" sz="2000" dirty="0">
              <a:solidFill>
                <a:srgbClr val="C00000"/>
              </a:solidFill>
              <a:latin typeface="Playfair Display"/>
            </a:endParaRPr>
          </a:p>
        </p:txBody>
      </p:sp>
    </p:spTree>
    <p:extLst>
      <p:ext uri="{BB962C8B-B14F-4D97-AF65-F5344CB8AC3E}">
        <p14:creationId xmlns:p14="http://schemas.microsoft.com/office/powerpoint/2010/main" val="12548109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b="1">
              <a:solidFill>
                <a:schemeClr val="tx2">
                  <a:lumMod val="50000"/>
                </a:schemeClr>
              </a:solidFill>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65273" y="4070809"/>
            <a:ext cx="689762" cy="80409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b="1">
              <a:solidFill>
                <a:schemeClr val="tx2">
                  <a:lumMod val="50000"/>
                </a:schemeClr>
              </a:solidFill>
            </a:endParaRPr>
          </a:p>
        </p:txBody>
      </p:sp>
      <p:sp>
        <p:nvSpPr>
          <p:cNvPr id="21" name="TextBox 12">
            <a:extLst>
              <a:ext uri="{FF2B5EF4-FFF2-40B4-BE49-F238E27FC236}">
                <a16:creationId xmlns:a16="http://schemas.microsoft.com/office/drawing/2014/main" id="{244CA279-2085-4C21-87F6-FADCDBD8BA4C}"/>
              </a:ext>
            </a:extLst>
          </p:cNvPr>
          <p:cNvSpPr txBox="1"/>
          <p:nvPr/>
        </p:nvSpPr>
        <p:spPr>
          <a:xfrm>
            <a:off x="11664090" y="6480064"/>
            <a:ext cx="277430" cy="307777"/>
          </a:xfrm>
          <a:prstGeom prst="rect">
            <a:avLst/>
          </a:prstGeom>
          <a:noFill/>
        </p:spPr>
        <p:txBody>
          <a:bodyPr wrap="square" rtlCol="0">
            <a:spAutoFit/>
          </a:bodyPr>
          <a:lstStyle/>
          <a:p>
            <a:pPr lvl="0"/>
            <a:r>
              <a:rPr lang="pl-PL" sz="1400" b="1" dirty="0">
                <a:solidFill>
                  <a:schemeClr val="tx2">
                    <a:lumMod val="50000"/>
                  </a:schemeClr>
                </a:solidFill>
                <a:latin typeface="Playfair Display"/>
                <a:cs typeface="Calibri"/>
              </a:rPr>
              <a:t>3</a:t>
            </a:r>
            <a:endParaRPr lang="en-US" sz="1400" b="1" dirty="0">
              <a:solidFill>
                <a:schemeClr val="tx2">
                  <a:lumMod val="50000"/>
                </a:schemeClr>
              </a:solidFill>
              <a:latin typeface="Playfair Display"/>
              <a:cs typeface="Calibri"/>
            </a:endParaRPr>
          </a:p>
        </p:txBody>
      </p:sp>
      <p:sp>
        <p:nvSpPr>
          <p:cNvPr id="22" name="pole tekstowe 21">
            <a:extLst>
              <a:ext uri="{FF2B5EF4-FFF2-40B4-BE49-F238E27FC236}">
                <a16:creationId xmlns:a16="http://schemas.microsoft.com/office/drawing/2014/main" id="{3932C290-A623-4DF5-AA5A-F44CF0EC132C}"/>
              </a:ext>
            </a:extLst>
          </p:cNvPr>
          <p:cNvSpPr txBox="1"/>
          <p:nvPr/>
        </p:nvSpPr>
        <p:spPr>
          <a:xfrm>
            <a:off x="782037" y="724172"/>
            <a:ext cx="11101260" cy="523220"/>
          </a:xfrm>
          <a:prstGeom prst="rect">
            <a:avLst/>
          </a:prstGeom>
          <a:noFill/>
        </p:spPr>
        <p:txBody>
          <a:bodyPr wrap="square" rtlCol="0">
            <a:spAutoFit/>
          </a:bodyPr>
          <a:lstStyle/>
          <a:p>
            <a:r>
              <a:rPr lang="pl-PL" sz="2800" b="1" dirty="0">
                <a:solidFill>
                  <a:schemeClr val="tx2">
                    <a:lumMod val="75000"/>
                  </a:schemeClr>
                </a:solidFill>
                <a:latin typeface="Playfair Display"/>
                <a:ea typeface="Segoe UI Black" panose="020B0A02040204020203" pitchFamily="34" charset="0"/>
              </a:rPr>
              <a:t>OCENA MERYTORYCZNA – KRYTERIA PREMIUJĄCE</a:t>
            </a:r>
          </a:p>
        </p:txBody>
      </p:sp>
      <p:sp>
        <p:nvSpPr>
          <p:cNvPr id="3" name="Prostokąt 2">
            <a:extLst>
              <a:ext uri="{FF2B5EF4-FFF2-40B4-BE49-F238E27FC236}">
                <a16:creationId xmlns:a16="http://schemas.microsoft.com/office/drawing/2014/main" id="{DEE977C6-ACCE-4274-9083-986A6F742831}"/>
              </a:ext>
            </a:extLst>
          </p:cNvPr>
          <p:cNvSpPr/>
          <p:nvPr/>
        </p:nvSpPr>
        <p:spPr>
          <a:xfrm>
            <a:off x="2929433" y="1905560"/>
            <a:ext cx="8460000" cy="3532762"/>
          </a:xfrm>
          <a:prstGeom prst="rect">
            <a:avLst/>
          </a:prstGeom>
        </p:spPr>
        <p:txBody>
          <a:bodyPr wrap="square">
            <a:spAutoFit/>
          </a:bodyPr>
          <a:lstStyle/>
          <a:p>
            <a:pPr marL="34290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Niekomercyjne badanie kliniczne będące przedmiotem Wniosku jest badaniem wieloośrodkowym (wartość wskaźnika pn. – Liczba podmiotów leczniczych, w których prowadzone będzie badanie kliniczne (pkt II.B.44), wynosi co najmniej 2 (0 lub 2 punkty).</a:t>
            </a:r>
          </a:p>
          <a:p>
            <a:pPr marL="34290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Przedmiotem Projektu jest badanie kontrolowane randomizowane podwójnie zaślepione – zaślepieni są pacjenci i badacze (0 lub 2 punkty).</a:t>
            </a:r>
          </a:p>
          <a:p>
            <a:pPr marL="34290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Przedmiotem Projektu jest badanie dotyczące psychiatrii (0 lub 5 punktów).</a:t>
            </a:r>
          </a:p>
        </p:txBody>
      </p:sp>
    </p:spTree>
    <p:extLst>
      <p:ext uri="{BB962C8B-B14F-4D97-AF65-F5344CB8AC3E}">
        <p14:creationId xmlns:p14="http://schemas.microsoft.com/office/powerpoint/2010/main" val="217829695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b="1">
              <a:solidFill>
                <a:schemeClr val="tx2">
                  <a:lumMod val="50000"/>
                </a:schemeClr>
              </a:solidFill>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65273" y="4070809"/>
            <a:ext cx="689762" cy="80409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b="1">
              <a:solidFill>
                <a:schemeClr val="tx2">
                  <a:lumMod val="50000"/>
                </a:schemeClr>
              </a:solidFill>
            </a:endParaRPr>
          </a:p>
        </p:txBody>
      </p:sp>
      <p:sp>
        <p:nvSpPr>
          <p:cNvPr id="21" name="TextBox 12">
            <a:extLst>
              <a:ext uri="{FF2B5EF4-FFF2-40B4-BE49-F238E27FC236}">
                <a16:creationId xmlns:a16="http://schemas.microsoft.com/office/drawing/2014/main" id="{244CA279-2085-4C21-87F6-FADCDBD8BA4C}"/>
              </a:ext>
            </a:extLst>
          </p:cNvPr>
          <p:cNvSpPr txBox="1"/>
          <p:nvPr/>
        </p:nvSpPr>
        <p:spPr>
          <a:xfrm>
            <a:off x="11664090" y="6480064"/>
            <a:ext cx="277430" cy="307777"/>
          </a:xfrm>
          <a:prstGeom prst="rect">
            <a:avLst/>
          </a:prstGeom>
          <a:noFill/>
        </p:spPr>
        <p:txBody>
          <a:bodyPr wrap="square" rtlCol="0">
            <a:spAutoFit/>
          </a:bodyPr>
          <a:lstStyle/>
          <a:p>
            <a:pPr lvl="0"/>
            <a:r>
              <a:rPr lang="pl-PL" sz="1400" b="1" dirty="0">
                <a:solidFill>
                  <a:schemeClr val="tx2">
                    <a:lumMod val="50000"/>
                  </a:schemeClr>
                </a:solidFill>
                <a:latin typeface="Playfair Display"/>
                <a:cs typeface="Calibri"/>
              </a:rPr>
              <a:t>3</a:t>
            </a:r>
            <a:endParaRPr lang="en-US" sz="1400" b="1" dirty="0">
              <a:solidFill>
                <a:schemeClr val="tx2">
                  <a:lumMod val="50000"/>
                </a:schemeClr>
              </a:solidFill>
              <a:latin typeface="Playfair Display"/>
              <a:cs typeface="Calibri"/>
            </a:endParaRPr>
          </a:p>
        </p:txBody>
      </p:sp>
      <p:sp>
        <p:nvSpPr>
          <p:cNvPr id="22" name="pole tekstowe 21">
            <a:extLst>
              <a:ext uri="{FF2B5EF4-FFF2-40B4-BE49-F238E27FC236}">
                <a16:creationId xmlns:a16="http://schemas.microsoft.com/office/drawing/2014/main" id="{3932C290-A623-4DF5-AA5A-F44CF0EC132C}"/>
              </a:ext>
            </a:extLst>
          </p:cNvPr>
          <p:cNvSpPr txBox="1"/>
          <p:nvPr/>
        </p:nvSpPr>
        <p:spPr>
          <a:xfrm>
            <a:off x="782037" y="724172"/>
            <a:ext cx="11101260" cy="523220"/>
          </a:xfrm>
          <a:prstGeom prst="rect">
            <a:avLst/>
          </a:prstGeom>
          <a:noFill/>
        </p:spPr>
        <p:txBody>
          <a:bodyPr wrap="square" rtlCol="0">
            <a:spAutoFit/>
          </a:bodyPr>
          <a:lstStyle/>
          <a:p>
            <a:r>
              <a:rPr lang="pl-PL" sz="2800" b="1" dirty="0">
                <a:solidFill>
                  <a:schemeClr val="tx2">
                    <a:lumMod val="75000"/>
                  </a:schemeClr>
                </a:solidFill>
                <a:latin typeface="Playfair Display"/>
                <a:ea typeface="Segoe UI Black" panose="020B0A02040204020203" pitchFamily="34" charset="0"/>
              </a:rPr>
              <a:t>OCENA MERYTORYCZNA – KRYTERIA PREMIUJĄCE</a:t>
            </a:r>
          </a:p>
        </p:txBody>
      </p:sp>
      <p:sp>
        <p:nvSpPr>
          <p:cNvPr id="3" name="Prostokąt 2">
            <a:extLst>
              <a:ext uri="{FF2B5EF4-FFF2-40B4-BE49-F238E27FC236}">
                <a16:creationId xmlns:a16="http://schemas.microsoft.com/office/drawing/2014/main" id="{DEE977C6-ACCE-4274-9083-986A6F742831}"/>
              </a:ext>
            </a:extLst>
          </p:cNvPr>
          <p:cNvSpPr/>
          <p:nvPr/>
        </p:nvSpPr>
        <p:spPr>
          <a:xfrm>
            <a:off x="2929433" y="1905560"/>
            <a:ext cx="8480530" cy="2481192"/>
          </a:xfrm>
          <a:prstGeom prst="rect">
            <a:avLst/>
          </a:prstGeom>
        </p:spPr>
        <p:txBody>
          <a:bodyPr wrap="square">
            <a:spAutoFit/>
          </a:bodyPr>
          <a:lstStyle/>
          <a:p>
            <a:pPr marL="34290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Przedmiotem Projektu jest badanie wykorzystujące powszechnie stosowane i uznane za wiarygodne w środowisku medycznych metody oceny jakości życia pacjentów  (0 lub 2 punkty.</a:t>
            </a:r>
          </a:p>
          <a:p>
            <a:pPr marL="34290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Przedmiotem Projektu jest badanie z obszaru psychiatrii dzieci i młodzieży lub neurologii dziecięcej (0 lub 2 punkty).</a:t>
            </a:r>
          </a:p>
        </p:txBody>
      </p:sp>
    </p:spTree>
    <p:extLst>
      <p:ext uri="{BB962C8B-B14F-4D97-AF65-F5344CB8AC3E}">
        <p14:creationId xmlns:p14="http://schemas.microsoft.com/office/powerpoint/2010/main" val="7630839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b="1">
              <a:solidFill>
                <a:schemeClr val="tx2">
                  <a:lumMod val="50000"/>
                </a:schemeClr>
              </a:solidFill>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65273" y="4070809"/>
            <a:ext cx="689762" cy="80409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b="1">
              <a:solidFill>
                <a:schemeClr val="tx2">
                  <a:lumMod val="50000"/>
                </a:schemeClr>
              </a:solidFill>
            </a:endParaRPr>
          </a:p>
        </p:txBody>
      </p:sp>
      <p:sp>
        <p:nvSpPr>
          <p:cNvPr id="21" name="TextBox 12">
            <a:extLst>
              <a:ext uri="{FF2B5EF4-FFF2-40B4-BE49-F238E27FC236}">
                <a16:creationId xmlns:a16="http://schemas.microsoft.com/office/drawing/2014/main" id="{244CA279-2085-4C21-87F6-FADCDBD8BA4C}"/>
              </a:ext>
            </a:extLst>
          </p:cNvPr>
          <p:cNvSpPr txBox="1"/>
          <p:nvPr/>
        </p:nvSpPr>
        <p:spPr>
          <a:xfrm>
            <a:off x="11664090" y="6480064"/>
            <a:ext cx="277430" cy="307777"/>
          </a:xfrm>
          <a:prstGeom prst="rect">
            <a:avLst/>
          </a:prstGeom>
          <a:noFill/>
        </p:spPr>
        <p:txBody>
          <a:bodyPr wrap="square" rtlCol="0">
            <a:spAutoFit/>
          </a:bodyPr>
          <a:lstStyle/>
          <a:p>
            <a:pPr lvl="0"/>
            <a:r>
              <a:rPr lang="pl-PL" sz="1400" b="1" dirty="0">
                <a:solidFill>
                  <a:schemeClr val="tx2">
                    <a:lumMod val="50000"/>
                  </a:schemeClr>
                </a:solidFill>
                <a:latin typeface="Playfair Display"/>
                <a:cs typeface="Calibri"/>
              </a:rPr>
              <a:t>3</a:t>
            </a:r>
            <a:endParaRPr lang="en-US" sz="1400" b="1" dirty="0">
              <a:solidFill>
                <a:schemeClr val="tx2">
                  <a:lumMod val="50000"/>
                </a:schemeClr>
              </a:solidFill>
              <a:latin typeface="Playfair Display"/>
              <a:cs typeface="Calibri"/>
            </a:endParaRPr>
          </a:p>
        </p:txBody>
      </p:sp>
      <p:sp>
        <p:nvSpPr>
          <p:cNvPr id="22" name="pole tekstowe 21">
            <a:extLst>
              <a:ext uri="{FF2B5EF4-FFF2-40B4-BE49-F238E27FC236}">
                <a16:creationId xmlns:a16="http://schemas.microsoft.com/office/drawing/2014/main" id="{3932C290-A623-4DF5-AA5A-F44CF0EC132C}"/>
              </a:ext>
            </a:extLst>
          </p:cNvPr>
          <p:cNvSpPr txBox="1"/>
          <p:nvPr/>
        </p:nvSpPr>
        <p:spPr>
          <a:xfrm>
            <a:off x="782037" y="724172"/>
            <a:ext cx="11101260" cy="523220"/>
          </a:xfrm>
          <a:prstGeom prst="rect">
            <a:avLst/>
          </a:prstGeom>
          <a:noFill/>
        </p:spPr>
        <p:txBody>
          <a:bodyPr wrap="square" rtlCol="0">
            <a:spAutoFit/>
          </a:bodyPr>
          <a:lstStyle/>
          <a:p>
            <a:r>
              <a:rPr lang="pl-PL" sz="2800" b="1" dirty="0">
                <a:solidFill>
                  <a:schemeClr val="tx2">
                    <a:lumMod val="75000"/>
                  </a:schemeClr>
                </a:solidFill>
                <a:latin typeface="Playfair Display"/>
                <a:ea typeface="Segoe UI Black" panose="020B0A02040204020203" pitchFamily="34" charset="0"/>
              </a:rPr>
              <a:t>OCENA MERYTORYCZNA – KRYTERIA PREMIUJĄCE</a:t>
            </a:r>
          </a:p>
        </p:txBody>
      </p:sp>
      <p:sp>
        <p:nvSpPr>
          <p:cNvPr id="3" name="Prostokąt 2">
            <a:extLst>
              <a:ext uri="{FF2B5EF4-FFF2-40B4-BE49-F238E27FC236}">
                <a16:creationId xmlns:a16="http://schemas.microsoft.com/office/drawing/2014/main" id="{DEE977C6-ACCE-4274-9083-986A6F742831}"/>
              </a:ext>
            </a:extLst>
          </p:cNvPr>
          <p:cNvSpPr/>
          <p:nvPr/>
        </p:nvSpPr>
        <p:spPr>
          <a:xfrm>
            <a:off x="2929432" y="1905560"/>
            <a:ext cx="8953865" cy="4327851"/>
          </a:xfrm>
          <a:prstGeom prst="rect">
            <a:avLst/>
          </a:prstGeom>
        </p:spPr>
        <p:txBody>
          <a:bodyPr wrap="square">
            <a:spAutoFit/>
          </a:bodyPr>
          <a:lstStyle/>
          <a:p>
            <a:pPr marL="34290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Badanie dotyczące psychiatrii obejmuje dodatkowo (poza obligatoryjną realizacją niekomercyjnego badania klinicznego, dotyczącego oceny skutków działania produktu leczniczego lub wyrobu medycznego) zastosowanie u pacjentów psychoterapii lub innej formy terapii </a:t>
            </a:r>
            <a:r>
              <a:rPr lang="pl-PL" sz="2000" dirty="0" err="1">
                <a:solidFill>
                  <a:srgbClr val="7F7F7F"/>
                </a:solidFill>
                <a:latin typeface="Playfair Display"/>
              </a:rPr>
              <a:t>nielekowych</a:t>
            </a:r>
            <a:r>
              <a:rPr lang="pl-PL" sz="2000" dirty="0">
                <a:solidFill>
                  <a:srgbClr val="7F7F7F"/>
                </a:solidFill>
                <a:latin typeface="Playfair Display"/>
              </a:rPr>
              <a:t>/ nieangażujących wyroby medyczne (0 lub 2 punkty).</a:t>
            </a:r>
          </a:p>
          <a:p>
            <a:pPr marL="34290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Badanie dotyczące neurologii obejmuje dodatkowo (poza obligatoryjną realizacją niekomercyjnego badania klinicznego, dotyczącego oceny skutków działania produktu leczniczego lub wyrobu medycznego) zastosowanie u pacjentów rehabilitacji (0 lub 2 punkty).</a:t>
            </a:r>
          </a:p>
        </p:txBody>
      </p:sp>
    </p:spTree>
    <p:extLst>
      <p:ext uri="{BB962C8B-B14F-4D97-AF65-F5344CB8AC3E}">
        <p14:creationId xmlns:p14="http://schemas.microsoft.com/office/powerpoint/2010/main" val="25665361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308385" y="843563"/>
            <a:ext cx="9617155"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2800" b="1" i="0" u="none" strike="noStrike" kern="1200" cap="none" spc="0" normalizeH="0" baseline="0" noProof="0" dirty="0">
                <a:ln>
                  <a:noFill/>
                </a:ln>
                <a:solidFill>
                  <a:srgbClr val="7F7F7F">
                    <a:lumMod val="75000"/>
                  </a:srgbClr>
                </a:solidFill>
                <a:effectLst/>
                <a:uLnTx/>
                <a:uFillTx/>
                <a:latin typeface="Playfair Display"/>
                <a:ea typeface="Segoe UI Black" panose="020B0A02040204020203" pitchFamily="34" charset="0"/>
                <a:cs typeface="+mn-cs"/>
              </a:rPr>
              <a:t>USTALENIE WYNIKÓW KONKURSU</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a:ln>
                <a:noFill/>
              </a:ln>
              <a:solidFill>
                <a:srgbClr val="7F7F7F">
                  <a:lumMod val="75000"/>
                </a:srgbClr>
              </a:solidFill>
              <a:effectLst/>
              <a:uLnTx/>
              <a:uFillTx/>
              <a:latin typeface="Playfair Display"/>
              <a:cs typeface="+mn-cs"/>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16528" y="4054606"/>
            <a:ext cx="699331" cy="93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1800" b="1" i="0" u="none" strike="noStrike" kern="1200" cap="none" spc="0" normalizeH="0" baseline="0" noProof="0">
              <a:ln>
                <a:noFill/>
              </a:ln>
              <a:solidFill>
                <a:srgbClr val="7F7F7F">
                  <a:lumMod val="75000"/>
                </a:srgbClr>
              </a:solidFill>
              <a:effectLst/>
              <a:uLnTx/>
              <a:uFillTx/>
              <a:latin typeface="Arial"/>
              <a:cs typeface="+mn-cs"/>
            </a:endParaRPr>
          </a:p>
        </p:txBody>
      </p:sp>
      <p:sp>
        <p:nvSpPr>
          <p:cNvPr id="15" name="pole tekstowe 14">
            <a:extLst>
              <a:ext uri="{FF2B5EF4-FFF2-40B4-BE49-F238E27FC236}">
                <a16:creationId xmlns:a16="http://schemas.microsoft.com/office/drawing/2014/main" id="{FC526387-874A-4F13-98B7-99615692405B}"/>
              </a:ext>
            </a:extLst>
          </p:cNvPr>
          <p:cNvSpPr txBox="1"/>
          <p:nvPr/>
        </p:nvSpPr>
        <p:spPr>
          <a:xfrm>
            <a:off x="2663076" y="2133828"/>
            <a:ext cx="8653479" cy="3532762"/>
          </a:xfrm>
          <a:prstGeom prst="rect">
            <a:avLst/>
          </a:prstGeom>
          <a:noFill/>
        </p:spPr>
        <p:txBody>
          <a:bodyPr wrap="square" rtlCol="0">
            <a:spAutoFit/>
          </a:bodyPr>
          <a:lstStyle/>
          <a:p>
            <a:pPr marR="0" lvl="0" fontAlgn="auto">
              <a:lnSpc>
                <a:spcPct val="150000"/>
              </a:lnSpc>
              <a:spcBef>
                <a:spcPts val="1000"/>
              </a:spcBef>
              <a:spcAft>
                <a:spcPts val="0"/>
              </a:spcAft>
              <a:buClr>
                <a:srgbClr val="C00000"/>
              </a:buClr>
              <a:buSzTx/>
              <a:tabLst/>
              <a:defRPr/>
            </a:pPr>
            <a:r>
              <a:rPr lang="pl-PL" sz="2000" dirty="0">
                <a:solidFill>
                  <a:srgbClr val="7F7F7F"/>
                </a:solidFill>
                <a:latin typeface="Playfair Display"/>
              </a:rPr>
              <a:t>Wniosek o dofinansowanie jest oceniony pozytywnie, jeśli:</a:t>
            </a:r>
          </a:p>
          <a:p>
            <a:pPr marL="342900" marR="0" lvl="0" indent="-342900" fontAlgn="auto">
              <a:lnSpc>
                <a:spcPct val="150000"/>
              </a:lnSpc>
              <a:spcBef>
                <a:spcPts val="1000"/>
              </a:spcBef>
              <a:spcAft>
                <a:spcPts val="0"/>
              </a:spcAft>
              <a:buClr>
                <a:srgbClr val="C00000"/>
              </a:buClr>
              <a:buSzTx/>
              <a:buFont typeface="Wingdings" panose="05000000000000000000" pitchFamily="2" charset="2"/>
              <a:buChar char="v"/>
              <a:tabLst/>
              <a:defRPr/>
            </a:pPr>
            <a:r>
              <a:rPr lang="pl-PL" sz="2000" dirty="0">
                <a:solidFill>
                  <a:srgbClr val="7F7F7F"/>
                </a:solidFill>
                <a:latin typeface="Playfair Display"/>
              </a:rPr>
              <a:t>od obu oceniających uzyskał minimum po 32 punktów za spełnienie wszystkich kryteriów ustawowych i za każde kryterium ustawowe uzyskał co najmniej wartość punktów odpowiadającą minimalnemu progowi punktowemu, który został określony w Karcie oceny merytorycznej dla poszczególnych kryteriów ustawowych; </a:t>
            </a:r>
          </a:p>
          <a:p>
            <a:pPr marL="342900" marR="0" lvl="0" indent="-342900" fontAlgn="auto">
              <a:lnSpc>
                <a:spcPct val="150000"/>
              </a:lnSpc>
              <a:spcBef>
                <a:spcPts val="1000"/>
              </a:spcBef>
              <a:spcAft>
                <a:spcPts val="0"/>
              </a:spcAft>
              <a:buClr>
                <a:srgbClr val="C00000"/>
              </a:buClr>
              <a:buSzTx/>
              <a:buFont typeface="Wingdings" panose="05000000000000000000" pitchFamily="2" charset="2"/>
              <a:buChar char="v"/>
              <a:tabLst/>
              <a:defRPr/>
            </a:pPr>
            <a:r>
              <a:rPr lang="pl-PL" sz="2000" dirty="0">
                <a:solidFill>
                  <a:srgbClr val="7F7F7F"/>
                </a:solidFill>
                <a:latin typeface="Playfair Display"/>
              </a:rPr>
              <a:t>obaj oceniający ocenili, że spełnia wszystkie kryteria szczegółowe</a:t>
            </a:r>
            <a:r>
              <a:rPr kumimoji="0" lang="pl-PL" sz="1600" b="0" i="0" u="none" strike="noStrike" kern="0" cap="none" spc="0" normalizeH="0" baseline="0" noProof="0" dirty="0">
                <a:ln>
                  <a:noFill/>
                </a:ln>
                <a:solidFill>
                  <a:schemeClr val="tx2">
                    <a:lumMod val="75000"/>
                  </a:schemeClr>
                </a:solidFill>
                <a:effectLst/>
                <a:uLnTx/>
                <a:uFillTx/>
                <a:latin typeface="Playfair Display"/>
              </a:rPr>
              <a:t>.</a:t>
            </a:r>
          </a:p>
        </p:txBody>
      </p:sp>
      <p:pic>
        <p:nvPicPr>
          <p:cNvPr id="16" name="Grafika 15" descr="Identyfikator pracownika">
            <a:extLst>
              <a:ext uri="{FF2B5EF4-FFF2-40B4-BE49-F238E27FC236}">
                <a16:creationId xmlns:a16="http://schemas.microsoft.com/office/drawing/2014/main" id="{14E311B3-B606-40A2-993D-E18682D9D27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10381" y="2305093"/>
            <a:ext cx="862204" cy="862204"/>
          </a:xfrm>
          <a:prstGeom prst="rect">
            <a:avLst/>
          </a:prstGeom>
        </p:spPr>
      </p:pic>
    </p:spTree>
    <p:extLst>
      <p:ext uri="{BB962C8B-B14F-4D97-AF65-F5344CB8AC3E}">
        <p14:creationId xmlns:p14="http://schemas.microsoft.com/office/powerpoint/2010/main" val="9016787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308385" y="843563"/>
            <a:ext cx="9617155"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2800" b="1" i="0" u="none" strike="noStrike" kern="1200" cap="none" spc="0" normalizeH="0" baseline="0" noProof="0" dirty="0">
                <a:ln>
                  <a:noFill/>
                </a:ln>
                <a:solidFill>
                  <a:srgbClr val="7F7F7F">
                    <a:lumMod val="75000"/>
                  </a:srgbClr>
                </a:solidFill>
                <a:effectLst/>
                <a:uLnTx/>
                <a:uFillTx/>
                <a:latin typeface="Playfair Display"/>
                <a:ea typeface="Segoe UI Black" panose="020B0A02040204020203" pitchFamily="34" charset="0"/>
                <a:cs typeface="+mn-cs"/>
              </a:rPr>
              <a:t>USTALENIE WYNIKÓW KONKURSU</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a:ln>
                <a:noFill/>
              </a:ln>
              <a:solidFill>
                <a:srgbClr val="7F7F7F">
                  <a:lumMod val="75000"/>
                </a:srgbClr>
              </a:solidFill>
              <a:effectLst/>
              <a:uLnTx/>
              <a:uFillTx/>
              <a:latin typeface="Playfair Display"/>
              <a:cs typeface="+mn-cs"/>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16528" y="4054606"/>
            <a:ext cx="699331" cy="93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1800" b="1" i="0" u="none" strike="noStrike" kern="1200" cap="none" spc="0" normalizeH="0" baseline="0" noProof="0">
              <a:ln>
                <a:noFill/>
              </a:ln>
              <a:solidFill>
                <a:srgbClr val="7F7F7F">
                  <a:lumMod val="75000"/>
                </a:srgbClr>
              </a:solidFill>
              <a:effectLst/>
              <a:uLnTx/>
              <a:uFillTx/>
              <a:latin typeface="Arial"/>
              <a:cs typeface="+mn-cs"/>
            </a:endParaRPr>
          </a:p>
        </p:txBody>
      </p:sp>
      <p:sp>
        <p:nvSpPr>
          <p:cNvPr id="14" name="pole tekstowe 13">
            <a:extLst>
              <a:ext uri="{FF2B5EF4-FFF2-40B4-BE49-F238E27FC236}">
                <a16:creationId xmlns:a16="http://schemas.microsoft.com/office/drawing/2014/main" id="{39B30FBF-7508-4F12-9AD8-31015329FCB0}"/>
              </a:ext>
            </a:extLst>
          </p:cNvPr>
          <p:cNvSpPr txBox="1"/>
          <p:nvPr/>
        </p:nvSpPr>
        <p:spPr>
          <a:xfrm>
            <a:off x="2663076" y="1709065"/>
            <a:ext cx="8841581" cy="4327851"/>
          </a:xfrm>
          <a:prstGeom prst="rect">
            <a:avLst/>
          </a:prstGeom>
          <a:noFill/>
        </p:spPr>
        <p:txBody>
          <a:bodyPr wrap="square" rtlCol="0">
            <a:spAutoFit/>
          </a:bodyPr>
          <a:lstStyle/>
          <a:p>
            <a:pPr marL="34290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W przypadku rozbieżności w ocenach (np. jeden z oceniających przyznał poniżej 32 punktów ogólnej liczby punktów przewidzianych za ocenę kryteriów ustawowych lub poniżej minimalnego progu punktowego w którymkolwiek kryterium ustawowym, a drugi oceniający ocenił wniosek pozytywnie) możliwe jest przeprowadzenie </a:t>
            </a:r>
            <a:r>
              <a:rPr lang="pl-PL" sz="2000" b="1" dirty="0">
                <a:solidFill>
                  <a:srgbClr val="7F7F7F"/>
                </a:solidFill>
                <a:latin typeface="Playfair Display"/>
              </a:rPr>
              <a:t>spotkania eksperckiego, w celu rozpoznania możliwości osiągnięcia konsensusu co do oceny. </a:t>
            </a:r>
          </a:p>
          <a:p>
            <a:pPr marL="342900" indent="-342900">
              <a:lnSpc>
                <a:spcPct val="150000"/>
              </a:lnSpc>
              <a:spcBef>
                <a:spcPts val="1000"/>
              </a:spcBef>
              <a:buClr>
                <a:srgbClr val="C00000"/>
              </a:buClr>
              <a:buFont typeface="Wingdings" panose="05000000000000000000" pitchFamily="2" charset="2"/>
              <a:buChar char="v"/>
              <a:defRPr/>
            </a:pPr>
            <a:r>
              <a:rPr lang="pl-PL" sz="2000" dirty="0">
                <a:solidFill>
                  <a:srgbClr val="7F7F7F"/>
                </a:solidFill>
                <a:latin typeface="Playfair Display"/>
              </a:rPr>
              <a:t>Jeśli nie dojdzie do osiągnięcia konsensusu między oceniającymi, Wniosek kierowany jest do dodatkowej trzeciej oceny. W takiej sytuacji ocenę Wniosku stanowią wyniki dwóch zbieżnych ze sobą ocen. </a:t>
            </a:r>
          </a:p>
        </p:txBody>
      </p:sp>
      <p:pic>
        <p:nvPicPr>
          <p:cNvPr id="22" name="Grafika 21" descr="Opinia klienta">
            <a:extLst>
              <a:ext uri="{FF2B5EF4-FFF2-40B4-BE49-F238E27FC236}">
                <a16:creationId xmlns:a16="http://schemas.microsoft.com/office/drawing/2014/main" id="{9DB045BB-4803-4033-B92D-6A0AB4367CE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06806" y="1980605"/>
            <a:ext cx="719387" cy="719387"/>
          </a:xfrm>
          <a:prstGeom prst="rect">
            <a:avLst/>
          </a:prstGeom>
        </p:spPr>
      </p:pic>
    </p:spTree>
    <p:extLst>
      <p:ext uri="{BB962C8B-B14F-4D97-AF65-F5344CB8AC3E}">
        <p14:creationId xmlns:p14="http://schemas.microsoft.com/office/powerpoint/2010/main" val="304465073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308385" y="843563"/>
            <a:ext cx="9617155"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2800" b="1" i="0" u="none" strike="noStrike" kern="1200" cap="none" spc="0" normalizeH="0" baseline="0" noProof="0" dirty="0">
                <a:ln>
                  <a:noFill/>
                </a:ln>
                <a:solidFill>
                  <a:srgbClr val="7F7F7F">
                    <a:lumMod val="75000"/>
                  </a:srgbClr>
                </a:solidFill>
                <a:effectLst/>
                <a:uLnTx/>
                <a:uFillTx/>
                <a:latin typeface="Playfair Display"/>
                <a:ea typeface="Segoe UI Black" panose="020B0A02040204020203" pitchFamily="34" charset="0"/>
                <a:cs typeface="+mn-cs"/>
              </a:rPr>
              <a:t>USTALENIE WYNIKÓW KONKURSU</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a:ln>
                <a:noFill/>
              </a:ln>
              <a:solidFill>
                <a:srgbClr val="7F7F7F">
                  <a:lumMod val="75000"/>
                </a:srgbClr>
              </a:solidFill>
              <a:effectLst/>
              <a:uLnTx/>
              <a:uFillTx/>
              <a:latin typeface="Playfair Display"/>
              <a:cs typeface="+mn-cs"/>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16528" y="4054606"/>
            <a:ext cx="699331" cy="93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1800" b="1" i="0" u="none" strike="noStrike" kern="1200" cap="none" spc="0" normalizeH="0" baseline="0" noProof="0">
              <a:ln>
                <a:noFill/>
              </a:ln>
              <a:solidFill>
                <a:srgbClr val="7F7F7F">
                  <a:lumMod val="75000"/>
                </a:srgbClr>
              </a:solidFill>
              <a:effectLst/>
              <a:uLnTx/>
              <a:uFillTx/>
              <a:latin typeface="Arial"/>
              <a:cs typeface="+mn-cs"/>
            </a:endParaRPr>
          </a:p>
        </p:txBody>
      </p:sp>
      <p:sp>
        <p:nvSpPr>
          <p:cNvPr id="12" name="Prostokąt 11">
            <a:extLst>
              <a:ext uri="{FF2B5EF4-FFF2-40B4-BE49-F238E27FC236}">
                <a16:creationId xmlns:a16="http://schemas.microsoft.com/office/drawing/2014/main" id="{C41D52BA-D751-4105-8F6E-BC920FC6C261}"/>
              </a:ext>
            </a:extLst>
          </p:cNvPr>
          <p:cNvSpPr/>
          <p:nvPr/>
        </p:nvSpPr>
        <p:spPr>
          <a:xfrm>
            <a:off x="3096000" y="3211420"/>
            <a:ext cx="8640000" cy="1891287"/>
          </a:xfrm>
          <a:prstGeom prst="rect">
            <a:avLst/>
          </a:prstGeom>
        </p:spPr>
        <p:txBody>
          <a:bodyPr wrap="square">
            <a:spAutoFit/>
          </a:bodyPr>
          <a:lstStyle/>
          <a:p>
            <a:pPr lvl="0">
              <a:lnSpc>
                <a:spcPct val="150000"/>
              </a:lnSpc>
              <a:spcBef>
                <a:spcPts val="1000"/>
              </a:spcBef>
              <a:buClr>
                <a:srgbClr val="C00000"/>
              </a:buClr>
              <a:defRPr/>
            </a:pPr>
            <a:r>
              <a:rPr lang="pl-PL" sz="2000" dirty="0">
                <a:solidFill>
                  <a:srgbClr val="7F7F7F"/>
                </a:solidFill>
                <a:latin typeface="Playfair Display"/>
              </a:rPr>
              <a:t>W przypadku gdy dwa lub więcej Wniosków o dofinansowanie uzyska taką samą liczbę punktów o kolejności na liście rankingowej decyduje wyższa łączna  wartość punktowa przyznana w ramach kryteriów ustawowych w kryteriach </a:t>
            </a:r>
            <a:r>
              <a:rPr lang="pl-PL" sz="2000" b="1" dirty="0">
                <a:solidFill>
                  <a:srgbClr val="7F7F7F"/>
                </a:solidFill>
                <a:latin typeface="Playfair Display"/>
              </a:rPr>
              <a:t>wartość naukowa Projektu </a:t>
            </a:r>
            <a:r>
              <a:rPr lang="pl-PL" sz="2000" dirty="0">
                <a:solidFill>
                  <a:srgbClr val="7F7F7F"/>
                </a:solidFill>
                <a:latin typeface="Playfair Display"/>
              </a:rPr>
              <a:t>oraz</a:t>
            </a:r>
            <a:r>
              <a:rPr lang="pl-PL" sz="2000" b="1" dirty="0">
                <a:solidFill>
                  <a:srgbClr val="7F7F7F"/>
                </a:solidFill>
                <a:latin typeface="Playfair Display"/>
              </a:rPr>
              <a:t> innowacyjność Projektu.</a:t>
            </a:r>
          </a:p>
        </p:txBody>
      </p:sp>
      <p:sp>
        <p:nvSpPr>
          <p:cNvPr id="23" name="pole tekstowe 22">
            <a:extLst>
              <a:ext uri="{FF2B5EF4-FFF2-40B4-BE49-F238E27FC236}">
                <a16:creationId xmlns:a16="http://schemas.microsoft.com/office/drawing/2014/main" id="{AAF3E717-829A-47F8-810B-E5294BEAA94B}"/>
              </a:ext>
            </a:extLst>
          </p:cNvPr>
          <p:cNvSpPr txBox="1"/>
          <p:nvPr/>
        </p:nvSpPr>
        <p:spPr>
          <a:xfrm>
            <a:off x="3096000" y="1694335"/>
            <a:ext cx="8640000" cy="967957"/>
          </a:xfrm>
          <a:prstGeom prst="rect">
            <a:avLst/>
          </a:prstGeom>
          <a:noFill/>
        </p:spPr>
        <p:txBody>
          <a:bodyPr wrap="square" rtlCol="0">
            <a:spAutoFit/>
          </a:bodyPr>
          <a:lstStyle/>
          <a:p>
            <a:pPr indent="0">
              <a:lnSpc>
                <a:spcPct val="150000"/>
              </a:lnSpc>
              <a:spcBef>
                <a:spcPts val="1000"/>
              </a:spcBef>
              <a:buClr>
                <a:srgbClr val="C00000"/>
              </a:buClr>
              <a:buFontTx/>
              <a:buNone/>
              <a:defRPr/>
            </a:pPr>
            <a:r>
              <a:rPr lang="pl-PL" sz="2000" dirty="0">
                <a:solidFill>
                  <a:srgbClr val="7F7F7F"/>
                </a:solidFill>
                <a:latin typeface="Playfair Display"/>
              </a:rPr>
              <a:t>Wnioski o dofinansowanie są uszeregowane według uzyskanej punktacji: od najwyżej do najniżej ocenionego.</a:t>
            </a:r>
          </a:p>
        </p:txBody>
      </p:sp>
      <p:pic>
        <p:nvPicPr>
          <p:cNvPr id="25" name="Grafika 24" descr="Prezentacja z wykresem słupkowym (od prawej do lewej)">
            <a:extLst>
              <a:ext uri="{FF2B5EF4-FFF2-40B4-BE49-F238E27FC236}">
                <a16:creationId xmlns:a16="http://schemas.microsoft.com/office/drawing/2014/main" id="{B2C04D13-F785-4208-AD9D-A3D4D74C8A8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029768" y="1835558"/>
            <a:ext cx="774331" cy="774331"/>
          </a:xfrm>
          <a:prstGeom prst="rect">
            <a:avLst/>
          </a:prstGeom>
        </p:spPr>
      </p:pic>
      <p:pic>
        <p:nvPicPr>
          <p:cNvPr id="26" name="Grafika 25" descr="Głowa z kołami zębatymi">
            <a:extLst>
              <a:ext uri="{FF2B5EF4-FFF2-40B4-BE49-F238E27FC236}">
                <a16:creationId xmlns:a16="http://schemas.microsoft.com/office/drawing/2014/main" id="{255AC3AF-25A8-46C7-B4F1-30BF51A6CC7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040122" y="3429000"/>
            <a:ext cx="704007" cy="704007"/>
          </a:xfrm>
          <a:prstGeom prst="rect">
            <a:avLst/>
          </a:prstGeom>
        </p:spPr>
      </p:pic>
    </p:spTree>
    <p:extLst>
      <p:ext uri="{BB962C8B-B14F-4D97-AF65-F5344CB8AC3E}">
        <p14:creationId xmlns:p14="http://schemas.microsoft.com/office/powerpoint/2010/main" val="265808929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308385" y="843563"/>
            <a:ext cx="9617155"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2800" b="1" i="0" u="none" strike="noStrike" kern="1200" cap="none" spc="0" normalizeH="0" baseline="0" noProof="0" dirty="0">
                <a:ln>
                  <a:noFill/>
                </a:ln>
                <a:solidFill>
                  <a:srgbClr val="7F7F7F">
                    <a:lumMod val="75000"/>
                  </a:srgbClr>
                </a:solidFill>
                <a:effectLst/>
                <a:uLnTx/>
                <a:uFillTx/>
                <a:latin typeface="Playfair Display"/>
                <a:ea typeface="Segoe UI Black" panose="020B0A02040204020203" pitchFamily="34" charset="0"/>
                <a:cs typeface="+mn-cs"/>
              </a:rPr>
              <a:t>USTALENIE WYNIKÓW KONKURSU</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a:ln>
                <a:noFill/>
              </a:ln>
              <a:solidFill>
                <a:srgbClr val="7F7F7F">
                  <a:lumMod val="75000"/>
                </a:srgbClr>
              </a:solidFill>
              <a:effectLst/>
              <a:uLnTx/>
              <a:uFillTx/>
              <a:latin typeface="Playfair Display"/>
              <a:cs typeface="+mn-cs"/>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16528" y="4054606"/>
            <a:ext cx="699331" cy="93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1800" b="1" i="0" u="none" strike="noStrike" kern="1200" cap="none" spc="0" normalizeH="0" baseline="0" noProof="0">
              <a:ln>
                <a:noFill/>
              </a:ln>
              <a:solidFill>
                <a:srgbClr val="7F7F7F">
                  <a:lumMod val="75000"/>
                </a:srgbClr>
              </a:solidFill>
              <a:effectLst/>
              <a:uLnTx/>
              <a:uFillTx/>
              <a:latin typeface="Arial"/>
              <a:cs typeface="+mn-cs"/>
            </a:endParaRPr>
          </a:p>
        </p:txBody>
      </p:sp>
      <p:sp>
        <p:nvSpPr>
          <p:cNvPr id="24" name="Prostokąt 23">
            <a:extLst>
              <a:ext uri="{FF2B5EF4-FFF2-40B4-BE49-F238E27FC236}">
                <a16:creationId xmlns:a16="http://schemas.microsoft.com/office/drawing/2014/main" id="{3DE72F72-A2E2-4E10-8224-29D26BFC5986}"/>
              </a:ext>
            </a:extLst>
          </p:cNvPr>
          <p:cNvSpPr/>
          <p:nvPr/>
        </p:nvSpPr>
        <p:spPr>
          <a:xfrm>
            <a:off x="3096000" y="1696497"/>
            <a:ext cx="8640000" cy="3404522"/>
          </a:xfrm>
          <a:prstGeom prst="rect">
            <a:avLst/>
          </a:prstGeom>
        </p:spPr>
        <p:txBody>
          <a:bodyPr wrap="square">
            <a:spAutoFit/>
          </a:bodyPr>
          <a:lstStyle/>
          <a:p>
            <a:pPr marR="0" lvl="0" fontAlgn="auto">
              <a:lnSpc>
                <a:spcPct val="150000"/>
              </a:lnSpc>
              <a:spcBef>
                <a:spcPts val="1000"/>
              </a:spcBef>
              <a:spcAft>
                <a:spcPts val="0"/>
              </a:spcAft>
              <a:buClr>
                <a:srgbClr val="C00000"/>
              </a:buClr>
              <a:buSzTx/>
              <a:tabLst/>
              <a:defRPr/>
            </a:pPr>
            <a:r>
              <a:rPr lang="pl-PL" sz="2000" dirty="0">
                <a:solidFill>
                  <a:srgbClr val="7F7F7F"/>
                </a:solidFill>
                <a:latin typeface="Playfair Display"/>
              </a:rPr>
              <a:t>Warunkiem przekazania środków finansowych jest podpisanie umowy </a:t>
            </a:r>
            <a:br>
              <a:rPr lang="pl-PL" sz="2000" dirty="0">
                <a:solidFill>
                  <a:srgbClr val="7F7F7F"/>
                </a:solidFill>
                <a:latin typeface="Playfair Display"/>
              </a:rPr>
            </a:br>
            <a:r>
              <a:rPr lang="pl-PL" sz="2000" dirty="0">
                <a:solidFill>
                  <a:srgbClr val="7F7F7F"/>
                </a:solidFill>
                <a:latin typeface="Playfair Display"/>
              </a:rPr>
              <a:t>o dofinansowanie. Wnioskodawca zobowiązuje się do zawarcia umowy </a:t>
            </a:r>
            <a:br>
              <a:rPr lang="pl-PL" sz="2000" dirty="0">
                <a:solidFill>
                  <a:srgbClr val="7F7F7F"/>
                </a:solidFill>
                <a:latin typeface="Playfair Display"/>
              </a:rPr>
            </a:br>
            <a:r>
              <a:rPr lang="pl-PL" sz="2000" dirty="0">
                <a:solidFill>
                  <a:srgbClr val="7F7F7F"/>
                </a:solidFill>
                <a:latin typeface="Playfair Display"/>
              </a:rPr>
              <a:t>o dofinansowanie w terminie 30 dni od daty doręczenia informacji o wynikach Konkursu w sprawie rekomendacji Projektu do dofinansowania. </a:t>
            </a:r>
          </a:p>
          <a:p>
            <a:pPr marR="0" lvl="0" fontAlgn="auto">
              <a:lnSpc>
                <a:spcPct val="150000"/>
              </a:lnSpc>
              <a:spcBef>
                <a:spcPts val="1000"/>
              </a:spcBef>
              <a:spcAft>
                <a:spcPts val="0"/>
              </a:spcAft>
              <a:buClr>
                <a:srgbClr val="C00000"/>
              </a:buClr>
              <a:buSzTx/>
              <a:tabLst/>
              <a:defRPr/>
            </a:pPr>
            <a:r>
              <a:rPr lang="pl-PL" sz="2000" dirty="0">
                <a:solidFill>
                  <a:srgbClr val="7F7F7F"/>
                </a:solidFill>
                <a:latin typeface="Playfair Display"/>
              </a:rPr>
              <a:t>Agencja zastrzega, że niezachowanie wyżej wymienionego terminu może skutkować cofnięciem rekomendacji dla Projektu do dofinansowania, korektą listy rankingowej i nieprzyznaniem dofinansowania.</a:t>
            </a:r>
          </a:p>
        </p:txBody>
      </p:sp>
      <p:pic>
        <p:nvPicPr>
          <p:cNvPr id="27" name="Grafika 26" descr="Uścisk dłoni">
            <a:extLst>
              <a:ext uri="{FF2B5EF4-FFF2-40B4-BE49-F238E27FC236}">
                <a16:creationId xmlns:a16="http://schemas.microsoft.com/office/drawing/2014/main" id="{1BD6D13B-B458-4E8F-B08E-3EEB602DC6C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903639" y="1619029"/>
            <a:ext cx="770064" cy="770064"/>
          </a:xfrm>
          <a:prstGeom prst="rect">
            <a:avLst/>
          </a:prstGeom>
        </p:spPr>
      </p:pic>
    </p:spTree>
    <p:extLst>
      <p:ext uri="{BB962C8B-B14F-4D97-AF65-F5344CB8AC3E}">
        <p14:creationId xmlns:p14="http://schemas.microsoft.com/office/powerpoint/2010/main" val="23032343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자유형: 도형 27">
            <a:extLst>
              <a:ext uri="{FF2B5EF4-FFF2-40B4-BE49-F238E27FC236}">
                <a16:creationId xmlns:a16="http://schemas.microsoft.com/office/drawing/2014/main" id="{1AB43300-F1FB-4F20-AE60-977916A5335D}"/>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8" name="Prostokąt 7">
            <a:extLst>
              <a:ext uri="{FF2B5EF4-FFF2-40B4-BE49-F238E27FC236}">
                <a16:creationId xmlns:a16="http://schemas.microsoft.com/office/drawing/2014/main" id="{9066E3A3-52FB-4601-B303-5D68F2F8DAB1}"/>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1800" b="1" i="0" u="none" strike="noStrike" kern="1200" cap="none" spc="0" normalizeH="0" baseline="0" noProof="0">
              <a:ln>
                <a:noFill/>
              </a:ln>
              <a:solidFill>
                <a:srgbClr val="7F7F7F">
                  <a:lumMod val="50000"/>
                </a:srgbClr>
              </a:solidFill>
              <a:effectLst/>
              <a:uLnTx/>
              <a:uFillTx/>
              <a:latin typeface="Arial"/>
              <a:cs typeface="+mn-cs"/>
            </a:endParaRPr>
          </a:p>
        </p:txBody>
      </p:sp>
      <p:sp>
        <p:nvSpPr>
          <p:cNvPr id="10" name="자유형: 도형 27">
            <a:extLst>
              <a:ext uri="{FF2B5EF4-FFF2-40B4-BE49-F238E27FC236}">
                <a16:creationId xmlns:a16="http://schemas.microsoft.com/office/drawing/2014/main" id="{DEE71D85-69FC-46C8-810C-E9D3A0DE20B0}"/>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1" name="Prostokąt 10">
            <a:extLst>
              <a:ext uri="{FF2B5EF4-FFF2-40B4-BE49-F238E27FC236}">
                <a16:creationId xmlns:a16="http://schemas.microsoft.com/office/drawing/2014/main" id="{B28853C4-33DB-45BD-802B-ECD89893991B}"/>
              </a:ext>
            </a:extLst>
          </p:cNvPr>
          <p:cNvSpPr/>
          <p:nvPr/>
        </p:nvSpPr>
        <p:spPr>
          <a:xfrm rot="2696435">
            <a:off x="965273" y="4070809"/>
            <a:ext cx="689762" cy="80409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1800" b="1" i="0" u="none" strike="noStrike" kern="1200" cap="none" spc="0" normalizeH="0" baseline="0" noProof="0">
              <a:ln>
                <a:noFill/>
              </a:ln>
              <a:solidFill>
                <a:srgbClr val="7F7F7F">
                  <a:lumMod val="50000"/>
                </a:srgbClr>
              </a:solidFill>
              <a:effectLst/>
              <a:uLnTx/>
              <a:uFillTx/>
              <a:latin typeface="Arial"/>
              <a:cs typeface="+mn-cs"/>
            </a:endParaRPr>
          </a:p>
        </p:txBody>
      </p:sp>
      <p:sp>
        <p:nvSpPr>
          <p:cNvPr id="13" name="pole tekstowe 12">
            <a:extLst>
              <a:ext uri="{FF2B5EF4-FFF2-40B4-BE49-F238E27FC236}">
                <a16:creationId xmlns:a16="http://schemas.microsoft.com/office/drawing/2014/main" id="{A9E98A3E-ECFA-4EBC-B0EF-924F2C6943AE}"/>
              </a:ext>
            </a:extLst>
          </p:cNvPr>
          <p:cNvSpPr txBox="1"/>
          <p:nvPr/>
        </p:nvSpPr>
        <p:spPr>
          <a:xfrm>
            <a:off x="3233953" y="2889573"/>
            <a:ext cx="9338845"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2800" b="1" i="0" u="none" strike="noStrike" kern="1200" cap="none" spc="0" normalizeH="0" baseline="0" noProof="0" dirty="0">
                <a:ln>
                  <a:noFill/>
                </a:ln>
                <a:solidFill>
                  <a:srgbClr val="C00000"/>
                </a:solidFill>
                <a:effectLst/>
                <a:uLnTx/>
                <a:uFillTx/>
                <a:latin typeface="Playfair Display"/>
                <a:ea typeface="Segoe UI Black" panose="020B0A02040204020203" pitchFamily="34" charset="0"/>
                <a:cs typeface="+mn-cs"/>
              </a:rPr>
              <a:t>HARMONOGRAM PRAC</a:t>
            </a:r>
          </a:p>
        </p:txBody>
      </p:sp>
    </p:spTree>
    <p:extLst>
      <p:ext uri="{BB962C8B-B14F-4D97-AF65-F5344CB8AC3E}">
        <p14:creationId xmlns:p14="http://schemas.microsoft.com/office/powerpoint/2010/main" val="376231329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542845" y="731822"/>
            <a:ext cx="9617155"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2800" b="1" i="0" u="none" strike="noStrike" kern="1200" cap="none" spc="0" normalizeH="0" baseline="0" noProof="0" dirty="0">
                <a:ln>
                  <a:noFill/>
                </a:ln>
                <a:solidFill>
                  <a:srgbClr val="7F7F7F">
                    <a:lumMod val="75000"/>
                  </a:srgbClr>
                </a:solidFill>
                <a:effectLst/>
                <a:uLnTx/>
                <a:uFillTx/>
                <a:latin typeface="Playfair Display"/>
                <a:ea typeface="Segoe UI Black" panose="020B0A02040204020203" pitchFamily="34" charset="0"/>
                <a:cs typeface="+mn-cs"/>
              </a:rPr>
              <a:t>TERMINY</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a:ln>
                <a:noFill/>
              </a:ln>
              <a:solidFill>
                <a:srgbClr val="7F7F7F">
                  <a:lumMod val="75000"/>
                </a:srgbClr>
              </a:solidFill>
              <a:effectLst/>
              <a:uLnTx/>
              <a:uFillTx/>
              <a:latin typeface="Playfair Display"/>
              <a:cs typeface="+mn-cs"/>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16528" y="4054606"/>
            <a:ext cx="699331" cy="93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1800" b="1" i="0" u="none" strike="noStrike" kern="1200" cap="none" spc="0" normalizeH="0" baseline="0" noProof="0">
              <a:ln>
                <a:noFill/>
              </a:ln>
              <a:solidFill>
                <a:srgbClr val="7F7F7F">
                  <a:lumMod val="75000"/>
                </a:srgbClr>
              </a:solidFill>
              <a:effectLst/>
              <a:uLnTx/>
              <a:uFillTx/>
              <a:latin typeface="Arial"/>
              <a:cs typeface="+mn-cs"/>
            </a:endParaRPr>
          </a:p>
        </p:txBody>
      </p:sp>
      <p:graphicFrame>
        <p:nvGraphicFramePr>
          <p:cNvPr id="10" name="Diagram 9">
            <a:extLst>
              <a:ext uri="{FF2B5EF4-FFF2-40B4-BE49-F238E27FC236}">
                <a16:creationId xmlns:a16="http://schemas.microsoft.com/office/drawing/2014/main" id="{118AFB85-0D63-4F2C-AFC9-CF2358DEACBD}"/>
              </a:ext>
            </a:extLst>
          </p:cNvPr>
          <p:cNvGraphicFramePr/>
          <p:nvPr>
            <p:extLst>
              <p:ext uri="{D42A27DB-BD31-4B8C-83A1-F6EECF244321}">
                <p14:modId xmlns:p14="http://schemas.microsoft.com/office/powerpoint/2010/main" val="72572814"/>
              </p:ext>
            </p:extLst>
          </p:nvPr>
        </p:nvGraphicFramePr>
        <p:xfrm>
          <a:off x="2717112" y="1366783"/>
          <a:ext cx="7442888" cy="4771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06605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308386" y="843563"/>
            <a:ext cx="6396781"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2800" b="1" i="0" u="none" strike="noStrike" kern="1200" cap="none" spc="0" normalizeH="0" baseline="0" noProof="0" dirty="0">
                <a:ln>
                  <a:noFill/>
                </a:ln>
                <a:solidFill>
                  <a:srgbClr val="7F7F7F">
                    <a:lumMod val="75000"/>
                  </a:srgbClr>
                </a:solidFill>
                <a:effectLst/>
                <a:uLnTx/>
                <a:uFillTx/>
                <a:latin typeface="Playfair Display"/>
                <a:ea typeface="Segoe UI Black" panose="020B0A02040204020203" pitchFamily="34" charset="0"/>
                <a:cs typeface="+mn-cs"/>
              </a:rPr>
              <a:t>GŁÓWNE </a:t>
            </a:r>
            <a:r>
              <a:rPr lang="pl-PL" sz="2800" b="1" dirty="0">
                <a:solidFill>
                  <a:srgbClr val="7F7F7F">
                    <a:lumMod val="75000"/>
                  </a:srgbClr>
                </a:solidFill>
                <a:latin typeface="Playfair Display"/>
                <a:ea typeface="Segoe UI Black" panose="020B0A02040204020203" pitchFamily="34" charset="0"/>
              </a:rPr>
              <a:t>ZAŁOŻENIA</a:t>
            </a:r>
            <a:endParaRPr kumimoji="0" lang="pl-PL" sz="2800" b="1" i="0" u="none" strike="noStrike" kern="1200" cap="none" spc="0" normalizeH="0" baseline="0" noProof="0" dirty="0">
              <a:ln>
                <a:noFill/>
              </a:ln>
              <a:solidFill>
                <a:srgbClr val="7F7F7F">
                  <a:lumMod val="75000"/>
                </a:srgbClr>
              </a:solidFill>
              <a:effectLst/>
              <a:uLnTx/>
              <a:uFillTx/>
              <a:latin typeface="Playfair Display"/>
              <a:ea typeface="Segoe UI Black" panose="020B0A02040204020203" pitchFamily="34" charset="0"/>
              <a:cs typeface="+mn-cs"/>
            </a:endParaRP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a:ln>
                <a:noFill/>
              </a:ln>
              <a:solidFill>
                <a:srgbClr val="7F7F7F">
                  <a:lumMod val="50000"/>
                </a:srgbClr>
              </a:solidFill>
              <a:effectLst/>
              <a:uLnTx/>
              <a:uFillTx/>
              <a:latin typeface="Playfair Display"/>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16528" y="4054606"/>
            <a:ext cx="699331" cy="93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1800" b="1" i="0" u="none" strike="noStrike" kern="1200" cap="none" spc="0" normalizeH="0" baseline="0" noProof="0">
              <a:ln>
                <a:noFill/>
              </a:ln>
              <a:solidFill>
                <a:srgbClr val="7F7F7F">
                  <a:lumMod val="50000"/>
                </a:srgbClr>
              </a:solidFill>
              <a:effectLst/>
              <a:uLnTx/>
              <a:uFillTx/>
              <a:latin typeface="Arial"/>
              <a:cs typeface="+mn-cs"/>
            </a:endParaRPr>
          </a:p>
        </p:txBody>
      </p:sp>
      <p:sp>
        <p:nvSpPr>
          <p:cNvPr id="28" name="pole tekstowe 27">
            <a:extLst>
              <a:ext uri="{FF2B5EF4-FFF2-40B4-BE49-F238E27FC236}">
                <a16:creationId xmlns:a16="http://schemas.microsoft.com/office/drawing/2014/main" id="{6C937292-A6B2-48FC-BFB5-BF6904E34BEF}"/>
              </a:ext>
            </a:extLst>
          </p:cNvPr>
          <p:cNvSpPr txBox="1"/>
          <p:nvPr/>
        </p:nvSpPr>
        <p:spPr>
          <a:xfrm>
            <a:off x="2605519" y="4883561"/>
            <a:ext cx="9000000" cy="1015663"/>
          </a:xfrm>
          <a:prstGeom prst="rect">
            <a:avLst/>
          </a:prstGeom>
          <a:noFill/>
        </p:spPr>
        <p:txBody>
          <a:bodyPr wrap="square" rtlCol="0">
            <a:spAutoFit/>
          </a:bodyPr>
          <a:lstStyle/>
          <a:p>
            <a:pPr algn="just"/>
            <a:r>
              <a:rPr lang="pl-PL" sz="2000" b="1" kern="0" dirty="0">
                <a:solidFill>
                  <a:schemeClr val="tx2">
                    <a:lumMod val="75000"/>
                  </a:schemeClr>
                </a:solidFill>
                <a:latin typeface="Playfair Display"/>
              </a:rPr>
              <a:t>Beneficjent zobowiązany będzie do złożenia w Agencji prawidłowo wystawionego zabezpieczenia w terminie 14 dni od dnia zawarcia Umowy. Dopiero po złożeniu zabezpieczenia będzie wypłacona pierwsza transza.</a:t>
            </a:r>
          </a:p>
        </p:txBody>
      </p:sp>
      <p:sp>
        <p:nvSpPr>
          <p:cNvPr id="29" name="Prostokąt 28">
            <a:extLst>
              <a:ext uri="{FF2B5EF4-FFF2-40B4-BE49-F238E27FC236}">
                <a16:creationId xmlns:a16="http://schemas.microsoft.com/office/drawing/2014/main" id="{CD0AE751-E4FC-4869-919D-4C272062527E}"/>
              </a:ext>
            </a:extLst>
          </p:cNvPr>
          <p:cNvSpPr/>
          <p:nvPr/>
        </p:nvSpPr>
        <p:spPr>
          <a:xfrm>
            <a:off x="1784997" y="1858473"/>
            <a:ext cx="9324258" cy="1077218"/>
          </a:xfrm>
          <a:prstGeom prst="rect">
            <a:avLst/>
          </a:prstGeom>
        </p:spPr>
        <p:txBody>
          <a:bodyPr wrap="square">
            <a:spAutoFit/>
          </a:bodyPr>
          <a:lstStyle/>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p:txBody>
      </p:sp>
      <p:sp>
        <p:nvSpPr>
          <p:cNvPr id="40" name="Prostokąt 39">
            <a:extLst>
              <a:ext uri="{FF2B5EF4-FFF2-40B4-BE49-F238E27FC236}">
                <a16:creationId xmlns:a16="http://schemas.microsoft.com/office/drawing/2014/main" id="{68457345-80CB-4016-BD11-7DC327B9285C}"/>
              </a:ext>
            </a:extLst>
          </p:cNvPr>
          <p:cNvSpPr/>
          <p:nvPr/>
        </p:nvSpPr>
        <p:spPr>
          <a:xfrm>
            <a:off x="2640679" y="1653052"/>
            <a:ext cx="9000000" cy="2862322"/>
          </a:xfrm>
          <a:prstGeom prst="rect">
            <a:avLst/>
          </a:prstGeom>
        </p:spPr>
        <p:txBody>
          <a:bodyPr wrap="square">
            <a:spAutoFit/>
          </a:bodyPr>
          <a:lstStyle/>
          <a:p>
            <a:pPr algn="just"/>
            <a:r>
              <a:rPr lang="pl-PL" sz="2000" b="1" kern="0" dirty="0">
                <a:solidFill>
                  <a:schemeClr val="tx2">
                    <a:lumMod val="75000"/>
                  </a:schemeClr>
                </a:solidFill>
                <a:latin typeface="Playfair Display"/>
              </a:rPr>
              <a:t>Na okres realizacji Projektu oraz na okres 5 lat od dnia jego zakończenia, ustanawiane jest zabezpieczenie należytego wykonania zobowiązań wynikających </a:t>
            </a:r>
          </a:p>
          <a:p>
            <a:pPr algn="just"/>
            <a:r>
              <a:rPr lang="pl-PL" sz="2000" b="1" kern="0" dirty="0">
                <a:solidFill>
                  <a:schemeClr val="tx2">
                    <a:lumMod val="75000"/>
                  </a:schemeClr>
                </a:solidFill>
                <a:latin typeface="Playfair Display"/>
              </a:rPr>
              <a:t>z Umowy w formie: </a:t>
            </a:r>
          </a:p>
          <a:p>
            <a:pPr indent="-285750" algn="just">
              <a:buClr>
                <a:srgbClr val="C00000"/>
              </a:buClr>
              <a:buFont typeface="Wingdings" panose="05000000000000000000" pitchFamily="2" charset="2"/>
              <a:buChar char="v"/>
            </a:pPr>
            <a:r>
              <a:rPr lang="pl-PL" sz="2000" kern="0" dirty="0">
                <a:solidFill>
                  <a:schemeClr val="tx2">
                    <a:lumMod val="75000"/>
                  </a:schemeClr>
                </a:solidFill>
                <a:latin typeface="Playfair Display"/>
              </a:rPr>
              <a:t>oświadczenia Beneficjenta o poddaniu się egzekucji w stosunku do Agencji </a:t>
            </a:r>
            <a:br>
              <a:rPr lang="pl-PL" sz="2000" kern="0" dirty="0">
                <a:solidFill>
                  <a:schemeClr val="tx2">
                    <a:lumMod val="75000"/>
                  </a:schemeClr>
                </a:solidFill>
                <a:latin typeface="Playfair Display"/>
              </a:rPr>
            </a:br>
            <a:r>
              <a:rPr lang="pl-PL" sz="2000" kern="0" dirty="0">
                <a:solidFill>
                  <a:schemeClr val="tx2">
                    <a:lumMod val="75000"/>
                  </a:schemeClr>
                </a:solidFill>
                <a:latin typeface="Playfair Display"/>
              </a:rPr>
              <a:t>w trybie art. 777 § 1 pkt 5) ustawy z dnia 17 listopada 1964 r. - Kodeks postępowania cywilnego oraz</a:t>
            </a:r>
          </a:p>
          <a:p>
            <a:pPr indent="-285750" algn="just">
              <a:buClr>
                <a:srgbClr val="C00000"/>
              </a:buClr>
              <a:buFont typeface="Wingdings" panose="05000000000000000000" pitchFamily="2" charset="2"/>
              <a:buChar char="v"/>
            </a:pPr>
            <a:r>
              <a:rPr lang="pl-PL" sz="2000" kern="0" dirty="0">
                <a:solidFill>
                  <a:schemeClr val="tx2">
                    <a:lumMod val="75000"/>
                  </a:schemeClr>
                </a:solidFill>
                <a:latin typeface="Playfair Display"/>
              </a:rPr>
              <a:t>weksla in blanco opatrzonego klauzulą „nie na zlecenie" z podpisem notarialnie poświadczonym, wraz z deklaracją wekslową, według wzoru zasadniczo zgodnego </a:t>
            </a:r>
            <a:br>
              <a:rPr lang="pl-PL" sz="2000" kern="0" dirty="0">
                <a:solidFill>
                  <a:schemeClr val="tx2">
                    <a:lumMod val="75000"/>
                  </a:schemeClr>
                </a:solidFill>
                <a:latin typeface="Playfair Display"/>
              </a:rPr>
            </a:br>
            <a:r>
              <a:rPr lang="pl-PL" sz="2000" kern="0" dirty="0">
                <a:solidFill>
                  <a:schemeClr val="tx2">
                    <a:lumMod val="75000"/>
                  </a:schemeClr>
                </a:solidFill>
                <a:latin typeface="Playfair Display"/>
              </a:rPr>
              <a:t>z załącznikiem do wzoru Umowy.</a:t>
            </a:r>
          </a:p>
        </p:txBody>
      </p:sp>
      <p:pic>
        <p:nvPicPr>
          <p:cNvPr id="16" name="Grafika 15" descr="Sejf">
            <a:extLst>
              <a:ext uri="{FF2B5EF4-FFF2-40B4-BE49-F238E27FC236}">
                <a16:creationId xmlns:a16="http://schemas.microsoft.com/office/drawing/2014/main" id="{D45168BC-4D3B-493A-B0CA-9216DB28EF5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13200" y="2259751"/>
            <a:ext cx="712993" cy="712993"/>
          </a:xfrm>
          <a:prstGeom prst="rect">
            <a:avLst/>
          </a:prstGeom>
        </p:spPr>
      </p:pic>
      <p:pic>
        <p:nvPicPr>
          <p:cNvPr id="22" name="Grafika 21" descr="Stoper">
            <a:extLst>
              <a:ext uri="{FF2B5EF4-FFF2-40B4-BE49-F238E27FC236}">
                <a16:creationId xmlns:a16="http://schemas.microsoft.com/office/drawing/2014/main" id="{CB067CF9-0ABA-420C-B36C-7A0E2AE4F0F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683918" y="4926631"/>
            <a:ext cx="605992" cy="605992"/>
          </a:xfrm>
          <a:prstGeom prst="rect">
            <a:avLst/>
          </a:prstGeom>
        </p:spPr>
      </p:pic>
    </p:spTree>
    <p:extLst>
      <p:ext uri="{BB962C8B-B14F-4D97-AF65-F5344CB8AC3E}">
        <p14:creationId xmlns:p14="http://schemas.microsoft.com/office/powerpoint/2010/main" val="337510784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braz 5">
            <a:extLst>
              <a:ext uri="{FF2B5EF4-FFF2-40B4-BE49-F238E27FC236}">
                <a16:creationId xmlns:a16="http://schemas.microsoft.com/office/drawing/2014/main" id="{8D80A52E-CA51-40F9-B80B-46EE1A3937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4831" y="2017861"/>
            <a:ext cx="4655968" cy="2546232"/>
          </a:xfrm>
          <a:prstGeom prst="rect">
            <a:avLst/>
          </a:prstGeom>
        </p:spPr>
      </p:pic>
      <p:sp>
        <p:nvSpPr>
          <p:cNvPr id="3" name="pole tekstowe 2">
            <a:extLst>
              <a:ext uri="{FF2B5EF4-FFF2-40B4-BE49-F238E27FC236}">
                <a16:creationId xmlns:a16="http://schemas.microsoft.com/office/drawing/2014/main" id="{863D9145-3E14-446A-A47B-7097C53E11E2}"/>
              </a:ext>
            </a:extLst>
          </p:cNvPr>
          <p:cNvSpPr txBox="1"/>
          <p:nvPr/>
        </p:nvSpPr>
        <p:spPr>
          <a:xfrm>
            <a:off x="1976024" y="3126204"/>
            <a:ext cx="3061803"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l-PL" sz="2400" b="1" i="0" u="none" strike="noStrike" kern="1200" cap="none" spc="0" normalizeH="0" baseline="0" noProof="0" dirty="0">
                <a:ln>
                  <a:noFill/>
                </a:ln>
                <a:solidFill>
                  <a:srgbClr val="A5A5A5">
                    <a:lumMod val="50000"/>
                  </a:srgbClr>
                </a:solidFill>
                <a:effectLst/>
                <a:uLnTx/>
                <a:uFillTx/>
                <a:latin typeface="Playfair Display"/>
                <a:cs typeface="+mn-cs"/>
              </a:rPr>
              <a:t>Dziękuję za uwagę</a:t>
            </a:r>
          </a:p>
        </p:txBody>
      </p:sp>
    </p:spTree>
    <p:extLst>
      <p:ext uri="{BB962C8B-B14F-4D97-AF65-F5344CB8AC3E}">
        <p14:creationId xmlns:p14="http://schemas.microsoft.com/office/powerpoint/2010/main" val="537349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308386" y="843563"/>
            <a:ext cx="892892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2800" b="1" i="0" u="none" strike="noStrike" kern="1200" cap="none" spc="0" normalizeH="0" baseline="0" noProof="0" dirty="0">
                <a:ln>
                  <a:noFill/>
                </a:ln>
                <a:solidFill>
                  <a:srgbClr val="7F7F7F">
                    <a:lumMod val="75000"/>
                  </a:srgbClr>
                </a:solidFill>
                <a:effectLst/>
                <a:uLnTx/>
                <a:uFillTx/>
                <a:latin typeface="Playfair Display"/>
                <a:ea typeface="Segoe UI Black" panose="020B0A02040204020203" pitchFamily="34" charset="0"/>
                <a:cs typeface="+mn-cs"/>
              </a:rPr>
              <a:t>PODMIOTY UPRAWNIONE DO SKŁADANIA WNIOSKÓW</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a:ln>
                <a:noFill/>
              </a:ln>
              <a:solidFill>
                <a:srgbClr val="7F7F7F">
                  <a:lumMod val="50000"/>
                </a:srgbClr>
              </a:solidFill>
              <a:effectLst/>
              <a:uLnTx/>
              <a:uFillTx/>
              <a:latin typeface="Playfair Display"/>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16528" y="4054606"/>
            <a:ext cx="699331" cy="93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1800" b="1" i="0" u="none" strike="noStrike" kern="1200" cap="none" spc="0" normalizeH="0" baseline="0" noProof="0">
              <a:ln>
                <a:noFill/>
              </a:ln>
              <a:solidFill>
                <a:srgbClr val="7F7F7F">
                  <a:lumMod val="50000"/>
                </a:srgbClr>
              </a:solidFill>
              <a:effectLst/>
              <a:uLnTx/>
              <a:uFillTx/>
              <a:latin typeface="Arial"/>
              <a:cs typeface="+mn-cs"/>
            </a:endParaRPr>
          </a:p>
        </p:txBody>
      </p:sp>
      <p:sp>
        <p:nvSpPr>
          <p:cNvPr id="29" name="Prostokąt 28">
            <a:extLst>
              <a:ext uri="{FF2B5EF4-FFF2-40B4-BE49-F238E27FC236}">
                <a16:creationId xmlns:a16="http://schemas.microsoft.com/office/drawing/2014/main" id="{CD0AE751-E4FC-4869-919D-4C272062527E}"/>
              </a:ext>
            </a:extLst>
          </p:cNvPr>
          <p:cNvSpPr/>
          <p:nvPr/>
        </p:nvSpPr>
        <p:spPr>
          <a:xfrm>
            <a:off x="1784997" y="1858473"/>
            <a:ext cx="9324258" cy="1077218"/>
          </a:xfrm>
          <a:prstGeom prst="rect">
            <a:avLst/>
          </a:prstGeom>
        </p:spPr>
        <p:txBody>
          <a:bodyPr wrap="square">
            <a:spAutoFit/>
          </a:bodyPr>
          <a:lstStyle/>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p:txBody>
      </p:sp>
      <p:sp>
        <p:nvSpPr>
          <p:cNvPr id="30" name="pole tekstowe 29">
            <a:extLst>
              <a:ext uri="{FF2B5EF4-FFF2-40B4-BE49-F238E27FC236}">
                <a16:creationId xmlns:a16="http://schemas.microsoft.com/office/drawing/2014/main" id="{473ECFD0-EB80-4CCE-80C0-3EABFD39DA9D}"/>
              </a:ext>
            </a:extLst>
          </p:cNvPr>
          <p:cNvSpPr txBox="1"/>
          <p:nvPr/>
        </p:nvSpPr>
        <p:spPr>
          <a:xfrm>
            <a:off x="2605520" y="1810987"/>
            <a:ext cx="9000000" cy="3789242"/>
          </a:xfrm>
          <a:prstGeom prst="rect">
            <a:avLst/>
          </a:prstGeom>
          <a:noFill/>
        </p:spPr>
        <p:txBody>
          <a:bodyPr wrap="square" rtlCol="0">
            <a:spAutoFit/>
          </a:bodyPr>
          <a:lstStyle/>
          <a:p>
            <a:pPr algn="just">
              <a:lnSpc>
                <a:spcPct val="150000"/>
              </a:lnSpc>
              <a:spcBef>
                <a:spcPts val="1000"/>
              </a:spcBef>
              <a:buClr>
                <a:srgbClr val="C00000"/>
              </a:buClr>
            </a:pPr>
            <a:r>
              <a:rPr lang="pl-PL" sz="2000" b="1" kern="0" dirty="0">
                <a:solidFill>
                  <a:schemeClr val="tx2">
                    <a:lumMod val="75000"/>
                  </a:schemeClr>
                </a:solidFill>
                <a:latin typeface="Playfair Display"/>
              </a:rPr>
              <a:t>Zgodnie z art. 17 ust 1 Ustawy w Konkursie mogą brać udział: </a:t>
            </a:r>
          </a:p>
          <a:p>
            <a:pPr algn="just">
              <a:lnSpc>
                <a:spcPct val="150000"/>
              </a:lnSpc>
              <a:spcBef>
                <a:spcPts val="1000"/>
              </a:spcBef>
              <a:buClr>
                <a:srgbClr val="C00000"/>
              </a:buClr>
            </a:pPr>
            <a:r>
              <a:rPr lang="pl-PL" sz="2000" b="1" kern="0" dirty="0">
                <a:solidFill>
                  <a:schemeClr val="tx2">
                    <a:lumMod val="75000"/>
                  </a:schemeClr>
                </a:solidFill>
                <a:latin typeface="Playfair Display"/>
              </a:rPr>
              <a:t>podmioty, o których mowa w art. 7 ust. 1 pkt 1–6 i 8 ustawy z dnia 20 lipca 2018 r. – Prawo o szkolnictwie wyższym i nauce, tj.:</a:t>
            </a:r>
          </a:p>
          <a:p>
            <a:pPr lvl="0" indent="-342900" algn="just">
              <a:lnSpc>
                <a:spcPct val="150000"/>
              </a:lnSpc>
              <a:spcBef>
                <a:spcPts val="1000"/>
              </a:spcBef>
              <a:buClr>
                <a:srgbClr val="C00000"/>
              </a:buClr>
              <a:buFont typeface="Wingdings" panose="05000000000000000000" pitchFamily="2" charset="2"/>
              <a:buChar char="v"/>
            </a:pPr>
            <a:r>
              <a:rPr lang="pl-PL" sz="2000" kern="0" dirty="0">
                <a:solidFill>
                  <a:schemeClr val="tx2">
                    <a:lumMod val="75000"/>
                  </a:schemeClr>
                </a:solidFill>
                <a:latin typeface="Playfair Display"/>
              </a:rPr>
              <a:t>Uczelnie</a:t>
            </a:r>
            <a:r>
              <a:rPr lang="pl-PL" sz="2000" b="1" kern="0" dirty="0">
                <a:solidFill>
                  <a:schemeClr val="tx2">
                    <a:lumMod val="75000"/>
                  </a:schemeClr>
                </a:solidFill>
                <a:latin typeface="Playfair Display"/>
              </a:rPr>
              <a:t>;</a:t>
            </a:r>
            <a:endParaRPr lang="pl-PL" sz="2000" kern="0" dirty="0">
              <a:solidFill>
                <a:schemeClr val="tx2">
                  <a:lumMod val="75000"/>
                </a:schemeClr>
              </a:solidFill>
              <a:latin typeface="Playfair Display"/>
            </a:endParaRPr>
          </a:p>
          <a:p>
            <a:pPr indent="-342900" algn="just">
              <a:lnSpc>
                <a:spcPct val="150000"/>
              </a:lnSpc>
              <a:spcBef>
                <a:spcPts val="1000"/>
              </a:spcBef>
              <a:buClr>
                <a:srgbClr val="C00000"/>
              </a:buClr>
              <a:buFont typeface="Wingdings" panose="05000000000000000000" pitchFamily="2" charset="2"/>
              <a:buChar char="v"/>
            </a:pPr>
            <a:r>
              <a:rPr lang="pl-PL" sz="2000" kern="0" dirty="0">
                <a:solidFill>
                  <a:schemeClr val="tx2">
                    <a:lumMod val="75000"/>
                  </a:schemeClr>
                </a:solidFill>
                <a:latin typeface="Playfair Display"/>
              </a:rPr>
              <a:t>federacje podmiotów systemu szkolnictwa wyższego i nauki;</a:t>
            </a:r>
          </a:p>
          <a:p>
            <a:pPr marL="342000" indent="-342900" algn="just">
              <a:lnSpc>
                <a:spcPct val="150000"/>
              </a:lnSpc>
              <a:spcBef>
                <a:spcPts val="1000"/>
              </a:spcBef>
              <a:buClr>
                <a:srgbClr val="C00000"/>
              </a:buClr>
              <a:buFont typeface="Wingdings" panose="05000000000000000000" pitchFamily="2" charset="2"/>
              <a:buChar char="v"/>
            </a:pPr>
            <a:r>
              <a:rPr lang="pl-PL" sz="2000" kern="0" dirty="0">
                <a:solidFill>
                  <a:schemeClr val="tx2">
                    <a:lumMod val="75000"/>
                  </a:schemeClr>
                </a:solidFill>
                <a:latin typeface="Playfair Display"/>
              </a:rPr>
              <a:t>Polska Akademia Nauk, działająca na podstawie ustawy z dnia 30 kwietnia 2010 r. o Polskiej Akademii Nauk (</a:t>
            </a:r>
            <a:r>
              <a:rPr lang="pl-PL" sz="2000" kern="0" dirty="0" err="1">
                <a:solidFill>
                  <a:schemeClr val="tx2">
                    <a:lumMod val="75000"/>
                  </a:schemeClr>
                </a:solidFill>
                <a:latin typeface="Playfair Display"/>
              </a:rPr>
              <a:t>t.j</a:t>
            </a:r>
            <a:r>
              <a:rPr lang="pl-PL" sz="2000" kern="0" dirty="0">
                <a:solidFill>
                  <a:schemeClr val="tx2">
                    <a:lumMod val="75000"/>
                  </a:schemeClr>
                </a:solidFill>
                <a:latin typeface="Playfair Display"/>
              </a:rPr>
              <a:t>. Dz. U. z 2020 r., poz. 1796), zwana dalej „PAN”; </a:t>
            </a:r>
          </a:p>
        </p:txBody>
      </p:sp>
      <p:pic>
        <p:nvPicPr>
          <p:cNvPr id="15" name="Grafika 14" descr="Sala konferencyjna">
            <a:extLst>
              <a:ext uri="{FF2B5EF4-FFF2-40B4-BE49-F238E27FC236}">
                <a16:creationId xmlns:a16="http://schemas.microsoft.com/office/drawing/2014/main" id="{D9A1F987-CD60-475B-A60C-E05ECCE94DF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47637" y="1718526"/>
            <a:ext cx="678556" cy="678556"/>
          </a:xfrm>
          <a:prstGeom prst="rect">
            <a:avLst/>
          </a:prstGeom>
        </p:spPr>
      </p:pic>
    </p:spTree>
    <p:extLst>
      <p:ext uri="{BB962C8B-B14F-4D97-AF65-F5344CB8AC3E}">
        <p14:creationId xmlns:p14="http://schemas.microsoft.com/office/powerpoint/2010/main" val="41081906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308386" y="843563"/>
            <a:ext cx="892892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2800" b="1" i="0" u="none" strike="noStrike" kern="1200" cap="none" spc="0" normalizeH="0" baseline="0" noProof="0" dirty="0">
                <a:ln>
                  <a:noFill/>
                </a:ln>
                <a:solidFill>
                  <a:srgbClr val="7F7F7F">
                    <a:lumMod val="75000"/>
                  </a:srgbClr>
                </a:solidFill>
                <a:effectLst/>
                <a:uLnTx/>
                <a:uFillTx/>
                <a:latin typeface="Playfair Display"/>
                <a:ea typeface="Segoe UI Black" panose="020B0A02040204020203" pitchFamily="34" charset="0"/>
                <a:cs typeface="+mn-cs"/>
              </a:rPr>
              <a:t>PODMIOTY UPRAWNIONE DO SKŁADANIA WNIOSKÓW</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a:ln>
                <a:noFill/>
              </a:ln>
              <a:solidFill>
                <a:srgbClr val="7F7F7F">
                  <a:lumMod val="50000"/>
                </a:srgbClr>
              </a:solidFill>
              <a:effectLst/>
              <a:uLnTx/>
              <a:uFillTx/>
              <a:latin typeface="Playfair Display"/>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16528" y="4054606"/>
            <a:ext cx="699331" cy="93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1800" b="1" i="0" u="none" strike="noStrike" kern="1200" cap="none" spc="0" normalizeH="0" baseline="0" noProof="0">
              <a:ln>
                <a:noFill/>
              </a:ln>
              <a:solidFill>
                <a:srgbClr val="7F7F7F">
                  <a:lumMod val="50000"/>
                </a:srgbClr>
              </a:solidFill>
              <a:effectLst/>
              <a:uLnTx/>
              <a:uFillTx/>
              <a:latin typeface="Arial"/>
              <a:cs typeface="+mn-cs"/>
            </a:endParaRPr>
          </a:p>
        </p:txBody>
      </p:sp>
      <p:sp>
        <p:nvSpPr>
          <p:cNvPr id="29" name="Prostokąt 28">
            <a:extLst>
              <a:ext uri="{FF2B5EF4-FFF2-40B4-BE49-F238E27FC236}">
                <a16:creationId xmlns:a16="http://schemas.microsoft.com/office/drawing/2014/main" id="{CD0AE751-E4FC-4869-919D-4C272062527E}"/>
              </a:ext>
            </a:extLst>
          </p:cNvPr>
          <p:cNvSpPr/>
          <p:nvPr/>
        </p:nvSpPr>
        <p:spPr>
          <a:xfrm>
            <a:off x="1784997" y="1858473"/>
            <a:ext cx="9324258" cy="1077218"/>
          </a:xfrm>
          <a:prstGeom prst="rect">
            <a:avLst/>
          </a:prstGeom>
        </p:spPr>
        <p:txBody>
          <a:bodyPr wrap="square">
            <a:spAutoFit/>
          </a:bodyPr>
          <a:lstStyle/>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p:txBody>
      </p:sp>
      <p:sp>
        <p:nvSpPr>
          <p:cNvPr id="30" name="pole tekstowe 29">
            <a:extLst>
              <a:ext uri="{FF2B5EF4-FFF2-40B4-BE49-F238E27FC236}">
                <a16:creationId xmlns:a16="http://schemas.microsoft.com/office/drawing/2014/main" id="{473ECFD0-EB80-4CCE-80C0-3EABFD39DA9D}"/>
              </a:ext>
            </a:extLst>
          </p:cNvPr>
          <p:cNvSpPr txBox="1"/>
          <p:nvPr/>
        </p:nvSpPr>
        <p:spPr>
          <a:xfrm>
            <a:off x="2605520" y="1810987"/>
            <a:ext cx="9000000" cy="4122667"/>
          </a:xfrm>
          <a:prstGeom prst="rect">
            <a:avLst/>
          </a:prstGeom>
          <a:noFill/>
        </p:spPr>
        <p:txBody>
          <a:bodyPr wrap="square" rtlCol="0">
            <a:spAutoFit/>
          </a:bodyPr>
          <a:lstStyle/>
          <a:p>
            <a:pPr marL="342900" indent="-342900" algn="just">
              <a:lnSpc>
                <a:spcPct val="150000"/>
              </a:lnSpc>
              <a:spcBef>
                <a:spcPts val="1000"/>
              </a:spcBef>
              <a:buClr>
                <a:srgbClr val="C00000"/>
              </a:buClr>
              <a:buFont typeface="Wingdings" panose="05000000000000000000" pitchFamily="2" charset="2"/>
              <a:buChar char="v"/>
            </a:pPr>
            <a:r>
              <a:rPr lang="pl-PL" sz="2000" kern="0" dirty="0">
                <a:solidFill>
                  <a:schemeClr val="tx2">
                    <a:lumMod val="75000"/>
                  </a:schemeClr>
                </a:solidFill>
                <a:latin typeface="Playfair Display"/>
              </a:rPr>
              <a:t>instytuty naukowe PAN, działające na podstawie ustawy, o której mowa </a:t>
            </a:r>
            <a:br>
              <a:rPr lang="pl-PL" sz="2000" kern="0" dirty="0">
                <a:solidFill>
                  <a:schemeClr val="tx2">
                    <a:lumMod val="75000"/>
                  </a:schemeClr>
                </a:solidFill>
                <a:latin typeface="Playfair Display"/>
              </a:rPr>
            </a:br>
            <a:r>
              <a:rPr lang="pl-PL" sz="2000" kern="0" dirty="0">
                <a:solidFill>
                  <a:schemeClr val="tx2">
                    <a:lumMod val="75000"/>
                  </a:schemeClr>
                </a:solidFill>
                <a:latin typeface="Playfair Display"/>
              </a:rPr>
              <a:t>w ustawie z dnia 30 kwietnia 2010 r. o Polskiej Akademii Nauk;</a:t>
            </a:r>
          </a:p>
          <a:p>
            <a:pPr marL="342900" indent="-342900" algn="just">
              <a:lnSpc>
                <a:spcPct val="150000"/>
              </a:lnSpc>
              <a:spcBef>
                <a:spcPts val="1000"/>
              </a:spcBef>
              <a:buClr>
                <a:srgbClr val="C00000"/>
              </a:buClr>
              <a:buFont typeface="Wingdings" panose="05000000000000000000" pitchFamily="2" charset="2"/>
              <a:buChar char="v"/>
            </a:pPr>
            <a:r>
              <a:rPr lang="pl-PL" sz="2000" kern="0" dirty="0">
                <a:solidFill>
                  <a:schemeClr val="tx2">
                    <a:lumMod val="75000"/>
                  </a:schemeClr>
                </a:solidFill>
                <a:latin typeface="Playfair Display"/>
              </a:rPr>
              <a:t>instytuty badawcze, działające na podstawie ustawy z dnia 30 kwietnia 2010 r. </a:t>
            </a:r>
            <a:br>
              <a:rPr lang="pl-PL" sz="2000" kern="0" dirty="0">
                <a:solidFill>
                  <a:schemeClr val="tx2">
                    <a:lumMod val="75000"/>
                  </a:schemeClr>
                </a:solidFill>
                <a:latin typeface="Playfair Display"/>
              </a:rPr>
            </a:br>
            <a:r>
              <a:rPr lang="pl-PL" sz="2000" kern="0" dirty="0">
                <a:solidFill>
                  <a:schemeClr val="tx2">
                    <a:lumMod val="75000"/>
                  </a:schemeClr>
                </a:solidFill>
                <a:latin typeface="Playfair Display"/>
              </a:rPr>
              <a:t>o instytutach badawczych (</a:t>
            </a:r>
            <a:r>
              <a:rPr lang="pl-PL" sz="2000" kern="0" dirty="0" err="1">
                <a:solidFill>
                  <a:schemeClr val="tx2">
                    <a:lumMod val="75000"/>
                  </a:schemeClr>
                </a:solidFill>
                <a:latin typeface="Playfair Display"/>
              </a:rPr>
              <a:t>t.j</a:t>
            </a:r>
            <a:r>
              <a:rPr lang="pl-PL" sz="2000" kern="0" dirty="0">
                <a:solidFill>
                  <a:schemeClr val="tx2">
                    <a:lumMod val="75000"/>
                  </a:schemeClr>
                </a:solidFill>
                <a:latin typeface="Playfair Display"/>
              </a:rPr>
              <a:t>. Dz. U. z 2020 r., poz. 1383); </a:t>
            </a:r>
          </a:p>
          <a:p>
            <a:pPr marL="342900" indent="-342900" algn="just">
              <a:lnSpc>
                <a:spcPct val="150000"/>
              </a:lnSpc>
              <a:spcBef>
                <a:spcPts val="1000"/>
              </a:spcBef>
              <a:buClr>
                <a:srgbClr val="C00000"/>
              </a:buClr>
              <a:buFont typeface="Wingdings" panose="05000000000000000000" pitchFamily="2" charset="2"/>
              <a:buChar char="v"/>
            </a:pPr>
            <a:r>
              <a:rPr lang="pl-PL" sz="2000" kern="0" dirty="0">
                <a:solidFill>
                  <a:schemeClr val="tx2">
                    <a:lumMod val="75000"/>
                  </a:schemeClr>
                </a:solidFill>
                <a:latin typeface="Playfair Display"/>
              </a:rPr>
              <a:t>międzynarodowe instytuty naukowe utworzone na podstawie odrębnych ustaw działające na terytorium Rzeczypospolitej Polskiej; </a:t>
            </a:r>
          </a:p>
          <a:p>
            <a:pPr marL="342900" indent="-342900" algn="just">
              <a:lnSpc>
                <a:spcPct val="150000"/>
              </a:lnSpc>
              <a:spcBef>
                <a:spcPts val="1000"/>
              </a:spcBef>
              <a:buClr>
                <a:srgbClr val="C00000"/>
              </a:buClr>
              <a:buFont typeface="Wingdings" panose="05000000000000000000" pitchFamily="2" charset="2"/>
              <a:buChar char="v"/>
            </a:pPr>
            <a:r>
              <a:rPr lang="pl-PL" sz="2000" kern="0" dirty="0">
                <a:solidFill>
                  <a:schemeClr val="tx2">
                    <a:lumMod val="75000"/>
                  </a:schemeClr>
                </a:solidFill>
                <a:latin typeface="Playfair Display"/>
              </a:rPr>
              <a:t>inne podmioty prowadzące głównie działalność naukową w sposób samodzielny </a:t>
            </a:r>
            <a:br>
              <a:rPr lang="pl-PL" sz="2000" kern="0" dirty="0">
                <a:solidFill>
                  <a:schemeClr val="tx2">
                    <a:lumMod val="75000"/>
                  </a:schemeClr>
                </a:solidFill>
                <a:latin typeface="Playfair Display"/>
              </a:rPr>
            </a:br>
            <a:r>
              <a:rPr lang="pl-PL" sz="2000" kern="0" dirty="0">
                <a:solidFill>
                  <a:schemeClr val="tx2">
                    <a:lumMod val="75000"/>
                  </a:schemeClr>
                </a:solidFill>
                <a:latin typeface="Playfair Display"/>
              </a:rPr>
              <a:t>i ciągły. </a:t>
            </a:r>
          </a:p>
        </p:txBody>
      </p:sp>
      <p:pic>
        <p:nvPicPr>
          <p:cNvPr id="15" name="Grafika 14" descr="Sala konferencyjna">
            <a:extLst>
              <a:ext uri="{FF2B5EF4-FFF2-40B4-BE49-F238E27FC236}">
                <a16:creationId xmlns:a16="http://schemas.microsoft.com/office/drawing/2014/main" id="{D9A1F987-CD60-475B-A60C-E05ECCE94DF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47637" y="1718526"/>
            <a:ext cx="678556" cy="678556"/>
          </a:xfrm>
          <a:prstGeom prst="rect">
            <a:avLst/>
          </a:prstGeom>
        </p:spPr>
      </p:pic>
    </p:spTree>
    <p:extLst>
      <p:ext uri="{BB962C8B-B14F-4D97-AF65-F5344CB8AC3E}">
        <p14:creationId xmlns:p14="http://schemas.microsoft.com/office/powerpoint/2010/main" val="4288394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308386" y="843563"/>
            <a:ext cx="892892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2800" b="1" i="0" u="none" strike="noStrike" kern="1200" cap="none" spc="0" normalizeH="0" baseline="0" noProof="0" dirty="0">
                <a:ln>
                  <a:noFill/>
                </a:ln>
                <a:solidFill>
                  <a:srgbClr val="7F7F7F">
                    <a:lumMod val="75000"/>
                  </a:srgbClr>
                </a:solidFill>
                <a:effectLst/>
                <a:uLnTx/>
                <a:uFillTx/>
                <a:latin typeface="Playfair Display"/>
                <a:ea typeface="Segoe UI Black" panose="020B0A02040204020203" pitchFamily="34" charset="0"/>
                <a:cs typeface="+mn-cs"/>
              </a:rPr>
              <a:t>PODMIOTY UPRAWNIONE DO SKŁADANIA WNIOSKÓW</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a:ln>
                <a:noFill/>
              </a:ln>
              <a:solidFill>
                <a:srgbClr val="7F7F7F">
                  <a:lumMod val="50000"/>
                </a:srgbClr>
              </a:solidFill>
              <a:effectLst/>
              <a:uLnTx/>
              <a:uFillTx/>
              <a:latin typeface="Playfair Display"/>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16528" y="4054606"/>
            <a:ext cx="699331" cy="93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1800" b="1" i="0" u="none" strike="noStrike" kern="1200" cap="none" spc="0" normalizeH="0" baseline="0" noProof="0">
              <a:ln>
                <a:noFill/>
              </a:ln>
              <a:solidFill>
                <a:srgbClr val="7F7F7F">
                  <a:lumMod val="50000"/>
                </a:srgbClr>
              </a:solidFill>
              <a:effectLst/>
              <a:uLnTx/>
              <a:uFillTx/>
              <a:latin typeface="Arial"/>
              <a:cs typeface="+mn-cs"/>
            </a:endParaRPr>
          </a:p>
        </p:txBody>
      </p:sp>
      <p:sp>
        <p:nvSpPr>
          <p:cNvPr id="29" name="Prostokąt 28">
            <a:extLst>
              <a:ext uri="{FF2B5EF4-FFF2-40B4-BE49-F238E27FC236}">
                <a16:creationId xmlns:a16="http://schemas.microsoft.com/office/drawing/2014/main" id="{CD0AE751-E4FC-4869-919D-4C272062527E}"/>
              </a:ext>
            </a:extLst>
          </p:cNvPr>
          <p:cNvSpPr/>
          <p:nvPr/>
        </p:nvSpPr>
        <p:spPr>
          <a:xfrm>
            <a:off x="1784997" y="1858473"/>
            <a:ext cx="9324258" cy="1077218"/>
          </a:xfrm>
          <a:prstGeom prst="rect">
            <a:avLst/>
          </a:prstGeom>
        </p:spPr>
        <p:txBody>
          <a:bodyPr wrap="square">
            <a:spAutoFit/>
          </a:bodyPr>
          <a:lstStyle/>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p:txBody>
      </p:sp>
      <p:sp>
        <p:nvSpPr>
          <p:cNvPr id="30" name="pole tekstowe 29">
            <a:extLst>
              <a:ext uri="{FF2B5EF4-FFF2-40B4-BE49-F238E27FC236}">
                <a16:creationId xmlns:a16="http://schemas.microsoft.com/office/drawing/2014/main" id="{473ECFD0-EB80-4CCE-80C0-3EABFD39DA9D}"/>
              </a:ext>
            </a:extLst>
          </p:cNvPr>
          <p:cNvSpPr txBox="1"/>
          <p:nvPr/>
        </p:nvSpPr>
        <p:spPr>
          <a:xfrm>
            <a:off x="2605520" y="1810987"/>
            <a:ext cx="9396000" cy="4834913"/>
          </a:xfrm>
          <a:prstGeom prst="rect">
            <a:avLst/>
          </a:prstGeom>
          <a:noFill/>
        </p:spPr>
        <p:txBody>
          <a:bodyPr wrap="square" rtlCol="0">
            <a:spAutoFit/>
          </a:bodyPr>
          <a:lstStyle/>
          <a:p>
            <a:pPr marL="342900" lvl="0" indent="-342900">
              <a:lnSpc>
                <a:spcPct val="150000"/>
              </a:lnSpc>
              <a:spcBef>
                <a:spcPts val="1000"/>
              </a:spcBef>
              <a:buClr>
                <a:srgbClr val="C00000"/>
              </a:buClr>
              <a:buFont typeface="Wingdings" panose="05000000000000000000" pitchFamily="2" charset="2"/>
              <a:buChar char="v"/>
            </a:pPr>
            <a:r>
              <a:rPr lang="pl-PL" sz="2000" b="1" kern="0" dirty="0">
                <a:solidFill>
                  <a:schemeClr val="tx2">
                    <a:lumMod val="75000"/>
                  </a:schemeClr>
                </a:solidFill>
                <a:latin typeface="Playfair Display"/>
              </a:rPr>
              <a:t>Centrum Medyczne Kształcenia Podyplomowego, o którym mowa w ustawie z dnia 13 września 2018 r. o Centrum Medycznym Kształcenia Podyplomowego </a:t>
            </a:r>
            <a:br>
              <a:rPr lang="pl-PL" sz="2000" b="1" kern="0" dirty="0">
                <a:solidFill>
                  <a:schemeClr val="tx2">
                    <a:lumMod val="75000"/>
                  </a:schemeClr>
                </a:solidFill>
                <a:latin typeface="Playfair Display"/>
              </a:rPr>
            </a:br>
            <a:r>
              <a:rPr lang="pl-PL" sz="2000" b="1" kern="0" dirty="0">
                <a:solidFill>
                  <a:schemeClr val="tx2">
                    <a:lumMod val="75000"/>
                  </a:schemeClr>
                </a:solidFill>
                <a:latin typeface="Playfair Display"/>
              </a:rPr>
              <a:t>(</a:t>
            </a:r>
            <a:r>
              <a:rPr lang="pl-PL" sz="2000" b="1" kern="0" dirty="0" err="1">
                <a:solidFill>
                  <a:schemeClr val="tx2">
                    <a:lumMod val="75000"/>
                  </a:schemeClr>
                </a:solidFill>
                <a:latin typeface="Playfair Display"/>
              </a:rPr>
              <a:t>t.j</a:t>
            </a:r>
            <a:r>
              <a:rPr lang="pl-PL" sz="2000" b="1" kern="0" dirty="0">
                <a:solidFill>
                  <a:schemeClr val="tx2">
                    <a:lumMod val="75000"/>
                  </a:schemeClr>
                </a:solidFill>
                <a:latin typeface="Playfair Display"/>
              </a:rPr>
              <a:t>. Dz. U. z 2021 r., poz. 77); </a:t>
            </a:r>
          </a:p>
          <a:p>
            <a:pPr marL="342900" lvl="0" indent="-342900">
              <a:lnSpc>
                <a:spcPct val="150000"/>
              </a:lnSpc>
              <a:spcBef>
                <a:spcPts val="1000"/>
              </a:spcBef>
              <a:buClr>
                <a:srgbClr val="C00000"/>
              </a:buClr>
              <a:buFont typeface="Wingdings" panose="05000000000000000000" pitchFamily="2" charset="2"/>
              <a:buChar char="v"/>
            </a:pPr>
            <a:r>
              <a:rPr lang="pl-PL" sz="2000" b="1" kern="0" dirty="0">
                <a:solidFill>
                  <a:schemeClr val="tx2">
                    <a:lumMod val="75000"/>
                  </a:schemeClr>
                </a:solidFill>
                <a:latin typeface="Playfair Display"/>
              </a:rPr>
              <a:t>podmioty lecznicze, dla których podmiotem tworzącym jest publiczna uczelnia medyczna albo uczelnia prowadząca działalność dydaktyczną i badawczą w dziedzinie nauk medycznych, albo Centrum Medyczne Kształcenia Podyplomowego; </a:t>
            </a:r>
          </a:p>
          <a:p>
            <a:pPr marL="342900" lvl="0" indent="-342900">
              <a:lnSpc>
                <a:spcPct val="150000"/>
              </a:lnSpc>
              <a:spcBef>
                <a:spcPts val="1000"/>
              </a:spcBef>
              <a:buClr>
                <a:srgbClr val="C00000"/>
              </a:buClr>
              <a:buFont typeface="Wingdings" panose="05000000000000000000" pitchFamily="2" charset="2"/>
              <a:buChar char="v"/>
            </a:pPr>
            <a:r>
              <a:rPr lang="pl-PL" sz="2000" b="1" kern="0" dirty="0">
                <a:solidFill>
                  <a:schemeClr val="tx2">
                    <a:lumMod val="75000"/>
                  </a:schemeClr>
                </a:solidFill>
                <a:latin typeface="Playfair Display"/>
              </a:rPr>
              <a:t>przedsiębiorcy mający status centrum badawczo-rozwojowego w rozumieniu art. 17 ust. 2 ustawy z dnia 30 maja 2008 r. o niektórych formach wspierania działalności innowacyjnej (Dz. U. z 2019 r., poz. 1402);</a:t>
            </a:r>
          </a:p>
          <a:p>
            <a:pPr lvl="0">
              <a:lnSpc>
                <a:spcPct val="150000"/>
              </a:lnSpc>
            </a:pPr>
            <a:endParaRPr lang="pl-PL" sz="1600" b="1" kern="0" dirty="0">
              <a:solidFill>
                <a:schemeClr val="tx2">
                  <a:lumMod val="75000"/>
                </a:schemeClr>
              </a:solidFill>
              <a:latin typeface="Playfair Display"/>
            </a:endParaRPr>
          </a:p>
        </p:txBody>
      </p:sp>
      <p:pic>
        <p:nvPicPr>
          <p:cNvPr id="15" name="Grafika 14" descr="Sala konferencyjna">
            <a:extLst>
              <a:ext uri="{FF2B5EF4-FFF2-40B4-BE49-F238E27FC236}">
                <a16:creationId xmlns:a16="http://schemas.microsoft.com/office/drawing/2014/main" id="{D9A1F987-CD60-475B-A60C-E05ECCE94DF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47637" y="1718526"/>
            <a:ext cx="678556" cy="678556"/>
          </a:xfrm>
          <a:prstGeom prst="rect">
            <a:avLst/>
          </a:prstGeom>
        </p:spPr>
      </p:pic>
    </p:spTree>
    <p:extLst>
      <p:ext uri="{BB962C8B-B14F-4D97-AF65-F5344CB8AC3E}">
        <p14:creationId xmlns:p14="http://schemas.microsoft.com/office/powerpoint/2010/main" val="41207208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ole tekstowe 12">
            <a:extLst>
              <a:ext uri="{FF2B5EF4-FFF2-40B4-BE49-F238E27FC236}">
                <a16:creationId xmlns:a16="http://schemas.microsoft.com/office/drawing/2014/main" id="{A9E98A3E-ECFA-4EBC-B0EF-924F2C6943AE}"/>
              </a:ext>
            </a:extLst>
          </p:cNvPr>
          <p:cNvSpPr txBox="1"/>
          <p:nvPr/>
        </p:nvSpPr>
        <p:spPr>
          <a:xfrm>
            <a:off x="308386" y="843563"/>
            <a:ext cx="892892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2800" b="1" i="0" u="none" strike="noStrike" kern="1200" cap="none" spc="0" normalizeH="0" baseline="0" noProof="0" dirty="0">
                <a:ln>
                  <a:noFill/>
                </a:ln>
                <a:solidFill>
                  <a:srgbClr val="7F7F7F">
                    <a:lumMod val="75000"/>
                  </a:srgbClr>
                </a:solidFill>
                <a:effectLst/>
                <a:uLnTx/>
                <a:uFillTx/>
                <a:latin typeface="Playfair Display"/>
                <a:ea typeface="Segoe UI Black" panose="020B0A02040204020203" pitchFamily="34" charset="0"/>
                <a:cs typeface="+mn-cs"/>
              </a:rPr>
              <a:t>PODMIOTY UPRAWNIONE DO SKŁADANIA WNIOSKÓW</a:t>
            </a:r>
          </a:p>
        </p:txBody>
      </p:sp>
      <p:sp>
        <p:nvSpPr>
          <p:cNvPr id="17" name="자유형: 도형 27">
            <a:extLst>
              <a:ext uri="{FF2B5EF4-FFF2-40B4-BE49-F238E27FC236}">
                <a16:creationId xmlns:a16="http://schemas.microsoft.com/office/drawing/2014/main" id="{F5027C3E-91AE-4CDC-815E-CB637215D301}"/>
              </a:ext>
            </a:extLst>
          </p:cNvPr>
          <p:cNvSpPr/>
          <p:nvPr/>
        </p:nvSpPr>
        <p:spPr>
          <a:xfrm rot="10800000">
            <a:off x="-1" y="1237294"/>
            <a:ext cx="2029768" cy="3304559"/>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18" name="Prostokąt 17">
            <a:extLst>
              <a:ext uri="{FF2B5EF4-FFF2-40B4-BE49-F238E27FC236}">
                <a16:creationId xmlns:a16="http://schemas.microsoft.com/office/drawing/2014/main" id="{0A37E422-A032-4898-A22C-C1EC579FB4D5}"/>
              </a:ext>
            </a:extLst>
          </p:cNvPr>
          <p:cNvSpPr/>
          <p:nvPr/>
        </p:nvSpPr>
        <p:spPr>
          <a:xfrm rot="2730609">
            <a:off x="1262563" y="3887527"/>
            <a:ext cx="979550" cy="110524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pl-PL" sz="1600" b="1" i="0" u="none" strike="noStrike" kern="1200" cap="none" spc="0" normalizeH="0" baseline="0" noProof="0">
              <a:ln>
                <a:noFill/>
              </a:ln>
              <a:solidFill>
                <a:srgbClr val="7F7F7F">
                  <a:lumMod val="50000"/>
                </a:srgbClr>
              </a:solidFill>
              <a:effectLst/>
              <a:uLnTx/>
              <a:uFillTx/>
              <a:latin typeface="Playfair Display"/>
            </a:endParaRPr>
          </a:p>
        </p:txBody>
      </p:sp>
      <p:sp>
        <p:nvSpPr>
          <p:cNvPr id="19" name="자유형: 도형 27">
            <a:extLst>
              <a:ext uri="{FF2B5EF4-FFF2-40B4-BE49-F238E27FC236}">
                <a16:creationId xmlns:a16="http://schemas.microsoft.com/office/drawing/2014/main" id="{73ADF3D9-7A51-4259-ABFC-5402DA9CB82C}"/>
              </a:ext>
            </a:extLst>
          </p:cNvPr>
          <p:cNvSpPr/>
          <p:nvPr/>
        </p:nvSpPr>
        <p:spPr>
          <a:xfrm rot="10800000">
            <a:off x="-1" y="1696497"/>
            <a:ext cx="1436918" cy="2386152"/>
          </a:xfrm>
          <a:custGeom>
            <a:avLst/>
            <a:gdLst>
              <a:gd name="connsiteX0" fmla="*/ 1193076 w 1436918"/>
              <a:gd name="connsiteY0" fmla="*/ 0 h 2386152"/>
              <a:gd name="connsiteX1" fmla="*/ 1436918 w 1436918"/>
              <a:gd name="connsiteY1" fmla="*/ 243842 h 2386152"/>
              <a:gd name="connsiteX2" fmla="*/ 1436918 w 1436918"/>
              <a:gd name="connsiteY2" fmla="*/ 2142310 h 2386152"/>
              <a:gd name="connsiteX3" fmla="*/ 1193076 w 1436918"/>
              <a:gd name="connsiteY3" fmla="*/ 2386152 h 2386152"/>
              <a:gd name="connsiteX4" fmla="*/ 0 w 1436918"/>
              <a:gd name="connsiteY4" fmla="*/ 1193076 h 2386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6918" h="2386152">
                <a:moveTo>
                  <a:pt x="1193076" y="0"/>
                </a:moveTo>
                <a:lnTo>
                  <a:pt x="1436918" y="243842"/>
                </a:lnTo>
                <a:lnTo>
                  <a:pt x="1436918" y="2142310"/>
                </a:lnTo>
                <a:lnTo>
                  <a:pt x="1193076" y="2386152"/>
                </a:lnTo>
                <a:lnTo>
                  <a:pt x="0" y="1193076"/>
                </a:lnTo>
                <a:close/>
              </a:path>
            </a:pathLst>
          </a:custGeom>
          <a:solidFill>
            <a:schemeClr val="accent3">
              <a:lumMod val="40000"/>
              <a:lumOff val="60000"/>
              <a:alpha val="60000"/>
            </a:schemeClr>
          </a:solidFill>
          <a:ln w="12700" cap="flat" cmpd="sng" algn="ctr">
            <a:noFill/>
            <a:prstDash val="solid"/>
            <a:miter lim="800000"/>
          </a:ln>
          <a:effectLst/>
        </p:spPr>
        <p:txBody>
          <a:bodyPr rtlCol="0" anchor="ctr"/>
          <a:lstStyle/>
          <a:p>
            <a:pPr marL="0" marR="0" lvl="0" indent="0" algn="ctr" defTabSz="914286"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dirty="0">
              <a:ln>
                <a:noFill/>
              </a:ln>
              <a:solidFill>
                <a:prstClr val="white"/>
              </a:solidFill>
              <a:effectLst/>
              <a:uLnTx/>
              <a:uFillTx/>
              <a:latin typeface="Arial"/>
              <a:cs typeface="+mn-cs"/>
            </a:endParaRPr>
          </a:p>
        </p:txBody>
      </p:sp>
      <p:sp>
        <p:nvSpPr>
          <p:cNvPr id="20" name="Prostokąt 19">
            <a:extLst>
              <a:ext uri="{FF2B5EF4-FFF2-40B4-BE49-F238E27FC236}">
                <a16:creationId xmlns:a16="http://schemas.microsoft.com/office/drawing/2014/main" id="{E9049EB9-AEC1-4714-812B-E79F25DE4C6A}"/>
              </a:ext>
            </a:extLst>
          </p:cNvPr>
          <p:cNvSpPr/>
          <p:nvPr/>
        </p:nvSpPr>
        <p:spPr>
          <a:xfrm rot="2696435">
            <a:off x="916528" y="4054606"/>
            <a:ext cx="699331" cy="9381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l-PL" sz="1800" b="1" i="0" u="none" strike="noStrike" kern="1200" cap="none" spc="0" normalizeH="0" baseline="0" noProof="0">
              <a:ln>
                <a:noFill/>
              </a:ln>
              <a:solidFill>
                <a:srgbClr val="7F7F7F">
                  <a:lumMod val="50000"/>
                </a:srgbClr>
              </a:solidFill>
              <a:effectLst/>
              <a:uLnTx/>
              <a:uFillTx/>
              <a:latin typeface="Arial"/>
              <a:cs typeface="+mn-cs"/>
            </a:endParaRPr>
          </a:p>
        </p:txBody>
      </p:sp>
      <p:sp>
        <p:nvSpPr>
          <p:cNvPr id="29" name="Prostokąt 28">
            <a:extLst>
              <a:ext uri="{FF2B5EF4-FFF2-40B4-BE49-F238E27FC236}">
                <a16:creationId xmlns:a16="http://schemas.microsoft.com/office/drawing/2014/main" id="{CD0AE751-E4FC-4869-919D-4C272062527E}"/>
              </a:ext>
            </a:extLst>
          </p:cNvPr>
          <p:cNvSpPr/>
          <p:nvPr/>
        </p:nvSpPr>
        <p:spPr>
          <a:xfrm>
            <a:off x="1784997" y="1858473"/>
            <a:ext cx="9324258" cy="1077218"/>
          </a:xfrm>
          <a:prstGeom prst="rect">
            <a:avLst/>
          </a:prstGeom>
        </p:spPr>
        <p:txBody>
          <a:bodyPr wrap="square">
            <a:spAutoFit/>
          </a:bodyPr>
          <a:lstStyle/>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a:p>
            <a:endParaRPr lang="pl-PL" sz="1600" b="1" dirty="0">
              <a:solidFill>
                <a:schemeClr val="tx2">
                  <a:lumMod val="75000"/>
                </a:schemeClr>
              </a:solidFill>
              <a:latin typeface="Playfair Display"/>
            </a:endParaRPr>
          </a:p>
        </p:txBody>
      </p:sp>
      <p:sp>
        <p:nvSpPr>
          <p:cNvPr id="30" name="pole tekstowe 29">
            <a:extLst>
              <a:ext uri="{FF2B5EF4-FFF2-40B4-BE49-F238E27FC236}">
                <a16:creationId xmlns:a16="http://schemas.microsoft.com/office/drawing/2014/main" id="{473ECFD0-EB80-4CCE-80C0-3EABFD39DA9D}"/>
              </a:ext>
            </a:extLst>
          </p:cNvPr>
          <p:cNvSpPr txBox="1"/>
          <p:nvPr/>
        </p:nvSpPr>
        <p:spPr>
          <a:xfrm>
            <a:off x="2605520" y="1810987"/>
            <a:ext cx="9144000" cy="4456092"/>
          </a:xfrm>
          <a:prstGeom prst="rect">
            <a:avLst/>
          </a:prstGeom>
          <a:noFill/>
        </p:spPr>
        <p:txBody>
          <a:bodyPr wrap="square" rtlCol="0">
            <a:spAutoFit/>
          </a:bodyPr>
          <a:lstStyle/>
          <a:p>
            <a:pPr>
              <a:lnSpc>
                <a:spcPct val="150000"/>
              </a:lnSpc>
              <a:spcBef>
                <a:spcPts val="1000"/>
              </a:spcBef>
              <a:buClr>
                <a:srgbClr val="C00000"/>
              </a:buClr>
            </a:pPr>
            <a:r>
              <a:rPr lang="pl-PL" sz="2000" b="1" kern="0" dirty="0">
                <a:solidFill>
                  <a:schemeClr val="tx2">
                    <a:lumMod val="75000"/>
                  </a:schemeClr>
                </a:solidFill>
                <a:latin typeface="Playfair Display"/>
              </a:rPr>
              <a:t>prowadzące badania naukowe i prace rozwojowe:</a:t>
            </a:r>
          </a:p>
          <a:p>
            <a:pPr marL="342900" indent="-342900" algn="just">
              <a:lnSpc>
                <a:spcPct val="150000"/>
              </a:lnSpc>
              <a:spcBef>
                <a:spcPts val="1000"/>
              </a:spcBef>
              <a:buClr>
                <a:srgbClr val="C00000"/>
              </a:buClr>
              <a:buFont typeface="Wingdings" panose="05000000000000000000" pitchFamily="2" charset="2"/>
              <a:buChar char="v"/>
            </a:pPr>
            <a:r>
              <a:rPr lang="pl-PL" sz="2000" kern="0" dirty="0">
                <a:solidFill>
                  <a:schemeClr val="tx2">
                    <a:lumMod val="75000"/>
                  </a:schemeClr>
                </a:solidFill>
                <a:latin typeface="Playfair Display"/>
              </a:rPr>
              <a:t>jednostki organizacyjne posiadające osobowość prawną i siedzibę na terytorium Rzeczypospolitej Polskiej;</a:t>
            </a:r>
          </a:p>
          <a:p>
            <a:pPr marL="342900" indent="-342900" algn="just">
              <a:lnSpc>
                <a:spcPct val="150000"/>
              </a:lnSpc>
              <a:spcBef>
                <a:spcPts val="1000"/>
              </a:spcBef>
              <a:buClr>
                <a:srgbClr val="C00000"/>
              </a:buClr>
              <a:buFont typeface="Wingdings" panose="05000000000000000000" pitchFamily="2" charset="2"/>
              <a:buChar char="v"/>
            </a:pPr>
            <a:r>
              <a:rPr lang="pl-PL" sz="2000" kern="0" dirty="0">
                <a:solidFill>
                  <a:schemeClr val="tx2">
                    <a:lumMod val="75000"/>
                  </a:schemeClr>
                </a:solidFill>
                <a:latin typeface="Playfair Display"/>
              </a:rPr>
              <a:t>przedsiębiorcy prowadzący działalność w innej formie organizacyjnej niż podmioty lecznicze, dla których podmiotem tworzącym jest publiczna uczelnia medyczna albo uczelnia prowadząca działalność dydaktyczną i badawczą w dziedzinie nauk medycznych, albo Centrum Medyczne Kształcenia Podyplomowego i przedsiębiorcy mający status centrum badawczo-rozwojowego w rozumieniu art. 17 ust. 2 ustawy </a:t>
            </a:r>
            <a:br>
              <a:rPr lang="pl-PL" sz="2000" kern="0" dirty="0">
                <a:solidFill>
                  <a:schemeClr val="tx2">
                    <a:lumMod val="75000"/>
                  </a:schemeClr>
                </a:solidFill>
                <a:latin typeface="Playfair Display"/>
              </a:rPr>
            </a:br>
            <a:r>
              <a:rPr lang="pl-PL" sz="2000" kern="0" dirty="0">
                <a:solidFill>
                  <a:schemeClr val="tx2">
                    <a:lumMod val="75000"/>
                  </a:schemeClr>
                </a:solidFill>
                <a:latin typeface="Playfair Display"/>
              </a:rPr>
              <a:t>z dnia 30 maja 2008 r. o niektórych formach wspierania działalności innowacyjnej.</a:t>
            </a:r>
          </a:p>
        </p:txBody>
      </p:sp>
      <p:pic>
        <p:nvPicPr>
          <p:cNvPr id="15" name="Grafika 14" descr="Sala konferencyjna">
            <a:extLst>
              <a:ext uri="{FF2B5EF4-FFF2-40B4-BE49-F238E27FC236}">
                <a16:creationId xmlns:a16="http://schemas.microsoft.com/office/drawing/2014/main" id="{D9A1F987-CD60-475B-A60C-E05ECCE94DF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47637" y="1718526"/>
            <a:ext cx="678556" cy="678556"/>
          </a:xfrm>
          <a:prstGeom prst="rect">
            <a:avLst/>
          </a:prstGeom>
        </p:spPr>
      </p:pic>
    </p:spTree>
    <p:extLst>
      <p:ext uri="{BB962C8B-B14F-4D97-AF65-F5344CB8AC3E}">
        <p14:creationId xmlns:p14="http://schemas.microsoft.com/office/powerpoint/2010/main" val="2552745897"/>
      </p:ext>
    </p:extLst>
  </p:cSld>
  <p:clrMapOvr>
    <a:masterClrMapping/>
  </p:clrMapOvr>
</p:sld>
</file>

<file path=ppt/theme/theme1.xml><?xml version="1.0" encoding="utf-8"?>
<a:theme xmlns:a="http://schemas.openxmlformats.org/drawingml/2006/main" name="1_Cover and End Slide Master">
  <a:themeElements>
    <a:clrScheme name="Genome Editing">
      <a:dk1>
        <a:sysClr val="windowText" lastClr="000000"/>
      </a:dk1>
      <a:lt1>
        <a:sysClr val="window" lastClr="FFFFFF"/>
      </a:lt1>
      <a:dk2>
        <a:srgbClr val="44546A"/>
      </a:dk2>
      <a:lt2>
        <a:srgbClr val="E7E6E6"/>
      </a:lt2>
      <a:accent1>
        <a:srgbClr val="39A5AE"/>
      </a:accent1>
      <a:accent2>
        <a:srgbClr val="2395A6"/>
      </a:accent2>
      <a:accent3>
        <a:srgbClr val="80DBE4"/>
      </a:accent3>
      <a:accent4>
        <a:srgbClr val="CDFEFD"/>
      </a:accent4>
      <a:accent5>
        <a:srgbClr val="FE8B44"/>
      </a:accent5>
      <a:accent6>
        <a:srgbClr val="FDC56F"/>
      </a:accent6>
      <a:hlink>
        <a:srgbClr val="CDFEFD"/>
      </a:hlink>
      <a:folHlink>
        <a:srgbClr val="CDFEFD"/>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ALLPPT-COLOR-A28">
      <a:dk1>
        <a:sysClr val="windowText" lastClr="000000"/>
      </a:dk1>
      <a:lt1>
        <a:sysClr val="window" lastClr="FFFFFF"/>
      </a:lt1>
      <a:dk2>
        <a:srgbClr val="1F497D"/>
      </a:dk2>
      <a:lt2>
        <a:srgbClr val="EEECE1"/>
      </a:lt2>
      <a:accent1>
        <a:srgbClr val="EB494B"/>
      </a:accent1>
      <a:accent2>
        <a:srgbClr val="3F3F3F"/>
      </a:accent2>
      <a:accent3>
        <a:srgbClr val="EB494B"/>
      </a:accent3>
      <a:accent4>
        <a:srgbClr val="3F3F3F"/>
      </a:accent4>
      <a:accent5>
        <a:srgbClr val="EB494B"/>
      </a:accent5>
      <a:accent6>
        <a:srgbClr val="3F3F3F"/>
      </a:accent6>
      <a:hlink>
        <a:srgbClr val="0000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B150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Section Break Slide Master">
  <a:themeElements>
    <a:clrScheme name="Niestandardowy 2">
      <a:dk1>
        <a:sysClr val="windowText" lastClr="000000"/>
      </a:dk1>
      <a:lt1>
        <a:sysClr val="window" lastClr="FFFFFF"/>
      </a:lt1>
      <a:dk2>
        <a:srgbClr val="7F7F7F"/>
      </a:dk2>
      <a:lt2>
        <a:srgbClr val="EEECE1"/>
      </a:lt2>
      <a:accent1>
        <a:srgbClr val="A5A5A5"/>
      </a:accent1>
      <a:accent2>
        <a:srgbClr val="A5A5A5"/>
      </a:accent2>
      <a:accent3>
        <a:srgbClr val="A5A5A5"/>
      </a:accent3>
      <a:accent4>
        <a:srgbClr val="A5A5A5"/>
      </a:accent4>
      <a:accent5>
        <a:srgbClr val="A5A5A5"/>
      </a:accent5>
      <a:accent6>
        <a:srgbClr val="A5A5A5"/>
      </a:accent6>
      <a:hlink>
        <a:srgbClr val="7F7F7F"/>
      </a:hlink>
      <a:folHlink>
        <a:srgbClr val="7F7F7F"/>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DD2D9"/>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4.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1339</TotalTime>
  <Words>3451</Words>
  <Application>Microsoft Office PowerPoint</Application>
  <PresentationFormat>Panoramiczny</PresentationFormat>
  <Paragraphs>321</Paragraphs>
  <Slides>50</Slides>
  <Notes>0</Notes>
  <HiddenSlides>0</HiddenSlides>
  <MMClips>0</MMClips>
  <ScaleCrop>false</ScaleCrop>
  <HeadingPairs>
    <vt:vector size="6" baseType="variant">
      <vt:variant>
        <vt:lpstr>Używane czcionki</vt:lpstr>
      </vt:variant>
      <vt:variant>
        <vt:i4>6</vt:i4>
      </vt:variant>
      <vt:variant>
        <vt:lpstr>Motyw</vt:lpstr>
      </vt:variant>
      <vt:variant>
        <vt:i4>3</vt:i4>
      </vt:variant>
      <vt:variant>
        <vt:lpstr>Tytuły slajdów</vt:lpstr>
      </vt:variant>
      <vt:variant>
        <vt:i4>50</vt:i4>
      </vt:variant>
    </vt:vector>
  </HeadingPairs>
  <TitlesOfParts>
    <vt:vector size="59" baseType="lpstr">
      <vt:lpstr>Arial</vt:lpstr>
      <vt:lpstr>Arial Unicode MS</vt:lpstr>
      <vt:lpstr>Calibri</vt:lpstr>
      <vt:lpstr>Playfair Display</vt:lpstr>
      <vt:lpstr>Segoe UI Black</vt:lpstr>
      <vt:lpstr>Wingdings</vt:lpstr>
      <vt:lpstr>1_Cover and End Slide Master</vt:lpstr>
      <vt:lpstr>Contents Slide Master</vt:lpstr>
      <vt:lpstr>Section Break Slide Master</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Regulamin konkursu  na niekomercyjne badania kliniczne w obszarze chorób rzadkich</dc:title>
  <dc:creator>Aleksandra Klaman</dc:creator>
  <cp:lastModifiedBy>Ewelina Napieralska-Stencel</cp:lastModifiedBy>
  <cp:revision>138</cp:revision>
  <dcterms:created xsi:type="dcterms:W3CDTF">2021-01-28T15:45:45Z</dcterms:created>
  <dcterms:modified xsi:type="dcterms:W3CDTF">2021-05-26T08:56:09Z</dcterms:modified>
</cp:coreProperties>
</file>